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presProps.xml" ContentType="application/vnd.openxmlformats-officedocument.presentationml.presPro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1.xml.rels" ContentType="application/vnd.openxmlformats-package.relationships+xml"/>
  <Override PartName="/ppt/slides/_rels/slide14.xml.rels" ContentType="application/vnd.openxmlformats-package.relationships+xml"/>
  <Override PartName="/ppt/slides/_rels/slide17.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7800" cy="198720"/>
          </a:xfrm>
          <a:prstGeom prst="rect">
            <a:avLst/>
          </a:prstGeom>
          <a:noFill/>
          <a:ln w="0">
            <a:noFill/>
          </a:ln>
        </p:spPr>
        <p:style>
          <a:lnRef idx="0"/>
          <a:fillRef idx="0"/>
          <a:effectRef idx="0"/>
          <a:fontRef idx="minor"/>
        </p:style>
        <p:txBody>
          <a:bodyPr lIns="0" rIns="0" tIns="0" bIns="0" anchor="b">
            <a:noAutofit/>
          </a:bodyPr>
          <a:p>
            <a:pPr marL="1828800" algn="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doc.: 802-15-24-0400-00</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24040" cy="290520"/>
          </a:xfrm>
          <a:prstGeom prst="rect">
            <a:avLst/>
          </a:prstGeom>
          <a:noFill/>
          <a:ln w="0">
            <a:noFill/>
          </a:ln>
        </p:spPr>
        <p:style>
          <a:lnRef idx="0"/>
          <a:fillRef idx="0"/>
          <a:effectRef idx="0"/>
          <a:fontRef idx="minor"/>
        </p:style>
        <p:txBody>
          <a:bodyPr lIns="0" rIns="0" tIns="0" bIns="0" anchor="t">
            <a:noAutofit/>
          </a:bodyPr>
          <a:p>
            <a:pP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24040" cy="290520"/>
          </a:xfrm>
          <a:prstGeom prst="rect">
            <a:avLst/>
          </a:prstGeom>
          <a:noFill/>
          <a:ln w="0">
            <a:noFill/>
          </a:ln>
        </p:spPr>
        <p:style>
          <a:lnRef idx="0"/>
          <a:fillRef idx="0"/>
          <a:effectRef idx="0"/>
          <a:fontRef idx="minor"/>
        </p:style>
        <p:txBody>
          <a:bodyPr lIns="0" rIns="0" tIns="0" bIns="0" anchor="t">
            <a:noAutofit/>
          </a:bodyPr>
          <a:p>
            <a:pPr algn="ct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Page </a:t>
            </a:r>
            <a:fld id="{E5F4B78A-0197-4C99-850F-C603F46770F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24040" cy="290520"/>
          </a:xfrm>
          <a:prstGeom prst="rect">
            <a:avLst/>
          </a:prstGeom>
          <a:noFill/>
          <a:ln w="0">
            <a:noFill/>
          </a:ln>
        </p:spPr>
        <p:style>
          <a:lnRef idx="0"/>
          <a:fillRef idx="0"/>
          <a:effectRef idx="0"/>
          <a:fontRef idx="minor"/>
        </p:style>
        <p:txBody>
          <a:bodyPr lIns="0" rIns="0" tIns="0" bIns="0" anchor="t">
            <a:noAutofit/>
          </a:bodyPr>
          <a:p>
            <a:pPr algn="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9600" cy="198720"/>
          </a:xfrm>
          <a:prstGeom prst="rect">
            <a:avLst/>
          </a:prstGeom>
          <a:noFill/>
          <a:ln w="0">
            <a:noFill/>
          </a:ln>
        </p:spPr>
        <p:style>
          <a:lnRef idx="0"/>
          <a:fillRef idx="0"/>
          <a:effectRef idx="0"/>
          <a:fontRef idx="minor"/>
        </p:style>
        <p:txBody>
          <a:bodyPr lIns="0" rIns="0" tIns="0" bIns="0" anchor="b">
            <a:noAutofit/>
          </a:bodyPr>
          <a:p>
            <a:pP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July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7800" cy="198720"/>
          </a:xfrm>
          <a:prstGeom prst="rect">
            <a:avLst/>
          </a:prstGeom>
          <a:noFill/>
          <a:ln w="0">
            <a:noFill/>
          </a:ln>
        </p:spPr>
        <p:style>
          <a:lnRef idx="0"/>
          <a:fillRef idx="0"/>
          <a:effectRef idx="0"/>
          <a:fontRef idx="minor"/>
        </p:style>
        <p:txBody>
          <a:bodyPr lIns="0" rIns="0" tIns="0" bIns="0" anchor="b">
            <a:noAutofit/>
          </a:bodyPr>
          <a:p>
            <a:pPr marL="1828800" algn="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doc.: 802-15-24-0400-00</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24040" cy="290520"/>
          </a:xfrm>
          <a:prstGeom prst="rect">
            <a:avLst/>
          </a:prstGeom>
          <a:noFill/>
          <a:ln w="0">
            <a:noFill/>
          </a:ln>
        </p:spPr>
        <p:style>
          <a:lnRef idx="0"/>
          <a:fillRef idx="0"/>
          <a:effectRef idx="0"/>
          <a:fontRef idx="minor"/>
        </p:style>
        <p:txBody>
          <a:bodyPr lIns="0" rIns="0" tIns="0" bIns="0" anchor="t">
            <a:noAutofit/>
          </a:bodyPr>
          <a:p>
            <a:pP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24040" cy="290520"/>
          </a:xfrm>
          <a:prstGeom prst="rect">
            <a:avLst/>
          </a:prstGeom>
          <a:noFill/>
          <a:ln w="0">
            <a:noFill/>
          </a:ln>
        </p:spPr>
        <p:style>
          <a:lnRef idx="0"/>
          <a:fillRef idx="0"/>
          <a:effectRef idx="0"/>
          <a:fontRef idx="minor"/>
        </p:style>
        <p:txBody>
          <a:bodyPr lIns="0" rIns="0" tIns="0" bIns="0" anchor="t">
            <a:noAutofit/>
          </a:bodyPr>
          <a:p>
            <a:pPr algn="ct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Page </a:t>
            </a:r>
            <a:fld id="{61566B1B-421F-49AA-A099-05A9028A9A64}"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24040" cy="290520"/>
          </a:xfrm>
          <a:prstGeom prst="rect">
            <a:avLst/>
          </a:prstGeom>
          <a:noFill/>
          <a:ln w="0">
            <a:noFill/>
          </a:ln>
        </p:spPr>
        <p:style>
          <a:lnRef idx="0"/>
          <a:fillRef idx="0"/>
          <a:effectRef idx="0"/>
          <a:fontRef idx="minor"/>
        </p:style>
        <p:txBody>
          <a:bodyPr lIns="0" rIns="0" tIns="0" bIns="0" anchor="t">
            <a:noAutofit/>
          </a:bodyPr>
          <a:p>
            <a:pPr algn="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9600" cy="198720"/>
          </a:xfrm>
          <a:prstGeom prst="rect">
            <a:avLst/>
          </a:prstGeom>
          <a:noFill/>
          <a:ln w="0">
            <a:noFill/>
          </a:ln>
        </p:spPr>
        <p:style>
          <a:lnRef idx="0"/>
          <a:fillRef idx="0"/>
          <a:effectRef idx="0"/>
          <a:fontRef idx="minor"/>
        </p:style>
        <p:txBody>
          <a:bodyPr lIns="0" rIns="0" tIns="0" bIns="0" anchor="b">
            <a:noAutofit/>
          </a:bodyPr>
          <a:p>
            <a:pP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July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hyperlink" Target="https://datatracker.ietf.org/doc/draft-ietf-suit-manifest/" TargetMode="External"/><Relationship Id="rId2" Type="http://schemas.openxmlformats.org/officeDocument/2006/relationships/hyperlink" Target="https://datatracker.ietf.org/doc/draft-ietf-suit-mud/" TargetMode="External"/><Relationship Id="rId3" Type="http://schemas.openxmlformats.org/officeDocument/2006/relationships/hyperlink" Target="https://datatracker.ietf.org/doc/draft-ietf-suit-firmware-encryption/" TargetMode="External"/><Relationship Id="rId4" Type="http://schemas.openxmlformats.org/officeDocument/2006/relationships/hyperlink" Target="https://datatracker.ietf.org/doc/draft-ietf-suit-report/" TargetMode="External"/><Relationship Id="rId5" Type="http://schemas.openxmlformats.org/officeDocument/2006/relationships/hyperlink" Target="https://datatracker.ietf.org/doc/draft-ietf-suit-trust-domains/" TargetMode="External"/><Relationship Id="rId6" Type="http://schemas.openxmlformats.org/officeDocument/2006/relationships/hyperlink" Target="https://datatracker.ietf.org/doc/draft-ietf-suit-update-management/" TargetMode="External"/><Relationship Id="rId7" Type="http://schemas.openxmlformats.org/officeDocument/2006/relationships/hyperlink" Target="https://datatracker.ietf.org/doc/draft-moran-suit-mti/" TargetMode="External"/><Relationship Id="rId8"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hyperlink" Target="https://datatracker.ietf.org/doc/bof-requests" TargetMode="External"/><Relationship Id="rId2" Type="http://schemas.openxmlformats.org/officeDocument/2006/relationships/hyperlink" Target="https://datatracker.ietf.org/wg/bofs/" TargetMode="External"/><Relationship Id="rId3"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hyperlink" Target="https://datatracker.ietf.org/meeting/119/proceedings" TargetMode="External"/><Relationship Id="rId2"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hyperlink" Target="https://registration.ietf.org/120/" TargetMode="External"/><Relationship Id="rId2"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datatracker.ietf.org/doc/agenda-120-6lo/"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hyperlink" Target="https://datatracker.ietf.org/doc/draft&#8208;ietf&#8208;6lo&#8208;multicast&#8208;registration/" TargetMode="External"/><Relationship Id="rId2" Type="http://schemas.openxmlformats.org/officeDocument/2006/relationships/hyperlink" Target="https://datatracker.ietf.org/doc//draft-gomez-6lo-schc-15dot4/" TargetMode="External"/><Relationship Id="rId3" Type="http://schemas.openxmlformats.org/officeDocument/2006/relationships/hyperlink" Target="https://datatracker.ietf.org/doc/draft-ietf-6lo-path-aware-semantic-addressing/" TargetMode="External"/><Relationship Id="rId4" Type="http://schemas.openxmlformats.org/officeDocument/2006/relationships/hyperlink" Target="https://datatracker.ietf.org/doc/draft-ietf-6lo-prefix-registration/" TargetMode="External"/><Relationship Id="rId5" Type="http://schemas.openxmlformats.org/officeDocument/2006/relationships/hyperlink" Target="https://datatracker.ietf.org/doc/html/draft-choi-6lo-owc-01" TargetMode="External"/><Relationship Id="rId6"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hyperlink" Target="https://datatracker.ietf.org/meeting/120/materials/agenda-120-lake-01" TargetMode="External"/><Relationship Id="rId2"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datatracker.ietf.org/doc/draft-ietf-lake-authz/" TargetMode="External"/><Relationship Id="rId2" Type="http://schemas.openxmlformats.org/officeDocument/2006/relationships/hyperlink" Target="https://datatracker.ietf.org/doc/draft-ietf-lake-edhoc-impl-cons/" TargetMode="External"/><Relationship Id="rId3"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152280" y="609480"/>
            <a:ext cx="8976960" cy="461160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tabLst>
                <a:tab algn="l" pos="182880"/>
                <a:tab algn="l" pos="365760"/>
                <a:tab algn="l" pos="548640"/>
                <a:tab algn="l" pos="731520"/>
              </a:tabLst>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tabLst>
                <a:tab algn="l" pos="182880"/>
                <a:tab algn="l" pos="365760"/>
                <a:tab algn="l" pos="548640"/>
                <a:tab algn="l" pos="731520"/>
              </a:tabLst>
            </a:pPr>
            <a:endParaRPr b="0" lang="en-US" sz="18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SC IETF July Slides</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Date Submitted: 16</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July, 2024</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tabLst>
                <a:tab algn="l" pos="182880"/>
                <a:tab algn="l" pos="365760"/>
                <a:tab algn="l" pos="548640"/>
                <a:tab algn="l" pos="731520"/>
              </a:tabLs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SC IETF Slides</a:t>
            </a:r>
            <a:endParaRPr b="0" lang="en-US" sz="1600" spc="-1" strike="noStrike">
              <a:solidFill>
                <a:srgbClr val="000000"/>
              </a:solidFill>
              <a:latin typeface="Arial"/>
            </a:endParaRPr>
          </a:p>
          <a:p>
            <a:pPr>
              <a:lnSpc>
                <a:spcPct val="100000"/>
              </a:lnSpc>
              <a:spcBef>
                <a:spcPts val="598"/>
              </a:spcBef>
              <a:spcAft>
                <a:spcPts val="598"/>
              </a:spcAft>
              <a:tabLst>
                <a:tab algn="l" pos="182880"/>
                <a:tab algn="l" pos="365760"/>
                <a:tab algn="l" pos="548640"/>
                <a:tab algn="l" pos="731520"/>
              </a:tabLs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tabLst>
                <a:tab algn="l" pos="182880"/>
                <a:tab algn="l" pos="365760"/>
                <a:tab algn="l" pos="548640"/>
                <a:tab algn="l" pos="731520"/>
              </a:tabLst>
            </a:pPr>
            <a:r>
              <a:rPr b="0" lang="en-IE" sz="1600" spc="-1" strike="noStrike">
                <a:solidFill>
                  <a:srgbClr val="000000"/>
                </a:solidFill>
                <a:latin typeface="Times New Roman"/>
                <a:ea typeface="DejaVu Sans"/>
              </a:rPr>
              <a:t>Opening Report and slides for SC IETF Meeting.</a:t>
            </a:r>
            <a:endParaRPr b="0" lang="en-US" sz="1600" spc="-1" strike="noStrike">
              <a:solidFill>
                <a:srgbClr val="000000"/>
              </a:solidFill>
              <a:latin typeface="Arial"/>
            </a:endParaRPr>
          </a:p>
          <a:p>
            <a:pPr>
              <a:lnSpc>
                <a:spcPct val="100000"/>
              </a:lnSpc>
              <a:spcBef>
                <a:spcPts val="598"/>
              </a:spcBef>
              <a:spcAft>
                <a:spcPts val="598"/>
              </a:spcAft>
              <a:tabLst>
                <a:tab algn="l" pos="182880"/>
                <a:tab algn="l" pos="365760"/>
                <a:tab algn="l" pos="548640"/>
                <a:tab algn="l" pos="731520"/>
              </a:tabLs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CustomShape 1"/>
          <p:cNvSpPr/>
          <p:nvPr/>
        </p:nvSpPr>
        <p:spPr>
          <a:xfrm>
            <a:off x="457200" y="725040"/>
            <a:ext cx="8226360" cy="124740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Suit – Software Updates for Internet of Things</a:t>
            </a:r>
            <a:endParaRPr b="0" lang="en-US" sz="4400" spc="-1" strike="noStrike">
              <a:solidFill>
                <a:srgbClr val="000000"/>
              </a:solidFill>
              <a:latin typeface="Arial"/>
            </a:endParaRPr>
          </a:p>
        </p:txBody>
      </p:sp>
      <p:sp>
        <p:nvSpPr>
          <p:cNvPr id="110" name="CustomShape 2"/>
          <p:cNvSpPr/>
          <p:nvPr/>
        </p:nvSpPr>
        <p:spPr>
          <a:xfrm>
            <a:off x="457200" y="2252520"/>
            <a:ext cx="8226360" cy="3974400"/>
          </a:xfrm>
          <a:prstGeom prst="rect">
            <a:avLst/>
          </a:prstGeom>
          <a:noFill/>
          <a:ln w="0">
            <a:noFill/>
          </a:ln>
        </p:spPr>
        <p:style>
          <a:lnRef idx="0"/>
          <a:fillRef idx="0"/>
          <a:effectRef idx="0"/>
          <a:fontRef idx="minor"/>
        </p:style>
        <p:txBody>
          <a:bodyPr lIns="0" rIns="0" tIns="0" bIns="0" anchor="t">
            <a:normAutofit/>
          </a:bodyPr>
          <a:p>
            <a:pPr marL="478080" indent="-4780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Will meet in 120</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No agenda posted yet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CustomShape 7"/>
          <p:cNvSpPr/>
          <p:nvPr/>
        </p:nvSpPr>
        <p:spPr>
          <a:xfrm>
            <a:off x="457200" y="725040"/>
            <a:ext cx="8226360" cy="124740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Suit – Work in progress</a:t>
            </a:r>
            <a:endParaRPr b="0" lang="en-US" sz="4400" spc="-1" strike="noStrike">
              <a:solidFill>
                <a:srgbClr val="000000"/>
              </a:solidFill>
              <a:latin typeface="Arial"/>
            </a:endParaRPr>
          </a:p>
        </p:txBody>
      </p:sp>
      <p:sp>
        <p:nvSpPr>
          <p:cNvPr id="112" name="CustomShape 8"/>
          <p:cNvSpPr/>
          <p:nvPr/>
        </p:nvSpPr>
        <p:spPr>
          <a:xfrm>
            <a:off x="457200" y="2252520"/>
            <a:ext cx="8226360" cy="3974400"/>
          </a:xfrm>
          <a:prstGeom prst="rect">
            <a:avLst/>
          </a:prstGeom>
          <a:noFill/>
          <a:ln w="0">
            <a:noFill/>
          </a:ln>
        </p:spPr>
        <p:style>
          <a:lnRef idx="0"/>
          <a:fillRef idx="0"/>
          <a:effectRef idx="0"/>
          <a:fontRef idx="minor"/>
        </p:style>
        <p:txBody>
          <a:bodyPr lIns="0" rIns="0" tIns="0" bIns="0" anchor="t">
            <a:normAutofit fontScale="67000"/>
          </a:bodyPr>
          <a:p>
            <a:pPr marL="319680" indent="-3196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Document status</a:t>
            </a:r>
            <a:endParaRPr b="0" lang="en-US" sz="3200" spc="-1" strike="noStrike">
              <a:solidFill>
                <a:srgbClr val="000000"/>
              </a:solidFill>
              <a:latin typeface="Arial"/>
            </a:endParaRPr>
          </a:p>
          <a:p>
            <a:pPr lvl="1" marL="641160" indent="-3196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Publication requested</a:t>
            </a:r>
            <a:endParaRPr b="0" lang="en-US" sz="3200" spc="-1" strike="noStrike">
              <a:solidFill>
                <a:srgbClr val="000000"/>
              </a:solidFill>
              <a:latin typeface="Arial"/>
            </a:endParaRPr>
          </a:p>
          <a:p>
            <a:pPr lvl="4" marL="723600" indent="-1447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1"/>
              </a:rPr>
              <a:t>https://datatracker.ietf.org/doc/draft-ietf-suit-manifest/</a:t>
            </a:r>
            <a:endParaRPr b="0" lang="en-US" sz="2800" spc="-1" strike="noStrike">
              <a:solidFill>
                <a:srgbClr val="000000"/>
              </a:solidFill>
              <a:latin typeface="Arial"/>
            </a:endParaRPr>
          </a:p>
          <a:p>
            <a:pPr lvl="4" marL="723600" indent="-1447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2"/>
              </a:rPr>
              <a:t>https://datatracker.ietf.org/doc/draft-ietf-suit-mud/</a:t>
            </a:r>
            <a:endParaRPr b="0" lang="en-US" sz="2800" spc="-1" strike="noStrike">
              <a:solidFill>
                <a:srgbClr val="000000"/>
              </a:solidFill>
              <a:latin typeface="Arial"/>
            </a:endParaRPr>
          </a:p>
          <a:p>
            <a:pPr marL="319680" indent="-31968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Work in Progress (most of then almost done in WG)</a:t>
            </a:r>
            <a:endParaRPr b="0" lang="en-US" sz="3200" spc="-1" strike="noStrike">
              <a:solidFill>
                <a:srgbClr val="000000"/>
              </a:solidFill>
              <a:latin typeface="Arial"/>
            </a:endParaRPr>
          </a:p>
          <a:p>
            <a:pPr lvl="1" marL="641160" indent="-31968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3"/>
              </a:rPr>
              <a:t>https://datatracker.ietf.org/doc/draft-ietf-suit-firmware-encryption/</a:t>
            </a:r>
            <a:endParaRPr b="0" lang="en-US" sz="2800" spc="-1" strike="noStrike">
              <a:solidFill>
                <a:srgbClr val="000000"/>
              </a:solidFill>
              <a:latin typeface="Arial"/>
            </a:endParaRPr>
          </a:p>
          <a:p>
            <a:pPr lvl="1" marL="641160" indent="-31968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4"/>
              </a:rPr>
              <a:t>https://datatracker.ietf.org/doc/draft-ietf-suit-report/</a:t>
            </a:r>
            <a:endParaRPr b="0" lang="en-US" sz="2800" spc="-1" strike="noStrike">
              <a:solidFill>
                <a:srgbClr val="000000"/>
              </a:solidFill>
              <a:latin typeface="Arial"/>
            </a:endParaRPr>
          </a:p>
          <a:p>
            <a:pPr lvl="1" marL="641160" indent="-31968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5"/>
              </a:rPr>
              <a:t>https://datatracker.ietf.org/doc/draft-ietf-suit-trust-domains/</a:t>
            </a:r>
            <a:endParaRPr b="0" lang="en-US" sz="2800" spc="-1" strike="noStrike">
              <a:solidFill>
                <a:srgbClr val="000000"/>
              </a:solidFill>
              <a:latin typeface="Arial"/>
            </a:endParaRPr>
          </a:p>
          <a:p>
            <a:pPr lvl="1" marL="641160" indent="-31968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6"/>
              </a:rPr>
              <a:t>https://datatracker.ietf.org/doc/draft-ietf-suit-update-management/</a:t>
            </a:r>
            <a:endParaRPr b="0" lang="en-US" sz="2800" spc="-1" strike="noStrike">
              <a:solidFill>
                <a:srgbClr val="000000"/>
              </a:solidFill>
              <a:latin typeface="Arial"/>
            </a:endParaRPr>
          </a:p>
          <a:p>
            <a:pPr lvl="1" marL="641160" indent="-31968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7"/>
              </a:rPr>
              <a:t>https://datatracker.ietf.org/doc/draft-moran-suit-mti/</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CustomShape 1"/>
          <p:cNvSpPr/>
          <p:nvPr/>
        </p:nvSpPr>
        <p:spPr>
          <a:xfrm>
            <a:off x="457200" y="777600"/>
            <a:ext cx="8226360" cy="114192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BoFs in IETF 120</a:t>
            </a:r>
            <a:endParaRPr b="0" lang="en-US" sz="4400" spc="-1" strike="noStrike">
              <a:solidFill>
                <a:srgbClr val="000000"/>
              </a:solidFill>
              <a:latin typeface="Arial"/>
            </a:endParaRPr>
          </a:p>
        </p:txBody>
      </p:sp>
      <p:sp>
        <p:nvSpPr>
          <p:cNvPr id="114" name="CustomShape 2"/>
          <p:cNvSpPr/>
          <p:nvPr/>
        </p:nvSpPr>
        <p:spPr>
          <a:xfrm>
            <a:off x="457200" y="2252520"/>
            <a:ext cx="8226360" cy="3974400"/>
          </a:xfrm>
          <a:prstGeom prst="rect">
            <a:avLst/>
          </a:prstGeom>
          <a:noFill/>
          <a:ln w="0">
            <a:noFill/>
          </a:ln>
        </p:spPr>
        <p:style>
          <a:lnRef idx="0"/>
          <a:fillRef idx="0"/>
          <a:effectRef idx="0"/>
          <a:fontRef idx="minor"/>
        </p:style>
        <p:txBody>
          <a:bodyPr lIns="0" rIns="0" tIns="0" bIns="0" anchor="t">
            <a:normAutofit fontScale="70000"/>
          </a:bodyPr>
          <a:p>
            <a:pPr marL="268920" indent="-2689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List of requested BoFs can be found from </a:t>
            </a:r>
            <a:r>
              <a:rPr b="0" lang="en-IE" sz="3200" spc="-1" strike="noStrike" u="sng">
                <a:solidFill>
                  <a:srgbClr val="0000ff"/>
                </a:solidFill>
                <a:uFillTx/>
                <a:latin typeface="Arial"/>
                <a:ea typeface="DejaVu Sans"/>
                <a:hlinkClick r:id="rId1"/>
              </a:rPr>
              <a:t>https://datatracker.ietf.org/doc/bof-requests</a:t>
            </a:r>
            <a:endParaRPr b="0" lang="en-US" sz="3200" spc="-1" strike="noStrike">
              <a:solidFill>
                <a:srgbClr val="000000"/>
              </a:solidFill>
              <a:latin typeface="Arial"/>
            </a:endParaRPr>
          </a:p>
          <a:p>
            <a:pPr marL="268920" indent="-2689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List of approved BoFs can be found from </a:t>
            </a:r>
            <a:r>
              <a:rPr b="0" lang="en-IE" sz="3200" spc="-1" strike="noStrike" u="sng">
                <a:solidFill>
                  <a:srgbClr val="0000ff"/>
                </a:solidFill>
                <a:uFillTx/>
                <a:latin typeface="Arial"/>
                <a:ea typeface="DejaVu Sans"/>
                <a:hlinkClick r:id="rId2"/>
              </a:rPr>
              <a:t>https://datatracker.ietf.org/wg/bofs/</a:t>
            </a:r>
            <a:endParaRPr b="0" lang="en-US" sz="3200" spc="-1" strike="noStrike">
              <a:solidFill>
                <a:srgbClr val="000000"/>
              </a:solidFill>
              <a:latin typeface="Arial"/>
            </a:endParaRPr>
          </a:p>
          <a:p>
            <a:pPr marL="268920" indent="-2689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alldispatch - IETF-Wide "Dispatch" Session BOF</a:t>
            </a:r>
            <a:endParaRPr b="0" lang="en-US" sz="3200" spc="-1" strike="noStrike">
              <a:solidFill>
                <a:srgbClr val="000000"/>
              </a:solidFill>
              <a:latin typeface="Arial"/>
            </a:endParaRPr>
          </a:p>
          <a:p>
            <a:pPr marL="268920" indent="-2689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diem - Digital Emblems BOF</a:t>
            </a:r>
            <a:endParaRPr b="0" lang="en-US" sz="3200" spc="-1" strike="noStrike">
              <a:solidFill>
                <a:srgbClr val="000000"/>
              </a:solidFill>
              <a:latin typeface="Arial"/>
            </a:endParaRPr>
          </a:p>
          <a:p>
            <a:pPr marL="268920" indent="-2689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green - Getting Ready for Energy-Efficient Networking BOF</a:t>
            </a:r>
            <a:endParaRPr b="0" lang="en-US" sz="3200" spc="-1" strike="noStrike">
              <a:solidFill>
                <a:srgbClr val="000000"/>
              </a:solidFill>
              <a:latin typeface="Arial"/>
            </a:endParaRPr>
          </a:p>
          <a:p>
            <a:pPr marL="268920" indent="-2689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nasr - Network Attestation for Secure Routing BOF</a:t>
            </a:r>
            <a:endParaRPr b="0" lang="en-US" sz="3200" spc="-1" strike="noStrike">
              <a:solidFill>
                <a:srgbClr val="000000"/>
              </a:solidFill>
              <a:latin typeface="Arial"/>
            </a:endParaRPr>
          </a:p>
          <a:p>
            <a:pPr marL="268920" indent="-2689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sconepro - Secure Communication of Network Properties BOF</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3200" spc="-1" strike="noStrike">
                <a:solidFill>
                  <a:srgbClr val="000000"/>
                </a:solidFill>
                <a:latin typeface="Arial"/>
                <a:ea typeface="Noto Sans CJK SC"/>
              </a:rPr>
              <a:t>IETF-Wide "Dispatch" Session (</a:t>
            </a:r>
            <a:r>
              <a:rPr b="0" lang="en-US" sz="3200" spc="-1" strike="noStrike">
                <a:solidFill>
                  <a:srgbClr val="000000"/>
                </a:solidFill>
                <a:latin typeface="Arial"/>
              </a:rPr>
              <a:t>alldispatch)</a:t>
            </a:r>
            <a:endParaRPr b="0" lang="en-US" sz="3200" spc="-1" strike="noStrike">
              <a:solidFill>
                <a:srgbClr val="000000"/>
              </a:solidFill>
              <a:latin typeface="Arial"/>
            </a:endParaRPr>
          </a:p>
        </p:txBody>
      </p:sp>
      <p:sp>
        <p:nvSpPr>
          <p:cNvPr id="116" name="PlaceHolder 2"/>
          <p:cNvSpPr>
            <a:spLocks noGrp="1"/>
          </p:cNvSpPr>
          <p:nvPr>
            <p:ph/>
          </p:nvPr>
        </p:nvSpPr>
        <p:spPr>
          <a:xfrm>
            <a:off x="457200" y="1604520"/>
            <a:ext cx="8229240" cy="3977280"/>
          </a:xfrm>
          <a:prstGeom prst="rect">
            <a:avLst/>
          </a:prstGeom>
          <a:noFill/>
          <a:ln w="0">
            <a:noFill/>
          </a:ln>
        </p:spPr>
        <p:txBody>
          <a:bodyPr lIns="0" rIns="0" tIns="0" bIns="0" anchor="t">
            <a:normAutofit fontScale="58000"/>
          </a:bodyPr>
          <a:p>
            <a:pPr marL="250560" indent="-187920">
              <a:spcBef>
                <a:spcPts val="1417"/>
              </a:spcBef>
              <a:buClr>
                <a:srgbClr val="000000"/>
              </a:buClr>
              <a:buSzPct val="45000"/>
              <a:buFont typeface="Wingdings" charset="2"/>
              <a:buChar char=""/>
            </a:pPr>
            <a:r>
              <a:rPr b="0" lang="en-US" sz="3200" spc="-1" strike="noStrike">
                <a:solidFill>
                  <a:srgbClr val="000000"/>
                </a:solidFill>
                <a:latin typeface="Arial"/>
              </a:rPr>
              <a:t>Combination of the different dispatch groups in the IETF.</a:t>
            </a:r>
            <a:endParaRPr b="0" lang="en-US" sz="3200" spc="-1" strike="noStrike">
              <a:solidFill>
                <a:srgbClr val="000000"/>
              </a:solidFill>
              <a:latin typeface="Arial"/>
            </a:endParaRPr>
          </a:p>
          <a:p>
            <a:pPr marL="250560" indent="-187920">
              <a:spcBef>
                <a:spcPts val="1417"/>
              </a:spcBef>
              <a:buClr>
                <a:srgbClr val="000000"/>
              </a:buClr>
              <a:buSzPct val="45000"/>
              <a:buFont typeface="Wingdings" charset="2"/>
              <a:buChar char=""/>
            </a:pPr>
            <a:r>
              <a:rPr b="0" lang="en-US" sz="3200" spc="-1" strike="noStrike">
                <a:solidFill>
                  <a:srgbClr val="000000"/>
                </a:solidFill>
                <a:latin typeface="Arial"/>
              </a:rPr>
              <a:t>Experiment to see whether we can combine all of them.</a:t>
            </a:r>
            <a:endParaRPr b="0" lang="en-US" sz="3200" spc="-1" strike="noStrike">
              <a:solidFill>
                <a:srgbClr val="000000"/>
              </a:solidFill>
              <a:latin typeface="Arial"/>
            </a:endParaRPr>
          </a:p>
          <a:p>
            <a:pPr marL="250560" indent="-187920">
              <a:spcBef>
                <a:spcPts val="1417"/>
              </a:spcBef>
              <a:buClr>
                <a:srgbClr val="000000"/>
              </a:buClr>
              <a:buSzPct val="45000"/>
              <a:buFont typeface="Wingdings" charset="2"/>
              <a:buChar char=""/>
            </a:pPr>
            <a:r>
              <a:rPr b="0" lang="en-US" sz="3200" spc="-1" strike="noStrike">
                <a:solidFill>
                  <a:srgbClr val="000000"/>
                </a:solidFill>
                <a:latin typeface="Arial"/>
              </a:rPr>
              <a:t>This is meant to solve five problems:</a:t>
            </a:r>
            <a:endParaRPr b="0" lang="en-US" sz="3200" spc="-1" strike="noStrike">
              <a:solidFill>
                <a:srgbClr val="000000"/>
              </a:solidFill>
              <a:latin typeface="Arial"/>
            </a:endParaRPr>
          </a:p>
          <a:p>
            <a:pPr lvl="1" marL="501120" indent="-187920">
              <a:spcBef>
                <a:spcPts val="1134"/>
              </a:spcBef>
              <a:buClr>
                <a:srgbClr val="000000"/>
              </a:buClr>
              <a:buFont typeface="StarSymbol"/>
              <a:buAutoNum type="arabicParenR"/>
            </a:pPr>
            <a:r>
              <a:rPr b="0" lang="en-US" sz="2800" spc="-1" strike="noStrike">
                <a:solidFill>
                  <a:srgbClr val="000000"/>
                </a:solidFill>
                <a:latin typeface="Arial"/>
              </a:rPr>
              <a:t>Proponents often have trouble figuring out where to dispatch something that spans </a:t>
            </a:r>
            <a:r>
              <a:rPr b="0" lang="en-US" sz="2800" spc="-1" strike="noStrike">
                <a:solidFill>
                  <a:srgbClr val="000000"/>
                </a:solidFill>
                <a:latin typeface="Arial"/>
              </a:rPr>
              <a:t>multiple areas.</a:t>
            </a:r>
            <a:endParaRPr b="0" lang="en-US" sz="2800" spc="-1" strike="noStrike">
              <a:solidFill>
                <a:srgbClr val="000000"/>
              </a:solidFill>
              <a:latin typeface="Arial"/>
            </a:endParaRPr>
          </a:p>
          <a:p>
            <a:pPr lvl="1" marL="501120" indent="-187920">
              <a:spcBef>
                <a:spcPts val="1134"/>
              </a:spcBef>
              <a:buClr>
                <a:srgbClr val="000000"/>
              </a:buClr>
              <a:buFont typeface="StarSymbol"/>
              <a:buAutoNum type="arabicParenR"/>
            </a:pPr>
            <a:r>
              <a:rPr b="0" lang="en-US" sz="2800" spc="-1" strike="noStrike">
                <a:solidFill>
                  <a:srgbClr val="000000"/>
                </a:solidFill>
                <a:latin typeface="Arial"/>
              </a:rPr>
              <a:t>Each Dispatch session aggravates scheduling because they have large target </a:t>
            </a:r>
            <a:r>
              <a:rPr b="0" lang="en-US" sz="2800" spc="-1" strike="noStrike">
                <a:solidFill>
                  <a:srgbClr val="000000"/>
                </a:solidFill>
                <a:latin typeface="Arial"/>
              </a:rPr>
              <a:t>audiences, and consolidating them in a single time slot will simplify that problem.</a:t>
            </a:r>
            <a:endParaRPr b="0" lang="en-US" sz="2800" spc="-1" strike="noStrike">
              <a:solidFill>
                <a:srgbClr val="000000"/>
              </a:solidFill>
              <a:latin typeface="Arial"/>
            </a:endParaRPr>
          </a:p>
          <a:p>
            <a:pPr lvl="1" marL="501120" indent="-187920">
              <a:spcBef>
                <a:spcPts val="1134"/>
              </a:spcBef>
              <a:buClr>
                <a:srgbClr val="000000"/>
              </a:buClr>
              <a:buFont typeface="StarSymbol"/>
              <a:buAutoNum type="arabicParenR"/>
            </a:pPr>
            <a:r>
              <a:rPr b="0" lang="en-US" sz="2800" spc="-1" strike="noStrike">
                <a:solidFill>
                  <a:srgbClr val="000000"/>
                </a:solidFill>
                <a:latin typeface="Arial"/>
              </a:rPr>
              <a:t>Participants with cross-area expertise, who provide valuable input for dispatching, </a:t>
            </a:r>
            <a:r>
              <a:rPr b="0" lang="en-US" sz="2800" spc="-1" strike="noStrike">
                <a:solidFill>
                  <a:srgbClr val="000000"/>
                </a:solidFill>
                <a:latin typeface="Arial"/>
              </a:rPr>
              <a:t>find it difficult to attend multiple Dispatch sessions.</a:t>
            </a:r>
            <a:endParaRPr b="0" lang="en-US" sz="2800" spc="-1" strike="noStrike">
              <a:solidFill>
                <a:srgbClr val="000000"/>
              </a:solidFill>
              <a:latin typeface="Arial"/>
            </a:endParaRPr>
          </a:p>
          <a:p>
            <a:pPr lvl="1" marL="501120" indent="-187920">
              <a:spcBef>
                <a:spcPts val="1134"/>
              </a:spcBef>
              <a:buClr>
                <a:srgbClr val="000000"/>
              </a:buClr>
              <a:buFont typeface="StarSymbol"/>
              <a:buAutoNum type="arabicParenR"/>
            </a:pPr>
            <a:r>
              <a:rPr b="0" lang="en-US" sz="2800" spc="-1" strike="noStrike">
                <a:solidFill>
                  <a:srgbClr val="000000"/>
                </a:solidFill>
                <a:latin typeface="Arial"/>
              </a:rPr>
              <a:t>Currently, Dispatch meetings sometimes result in routing to a different Dispatch, </a:t>
            </a:r>
            <a:r>
              <a:rPr b="0" lang="en-US" sz="2800" spc="-1" strike="noStrike">
                <a:solidFill>
                  <a:srgbClr val="000000"/>
                </a:solidFill>
                <a:latin typeface="Arial"/>
              </a:rPr>
              <a:t>which wastes months.</a:t>
            </a:r>
            <a:endParaRPr b="0" lang="en-US" sz="2800" spc="-1" strike="noStrike">
              <a:solidFill>
                <a:srgbClr val="000000"/>
              </a:solidFill>
              <a:latin typeface="Arial"/>
            </a:endParaRPr>
          </a:p>
          <a:p>
            <a:pPr lvl="1" marL="501120" indent="-187920">
              <a:spcBef>
                <a:spcPts val="1134"/>
              </a:spcBef>
              <a:buClr>
                <a:srgbClr val="000000"/>
              </a:buClr>
              <a:buFont typeface="StarSymbol"/>
              <a:buAutoNum type="arabicParenR"/>
            </a:pPr>
            <a:r>
              <a:rPr b="0" lang="en-US" sz="2800" spc="-1" strike="noStrike">
                <a:solidFill>
                  <a:srgbClr val="000000"/>
                </a:solidFill>
                <a:latin typeface="Arial"/>
              </a:rPr>
              <a:t>There is a common practice of "Dispatch Shopping" in which proponents attempt to </a:t>
            </a:r>
            <a:r>
              <a:rPr b="0" lang="en-US" sz="2800" spc="-1" strike="noStrike">
                <a:solidFill>
                  <a:srgbClr val="000000"/>
                </a:solidFill>
                <a:latin typeface="Arial"/>
              </a:rPr>
              <a:t>discover the least rigorous venue. This consumes agenda time and can result in </a:t>
            </a:r>
            <a:r>
              <a:rPr b="0" lang="en-US" sz="2800" spc="-1" strike="noStrike">
                <a:solidFill>
                  <a:srgbClr val="000000"/>
                </a:solidFill>
                <a:latin typeface="Arial"/>
              </a:rPr>
              <a:t>lower-quality work being admitted into the IETF.</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3200" spc="-1" strike="noStrike">
                <a:solidFill>
                  <a:srgbClr val="000000"/>
                </a:solidFill>
                <a:latin typeface="Arial"/>
                <a:ea typeface="Noto Sans CJK SC"/>
              </a:rPr>
              <a:t>Digital Emblems (</a:t>
            </a:r>
            <a:r>
              <a:rPr b="0" lang="en-US" sz="3200" spc="-1" strike="noStrike">
                <a:solidFill>
                  <a:srgbClr val="000000"/>
                </a:solidFill>
                <a:latin typeface="Arial"/>
              </a:rPr>
              <a:t>diem)</a:t>
            </a:r>
            <a:endParaRPr b="0" lang="en-US" sz="3200" spc="-1" strike="noStrike">
              <a:solidFill>
                <a:srgbClr val="000000"/>
              </a:solidFill>
              <a:latin typeface="Arial"/>
            </a:endParaRPr>
          </a:p>
        </p:txBody>
      </p:sp>
      <p:sp>
        <p:nvSpPr>
          <p:cNvPr id="118" name="PlaceHolder 2"/>
          <p:cNvSpPr>
            <a:spLocks noGrp="1"/>
          </p:cNvSpPr>
          <p:nvPr>
            <p:ph/>
          </p:nvPr>
        </p:nvSpPr>
        <p:spPr>
          <a:xfrm>
            <a:off x="457200" y="1604520"/>
            <a:ext cx="8229240" cy="3977280"/>
          </a:xfrm>
          <a:prstGeom prst="rect">
            <a:avLst/>
          </a:prstGeom>
          <a:noFill/>
          <a:ln w="0">
            <a:noFill/>
          </a:ln>
        </p:spPr>
        <p:txBody>
          <a:bodyPr lIns="0" rIns="0" tIns="0" bIns="0" anchor="t">
            <a:normAutofit fontScale="71000"/>
          </a:bodyPr>
          <a:p>
            <a:pPr marL="306720" indent="-230040">
              <a:spcBef>
                <a:spcPts val="1417"/>
              </a:spcBef>
              <a:buClr>
                <a:srgbClr val="000000"/>
              </a:buClr>
              <a:buSzPct val="45000"/>
              <a:buFont typeface="Wingdings" charset="2"/>
              <a:buChar char=""/>
            </a:pPr>
            <a:r>
              <a:rPr b="0" lang="en-US" sz="3200" spc="-1" strike="noStrike">
                <a:solidFill>
                  <a:srgbClr val="000000"/>
                </a:solidFill>
                <a:latin typeface="Arial"/>
              </a:rPr>
              <a:t>International law defines a number of </a:t>
            </a:r>
            <a:r>
              <a:rPr b="0" lang="en-US" sz="3200" spc="-1" strike="noStrike">
                <a:solidFill>
                  <a:srgbClr val="000000"/>
                </a:solidFill>
                <a:latin typeface="Arial"/>
              </a:rPr>
              <a:t>emblems, such as the blue helmets of </a:t>
            </a:r>
            <a:r>
              <a:rPr b="0" lang="en-US" sz="3200" spc="-1" strike="noStrike">
                <a:solidFill>
                  <a:srgbClr val="000000"/>
                </a:solidFill>
                <a:latin typeface="Arial"/>
              </a:rPr>
              <a:t>United Nations peacekeeping forces , as </a:t>
            </a:r>
            <a:r>
              <a:rPr b="0" lang="en-US" sz="3200" spc="-1" strike="noStrike">
                <a:solidFill>
                  <a:srgbClr val="000000"/>
                </a:solidFill>
                <a:latin typeface="Arial"/>
              </a:rPr>
              <a:t>indicative of special protections.</a:t>
            </a:r>
            <a:endParaRPr b="0" lang="en-US" sz="3200" spc="-1" strike="noStrike">
              <a:solidFill>
                <a:srgbClr val="000000"/>
              </a:solidFill>
              <a:latin typeface="Arial"/>
            </a:endParaRPr>
          </a:p>
          <a:p>
            <a:pPr marL="306720" indent="-230040">
              <a:spcBef>
                <a:spcPts val="1417"/>
              </a:spcBef>
              <a:buClr>
                <a:srgbClr val="000000"/>
              </a:buClr>
              <a:buSzPct val="45000"/>
              <a:buFont typeface="Wingdings" charset="2"/>
              <a:buChar char=""/>
            </a:pPr>
            <a:r>
              <a:rPr b="0" lang="en-US" sz="3200" spc="-1" strike="noStrike">
                <a:solidFill>
                  <a:srgbClr val="000000"/>
                </a:solidFill>
                <a:latin typeface="Arial"/>
              </a:rPr>
              <a:t>Such physical emblems do not translate to </a:t>
            </a:r>
            <a:r>
              <a:rPr b="0" lang="en-US" sz="3200" spc="-1" strike="noStrike">
                <a:solidFill>
                  <a:srgbClr val="000000"/>
                </a:solidFill>
                <a:latin typeface="Arial"/>
              </a:rPr>
              <a:t>the digital realm and also suffer from a </a:t>
            </a:r>
            <a:r>
              <a:rPr b="0" lang="en-US" sz="3200" spc="-1" strike="noStrike">
                <a:solidFill>
                  <a:srgbClr val="000000"/>
                </a:solidFill>
                <a:latin typeface="Arial"/>
              </a:rPr>
              <a:t>number of weaknesses in the physical </a:t>
            </a:r>
            <a:r>
              <a:rPr b="0" lang="en-US" sz="3200" spc="-1" strike="noStrike">
                <a:solidFill>
                  <a:srgbClr val="000000"/>
                </a:solidFill>
                <a:latin typeface="Arial"/>
              </a:rPr>
              <a:t>world.</a:t>
            </a:r>
            <a:endParaRPr b="0" lang="en-US" sz="3200" spc="-1" strike="noStrike">
              <a:solidFill>
                <a:srgbClr val="000000"/>
              </a:solidFill>
              <a:latin typeface="Arial"/>
            </a:endParaRPr>
          </a:p>
          <a:p>
            <a:pPr marL="306720" indent="-230040">
              <a:spcBef>
                <a:spcPts val="1417"/>
              </a:spcBef>
              <a:buClr>
                <a:srgbClr val="000000"/>
              </a:buClr>
              <a:buSzPct val="45000"/>
              <a:buFont typeface="Wingdings" charset="2"/>
              <a:buChar char=""/>
            </a:pPr>
            <a:r>
              <a:rPr b="0" lang="en-US" sz="3200" spc="-1" strike="noStrike">
                <a:solidFill>
                  <a:srgbClr val="000000"/>
                </a:solidFill>
                <a:latin typeface="Arial"/>
              </a:rPr>
              <a:t>This BoF is to explore the problem space, </a:t>
            </a:r>
            <a:r>
              <a:rPr b="0" lang="en-US" sz="3200" spc="-1" strike="noStrike">
                <a:solidFill>
                  <a:srgbClr val="000000"/>
                </a:solidFill>
                <a:latin typeface="Arial"/>
              </a:rPr>
              <a:t>discuss technical requirements raised by a </a:t>
            </a:r>
            <a:r>
              <a:rPr b="0" lang="en-US" sz="3200" spc="-1" strike="noStrike">
                <a:solidFill>
                  <a:srgbClr val="000000"/>
                </a:solidFill>
                <a:latin typeface="Arial"/>
              </a:rPr>
              <a:t>variety of stakeholders, and help </a:t>
            </a:r>
            <a:r>
              <a:rPr b="0" lang="en-US" sz="3200" spc="-1" strike="noStrike">
                <a:solidFill>
                  <a:srgbClr val="000000"/>
                </a:solidFill>
                <a:latin typeface="Arial"/>
              </a:rPr>
              <a:t>determine if there is useful work to be </a:t>
            </a:r>
            <a:r>
              <a:rPr b="0" lang="en-US" sz="3200" spc="-1" strike="noStrike">
                <a:solidFill>
                  <a:srgbClr val="000000"/>
                </a:solidFill>
                <a:latin typeface="Arial"/>
              </a:rPr>
              <a:t>done in the IETF around digital emblems.</a:t>
            </a:r>
            <a:endParaRPr b="0" lang="en-US" sz="3200" spc="-1" strike="noStrike">
              <a:solidFill>
                <a:srgbClr val="000000"/>
              </a:solidFill>
              <a:latin typeface="Arial"/>
            </a:endParaRPr>
          </a:p>
          <a:p>
            <a:pPr marL="306720" indent="-230040">
              <a:spcBef>
                <a:spcPts val="1417"/>
              </a:spcBef>
              <a:buClr>
                <a:srgbClr val="000000"/>
              </a:buClr>
              <a:buSzPct val="45000"/>
              <a:buFont typeface="Wingdings" charset="2"/>
              <a:buChar char=""/>
            </a:pPr>
            <a:r>
              <a:rPr b="0" lang="en-US" sz="3200" spc="-1" strike="noStrike">
                <a:solidFill>
                  <a:srgbClr val="000000"/>
                </a:solidFill>
                <a:latin typeface="Arial"/>
              </a:rPr>
              <a:t>Not working group forming.</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525600"/>
            <a:ext cx="8229240" cy="1144800"/>
          </a:xfrm>
          <a:prstGeom prst="rect">
            <a:avLst/>
          </a:prstGeom>
          <a:noFill/>
          <a:ln w="0">
            <a:noFill/>
          </a:ln>
        </p:spPr>
        <p:txBody>
          <a:bodyPr lIns="0" rIns="0" tIns="0" bIns="0" anchor="ctr">
            <a:noAutofit/>
          </a:bodyPr>
          <a:p>
            <a:pPr indent="0" algn="ctr">
              <a:buNone/>
            </a:pPr>
            <a:r>
              <a:rPr b="0" lang="en-US" sz="3200" spc="-1" strike="noStrike">
                <a:solidFill>
                  <a:srgbClr val="000000"/>
                </a:solidFill>
                <a:latin typeface="Arial"/>
                <a:ea typeface="Noto Sans CJK SC"/>
              </a:rPr>
              <a:t>Getting Ready for Energy-Efficient Networking (</a:t>
            </a:r>
            <a:r>
              <a:rPr b="0" lang="en-US" sz="3200" spc="-1" strike="noStrike">
                <a:solidFill>
                  <a:srgbClr val="000000"/>
                </a:solidFill>
                <a:latin typeface="Arial"/>
              </a:rPr>
              <a:t>green)</a:t>
            </a:r>
            <a:endParaRPr b="0" lang="en-US" sz="3200" spc="-1" strike="noStrike">
              <a:solidFill>
                <a:srgbClr val="000000"/>
              </a:solidFill>
              <a:latin typeface="Arial"/>
            </a:endParaRPr>
          </a:p>
        </p:txBody>
      </p:sp>
      <p:sp>
        <p:nvSpPr>
          <p:cNvPr id="120" name="PlaceHolder 2"/>
          <p:cNvSpPr>
            <a:spLocks noGrp="1"/>
          </p:cNvSpPr>
          <p:nvPr>
            <p:ph/>
          </p:nvPr>
        </p:nvSpPr>
        <p:spPr>
          <a:xfrm>
            <a:off x="457200" y="1604520"/>
            <a:ext cx="8229240" cy="3977280"/>
          </a:xfrm>
          <a:prstGeom prst="rect">
            <a:avLst/>
          </a:prstGeom>
          <a:noFill/>
          <a:ln w="0">
            <a:noFill/>
          </a:ln>
        </p:spPr>
        <p:txBody>
          <a:bodyPr lIns="0" rIns="0" tIns="0" bIns="0" anchor="t">
            <a:normAutofit fontScale="62000"/>
          </a:bodyPr>
          <a:p>
            <a:pPr marL="267840" indent="-200880">
              <a:spcBef>
                <a:spcPts val="1417"/>
              </a:spcBef>
              <a:buClr>
                <a:srgbClr val="000000"/>
              </a:buClr>
              <a:buSzPct val="45000"/>
              <a:buFont typeface="Wingdings" charset="2"/>
              <a:buChar char=""/>
            </a:pPr>
            <a:r>
              <a:rPr b="0" lang="en-US" sz="3200" spc="-1" strike="noStrike">
                <a:solidFill>
                  <a:srgbClr val="000000"/>
                </a:solidFill>
                <a:latin typeface="Arial"/>
              </a:rPr>
              <a:t>As the desire to improve energy efficiency </a:t>
            </a:r>
            <a:r>
              <a:rPr b="0" lang="en-US" sz="3200" spc="-1" strike="noStrike">
                <a:solidFill>
                  <a:srgbClr val="000000"/>
                </a:solidFill>
                <a:latin typeface="Arial"/>
              </a:rPr>
              <a:t>gains momentum, network operators </a:t>
            </a:r>
            <a:r>
              <a:rPr b="0" lang="en-US" sz="3200" spc="-1" strike="noStrike">
                <a:solidFill>
                  <a:srgbClr val="000000"/>
                </a:solidFill>
                <a:latin typeface="Arial"/>
              </a:rPr>
              <a:t>increasingly focus on understanding </a:t>
            </a:r>
            <a:r>
              <a:rPr b="0" lang="en-US" sz="3200" spc="-1" strike="noStrike">
                <a:solidFill>
                  <a:srgbClr val="000000"/>
                </a:solidFill>
                <a:latin typeface="Arial"/>
              </a:rPr>
              <a:t>energy consumption by different links, </a:t>
            </a:r>
            <a:r>
              <a:rPr b="0" lang="en-US" sz="3200" spc="-1" strike="noStrike">
                <a:solidFill>
                  <a:srgbClr val="000000"/>
                </a:solidFill>
                <a:latin typeface="Arial"/>
              </a:rPr>
              <a:t>nodes, and devices/components within </a:t>
            </a:r>
            <a:r>
              <a:rPr b="0" lang="en-US" sz="3200" spc="-1" strike="noStrike">
                <a:solidFill>
                  <a:srgbClr val="000000"/>
                </a:solidFill>
                <a:latin typeface="Arial"/>
              </a:rPr>
              <a:t>their networks. Network Energy-efficiency </a:t>
            </a:r>
            <a:r>
              <a:rPr b="0" lang="en-US" sz="3200" spc="-1" strike="noStrike">
                <a:solidFill>
                  <a:srgbClr val="000000"/>
                </a:solidFill>
                <a:latin typeface="Arial"/>
              </a:rPr>
              <a:t>management involves deploying and </a:t>
            </a:r>
            <a:r>
              <a:rPr b="0" lang="en-US" sz="3200" spc="-1" strike="noStrike">
                <a:solidFill>
                  <a:srgbClr val="000000"/>
                </a:solidFill>
                <a:latin typeface="Arial"/>
              </a:rPr>
              <a:t>managing network infrastructures with the </a:t>
            </a:r>
            <a:r>
              <a:rPr b="0" lang="en-US" sz="3200" spc="-1" strike="noStrike">
                <a:solidFill>
                  <a:srgbClr val="000000"/>
                </a:solidFill>
                <a:latin typeface="Arial"/>
              </a:rPr>
              <a:t>goals of optimizing energy use on network </a:t>
            </a:r>
            <a:r>
              <a:rPr b="0" lang="en-US" sz="3200" spc="-1" strike="noStrike">
                <a:solidFill>
                  <a:srgbClr val="000000"/>
                </a:solidFill>
                <a:latin typeface="Arial"/>
              </a:rPr>
              <a:t>devices while improving network </a:t>
            </a:r>
            <a:r>
              <a:rPr b="0" lang="en-US" sz="3200" spc="-1" strike="noStrike">
                <a:solidFill>
                  <a:srgbClr val="000000"/>
                </a:solidFill>
                <a:latin typeface="Arial"/>
              </a:rPr>
              <a:t>utilization. This will involve technologies to </a:t>
            </a:r>
            <a:r>
              <a:rPr b="0" lang="en-US" sz="3200" spc="-1" strike="noStrike">
                <a:solidFill>
                  <a:srgbClr val="000000"/>
                </a:solidFill>
                <a:latin typeface="Arial"/>
              </a:rPr>
              <a:t>monitor energy consumption, evaluate the </a:t>
            </a:r>
            <a:r>
              <a:rPr b="0" lang="en-US" sz="3200" spc="-1" strike="noStrike">
                <a:solidFill>
                  <a:srgbClr val="000000"/>
                </a:solidFill>
                <a:latin typeface="Arial"/>
              </a:rPr>
              <a:t>effectiveness of energy saving polices, </a:t>
            </a:r>
            <a:r>
              <a:rPr b="0" lang="en-US" sz="3200" spc="-1" strike="noStrike">
                <a:solidFill>
                  <a:srgbClr val="000000"/>
                </a:solidFill>
                <a:latin typeface="Arial"/>
              </a:rPr>
              <a:t>use control strategies to improve energy </a:t>
            </a:r>
            <a:r>
              <a:rPr b="0" lang="en-US" sz="3200" spc="-1" strike="noStrike">
                <a:solidFill>
                  <a:srgbClr val="000000"/>
                </a:solidFill>
                <a:latin typeface="Arial"/>
              </a:rPr>
              <a:t>efficiency in network operations.</a:t>
            </a:r>
            <a:endParaRPr b="0" lang="en-US" sz="3200" spc="-1" strike="noStrike">
              <a:solidFill>
                <a:srgbClr val="000000"/>
              </a:solidFill>
              <a:latin typeface="Arial"/>
            </a:endParaRPr>
          </a:p>
          <a:p>
            <a:pPr marL="267840" indent="-200880">
              <a:spcBef>
                <a:spcPts val="1417"/>
              </a:spcBef>
              <a:buClr>
                <a:srgbClr val="000000"/>
              </a:buClr>
              <a:buSzPct val="45000"/>
              <a:buFont typeface="Wingdings" charset="2"/>
              <a:buChar char=""/>
            </a:pPr>
            <a:r>
              <a:rPr b="0" lang="en-US" sz="3200" spc="-1" strike="noStrike">
                <a:solidFill>
                  <a:srgbClr val="000000"/>
                </a:solidFill>
                <a:latin typeface="Arial"/>
              </a:rPr>
              <a:t>This BoF is intended to discuss these </a:t>
            </a:r>
            <a:r>
              <a:rPr b="0" lang="en-US" sz="3200" spc="-1" strike="noStrike">
                <a:solidFill>
                  <a:srgbClr val="000000"/>
                </a:solidFill>
                <a:latin typeface="Arial"/>
              </a:rPr>
              <a:t>objectives and determine whether there is </a:t>
            </a:r>
            <a:r>
              <a:rPr b="0" lang="en-US" sz="3200" spc="-1" strike="noStrike">
                <a:solidFill>
                  <a:srgbClr val="000000"/>
                </a:solidFill>
                <a:latin typeface="Arial"/>
              </a:rPr>
              <a:t>a community of interest to work on these </a:t>
            </a:r>
            <a:r>
              <a:rPr b="0" lang="en-US" sz="3200" spc="-1" strike="noStrike">
                <a:solidFill>
                  <a:srgbClr val="000000"/>
                </a:solidFill>
                <a:latin typeface="Arial"/>
              </a:rPr>
              <a:t>topics within the IETF through a new </a:t>
            </a:r>
            <a:r>
              <a:rPr b="0" lang="en-US" sz="3200" spc="-1" strike="noStrike">
                <a:solidFill>
                  <a:srgbClr val="000000"/>
                </a:solidFill>
                <a:latin typeface="Arial"/>
              </a:rPr>
              <a:t>working group (provisionally called </a:t>
            </a:r>
            <a:r>
              <a:rPr b="0" lang="en-US" sz="3200" spc="-1" strike="noStrike">
                <a:solidFill>
                  <a:srgbClr val="000000"/>
                </a:solidFill>
                <a:latin typeface="Arial"/>
              </a:rPr>
              <a:t>GREEN).</a:t>
            </a:r>
            <a:endParaRPr b="0" lang="en-US" sz="3200" spc="-1" strike="noStrike">
              <a:solidFill>
                <a:srgbClr val="000000"/>
              </a:solidFill>
              <a:latin typeface="Arial"/>
            </a:endParaRPr>
          </a:p>
          <a:p>
            <a:pPr marL="267840" indent="-200880">
              <a:spcBef>
                <a:spcPts val="1417"/>
              </a:spcBef>
              <a:buClr>
                <a:srgbClr val="000000"/>
              </a:buClr>
              <a:buSzPct val="45000"/>
              <a:buFont typeface="Wingdings" charset="2"/>
              <a:buChar char=""/>
            </a:pPr>
            <a:r>
              <a:rPr b="0" lang="en-US" sz="3200" spc="-1" strike="noStrike">
                <a:solidFill>
                  <a:srgbClr val="000000"/>
                </a:solidFill>
                <a:latin typeface="Arial"/>
              </a:rPr>
              <a:t>Working grouping forming.</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3200" spc="-1" strike="noStrike">
                <a:solidFill>
                  <a:srgbClr val="000000"/>
                </a:solidFill>
                <a:latin typeface="Arial"/>
                <a:ea typeface="Noto Sans CJK SC"/>
              </a:rPr>
              <a:t>Network Attestation for Secure Routing (</a:t>
            </a:r>
            <a:r>
              <a:rPr b="0" lang="en-US" sz="3200" spc="-1" strike="noStrike">
                <a:solidFill>
                  <a:srgbClr val="000000"/>
                </a:solidFill>
                <a:latin typeface="Arial"/>
              </a:rPr>
              <a:t>nasr)</a:t>
            </a:r>
            <a:endParaRPr b="0" lang="en-US" sz="3200" spc="-1" strike="noStrike">
              <a:solidFill>
                <a:srgbClr val="000000"/>
              </a:solidFill>
              <a:latin typeface="Arial"/>
            </a:endParaRPr>
          </a:p>
        </p:txBody>
      </p:sp>
      <p:sp>
        <p:nvSpPr>
          <p:cNvPr id="122" name="PlaceHolder 2"/>
          <p:cNvSpPr>
            <a:spLocks noGrp="1"/>
          </p:cNvSpPr>
          <p:nvPr>
            <p:ph/>
          </p:nvPr>
        </p:nvSpPr>
        <p:spPr>
          <a:xfrm>
            <a:off x="457200" y="1604520"/>
            <a:ext cx="8229240" cy="3977280"/>
          </a:xfrm>
          <a:prstGeom prst="rect">
            <a:avLst/>
          </a:prstGeom>
          <a:noFill/>
          <a:ln w="0">
            <a:noFill/>
          </a:ln>
        </p:spPr>
        <p:txBody>
          <a:bodyPr lIns="0" rIns="0" tIns="0" bIns="0" anchor="t">
            <a:normAutofit fontScale="63000"/>
          </a:bodyPr>
          <a:p>
            <a:pPr marL="272160" indent="-204120">
              <a:spcBef>
                <a:spcPts val="1417"/>
              </a:spcBef>
              <a:buClr>
                <a:srgbClr val="000000"/>
              </a:buClr>
              <a:buSzPct val="45000"/>
              <a:buFont typeface="Wingdings" charset="2"/>
              <a:buChar char=""/>
            </a:pPr>
            <a:r>
              <a:rPr b="0" lang="en-US" sz="3200" spc="-1" strike="noStrike">
                <a:solidFill>
                  <a:srgbClr val="000000"/>
                </a:solidFill>
                <a:latin typeface="Arial"/>
              </a:rPr>
              <a:t>Traffic signing and encryption has been insofar the primary method to ensure data confidentiality, integrity and authenticity. However, an increasing amount of attacks, vulnerabilities, and new emerging requirements are deeming the data security provided by such methods insufficient.</a:t>
            </a:r>
            <a:endParaRPr b="0" lang="en-US" sz="3200" spc="-1" strike="noStrike">
              <a:solidFill>
                <a:srgbClr val="000000"/>
              </a:solidFill>
              <a:latin typeface="Arial"/>
            </a:endParaRPr>
          </a:p>
          <a:p>
            <a:pPr marL="272160" indent="-204120">
              <a:spcBef>
                <a:spcPts val="1417"/>
              </a:spcBef>
              <a:buClr>
                <a:srgbClr val="000000"/>
              </a:buClr>
              <a:buSzPct val="45000"/>
              <a:buFont typeface="Wingdings" charset="2"/>
              <a:buChar char=""/>
            </a:pPr>
            <a:r>
              <a:rPr b="0" lang="en-US" sz="3200" spc="-1" strike="noStrike">
                <a:solidFill>
                  <a:srgbClr val="000000"/>
                </a:solidFill>
                <a:latin typeface="Arial"/>
              </a:rPr>
              <a:t>Clients with high security and privacy requirements are not anymore satisfied with pure encryption-based data security measures in the application or transport layer that do not allow any control over the underlay networks. Clients now require their data to exclusively traverse the network through trusted devices, trusted operating environments, trusted links and trusted services, avoiding any exposure to insecure or untrusted devices.</a:t>
            </a:r>
            <a:endParaRPr b="0" lang="en-US" sz="3200" spc="-1" strike="noStrike">
              <a:solidFill>
                <a:srgbClr val="000000"/>
              </a:solidFill>
              <a:latin typeface="Arial"/>
            </a:endParaRPr>
          </a:p>
          <a:p>
            <a:pPr marL="272160" indent="-204120">
              <a:spcBef>
                <a:spcPts val="1417"/>
              </a:spcBef>
              <a:buClr>
                <a:srgbClr val="000000"/>
              </a:buClr>
              <a:buSzPct val="45000"/>
              <a:buFont typeface="Wingdings" charset="2"/>
              <a:buChar char=""/>
            </a:pPr>
            <a:r>
              <a:rPr b="0" lang="en-US" sz="3200" spc="-1" strike="noStrike">
                <a:solidFill>
                  <a:srgbClr val="000000"/>
                </a:solidFill>
                <a:latin typeface="Arial"/>
              </a:rPr>
              <a:t>Non working group forming.</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453600"/>
            <a:ext cx="8229240" cy="1144800"/>
          </a:xfrm>
          <a:prstGeom prst="rect">
            <a:avLst/>
          </a:prstGeom>
          <a:noFill/>
          <a:ln w="0">
            <a:noFill/>
          </a:ln>
        </p:spPr>
        <p:txBody>
          <a:bodyPr lIns="0" rIns="0" tIns="0" bIns="0" anchor="ctr">
            <a:noAutofit/>
          </a:bodyPr>
          <a:p>
            <a:pPr indent="0" algn="ctr">
              <a:buNone/>
            </a:pPr>
            <a:r>
              <a:rPr b="0" lang="en-US" sz="3200" spc="-1" strike="noStrike">
                <a:solidFill>
                  <a:srgbClr val="000000"/>
                </a:solidFill>
                <a:latin typeface="Arial"/>
                <a:ea typeface="Noto Sans CJK SC"/>
              </a:rPr>
              <a:t>Secure Communication of Network Properties (</a:t>
            </a:r>
            <a:r>
              <a:rPr b="0" lang="en-US" sz="3200" spc="-1" strike="noStrike">
                <a:solidFill>
                  <a:srgbClr val="000000"/>
                </a:solidFill>
                <a:latin typeface="Arial"/>
              </a:rPr>
              <a:t>sconepro)</a:t>
            </a:r>
            <a:endParaRPr b="0" lang="en-US" sz="3200" spc="-1" strike="noStrike">
              <a:solidFill>
                <a:srgbClr val="000000"/>
              </a:solidFill>
              <a:latin typeface="Arial"/>
            </a:endParaRPr>
          </a:p>
        </p:txBody>
      </p:sp>
      <p:sp>
        <p:nvSpPr>
          <p:cNvPr id="124" name="PlaceHolder 2"/>
          <p:cNvSpPr>
            <a:spLocks noGrp="1"/>
          </p:cNvSpPr>
          <p:nvPr>
            <p:ph/>
          </p:nvPr>
        </p:nvSpPr>
        <p:spPr>
          <a:xfrm>
            <a:off x="457200" y="1604520"/>
            <a:ext cx="8229240" cy="3977280"/>
          </a:xfrm>
          <a:prstGeom prst="rect">
            <a:avLst/>
          </a:prstGeom>
          <a:noFill/>
          <a:ln w="0">
            <a:noFill/>
          </a:ln>
        </p:spPr>
        <p:txBody>
          <a:bodyPr lIns="0" rIns="0" tIns="0" bIns="0" anchor="t">
            <a:normAutofit fontScale="64000"/>
          </a:bodyPr>
          <a:p>
            <a:pPr marL="276480" indent="-207360">
              <a:spcBef>
                <a:spcPts val="1417"/>
              </a:spcBef>
              <a:buClr>
                <a:srgbClr val="000000"/>
              </a:buClr>
              <a:buSzPct val="45000"/>
              <a:buFont typeface="Wingdings" charset="2"/>
              <a:buChar char=""/>
            </a:pPr>
            <a:r>
              <a:rPr b="0" lang="en-US" sz="3200" spc="-1" strike="noStrike">
                <a:solidFill>
                  <a:srgbClr val="000000"/>
                </a:solidFill>
                <a:latin typeface="Arial"/>
              </a:rPr>
              <a:t>Video traffic is 70% of the overall traffic </a:t>
            </a:r>
            <a:r>
              <a:rPr b="0" lang="en-US" sz="3200" spc="-1" strike="noStrike">
                <a:solidFill>
                  <a:srgbClr val="000000"/>
                </a:solidFill>
                <a:latin typeface="Arial"/>
              </a:rPr>
              <a:t>volume on the Internet and is expected to </a:t>
            </a:r>
            <a:r>
              <a:rPr b="0" lang="en-US" sz="3200" spc="-1" strike="noStrike">
                <a:solidFill>
                  <a:srgbClr val="000000"/>
                </a:solidFill>
                <a:latin typeface="Arial"/>
              </a:rPr>
              <a:t>grow to 80% by 2028. </a:t>
            </a:r>
            <a:endParaRPr b="0" lang="en-US" sz="3200" spc="-1" strike="noStrike">
              <a:solidFill>
                <a:srgbClr val="000000"/>
              </a:solidFill>
              <a:latin typeface="Arial"/>
            </a:endParaRPr>
          </a:p>
          <a:p>
            <a:pPr marL="276480" indent="-207360">
              <a:spcBef>
                <a:spcPts val="1417"/>
              </a:spcBef>
              <a:buClr>
                <a:srgbClr val="000000"/>
              </a:buClr>
              <a:buSzPct val="45000"/>
              <a:buFont typeface="Wingdings" charset="2"/>
              <a:buChar char=""/>
            </a:pPr>
            <a:r>
              <a:rPr b="0" lang="en-US" sz="3200" spc="-1" strike="noStrike">
                <a:solidFill>
                  <a:srgbClr val="000000"/>
                </a:solidFill>
                <a:latin typeface="Arial"/>
              </a:rPr>
              <a:t>Local mobile radio conditions may </a:t>
            </a:r>
            <a:r>
              <a:rPr b="0" lang="en-US" sz="3200" spc="-1" strike="noStrike">
                <a:solidFill>
                  <a:srgbClr val="000000"/>
                </a:solidFill>
                <a:latin typeface="Arial"/>
              </a:rPr>
              <a:t>constrain the maximum throughput for a </a:t>
            </a:r>
            <a:r>
              <a:rPr b="0" lang="en-US" sz="3200" spc="-1" strike="noStrike">
                <a:solidFill>
                  <a:srgbClr val="000000"/>
                </a:solidFill>
                <a:latin typeface="Arial"/>
              </a:rPr>
              <a:t>given client, or be so volatile as to rapidly </a:t>
            </a:r>
            <a:r>
              <a:rPr b="0" lang="en-US" sz="3200" spc="-1" strike="noStrike">
                <a:solidFill>
                  <a:srgbClr val="000000"/>
                </a:solidFill>
                <a:latin typeface="Arial"/>
              </a:rPr>
              <a:t>change the maximum throughput </a:t>
            </a:r>
            <a:r>
              <a:rPr b="0" lang="en-US" sz="3200" spc="-1" strike="noStrike">
                <a:solidFill>
                  <a:srgbClr val="000000"/>
                </a:solidFill>
                <a:latin typeface="Arial"/>
              </a:rPr>
              <a:t>throughout the course of a session.</a:t>
            </a:r>
            <a:endParaRPr b="0" lang="en-US" sz="3200" spc="-1" strike="noStrike">
              <a:solidFill>
                <a:srgbClr val="000000"/>
              </a:solidFill>
              <a:latin typeface="Arial"/>
            </a:endParaRPr>
          </a:p>
          <a:p>
            <a:pPr marL="276480" indent="-207360">
              <a:spcBef>
                <a:spcPts val="1417"/>
              </a:spcBef>
              <a:buClr>
                <a:srgbClr val="000000"/>
              </a:buClr>
              <a:buSzPct val="45000"/>
              <a:buFont typeface="Wingdings" charset="2"/>
              <a:buChar char=""/>
            </a:pPr>
            <a:r>
              <a:rPr b="0" lang="en-US" sz="3200" spc="-1" strike="noStrike">
                <a:solidFill>
                  <a:srgbClr val="000000"/>
                </a:solidFill>
                <a:latin typeface="Arial"/>
              </a:rPr>
              <a:t>Network operators have found it faster and </a:t>
            </a:r>
            <a:r>
              <a:rPr b="0" lang="en-US" sz="3200" spc="-1" strike="noStrike">
                <a:solidFill>
                  <a:srgbClr val="000000"/>
                </a:solidFill>
                <a:latin typeface="Arial"/>
              </a:rPr>
              <a:t>less expensive to invest in shaping (also </a:t>
            </a:r>
            <a:r>
              <a:rPr b="0" lang="en-US" sz="3200" spc="-1" strike="noStrike">
                <a:solidFill>
                  <a:srgbClr val="000000"/>
                </a:solidFill>
                <a:latin typeface="Arial"/>
              </a:rPr>
              <a:t>called throttling) of video traffic on a per-</a:t>
            </a:r>
            <a:r>
              <a:rPr b="0" lang="en-US" sz="3200" spc="-1" strike="noStrike">
                <a:solidFill>
                  <a:srgbClr val="000000"/>
                </a:solidFill>
                <a:latin typeface="Arial"/>
              </a:rPr>
              <a:t>flow basis, which negatively affects video </a:t>
            </a:r>
            <a:r>
              <a:rPr b="0" lang="en-US" sz="3200" spc="-1" strike="noStrike">
                <a:solidFill>
                  <a:srgbClr val="000000"/>
                </a:solidFill>
                <a:latin typeface="Arial"/>
              </a:rPr>
              <a:t>stream quality.</a:t>
            </a:r>
            <a:endParaRPr b="0" lang="en-US" sz="3200" spc="-1" strike="noStrike">
              <a:solidFill>
                <a:srgbClr val="000000"/>
              </a:solidFill>
              <a:latin typeface="Arial"/>
            </a:endParaRPr>
          </a:p>
          <a:p>
            <a:pPr marL="276480" indent="-207360">
              <a:spcBef>
                <a:spcPts val="1417"/>
              </a:spcBef>
              <a:buClr>
                <a:srgbClr val="000000"/>
              </a:buClr>
              <a:buSzPct val="45000"/>
              <a:buFont typeface="Wingdings" charset="2"/>
              <a:buChar char=""/>
            </a:pPr>
            <a:r>
              <a:rPr b="0" lang="en-US" sz="3200" spc="-1" strike="noStrike">
                <a:solidFill>
                  <a:srgbClr val="000000"/>
                </a:solidFill>
                <a:latin typeface="Arial"/>
              </a:rPr>
              <a:t>It would be beneficial, for both the </a:t>
            </a:r>
            <a:r>
              <a:rPr b="0" lang="en-US" sz="3200" spc="-1" strike="noStrike">
                <a:solidFill>
                  <a:srgbClr val="000000"/>
                </a:solidFill>
                <a:latin typeface="Arial"/>
              </a:rPr>
              <a:t>application provider and network operator, </a:t>
            </a:r>
            <a:r>
              <a:rPr b="0" lang="en-US" sz="3200" spc="-1" strike="noStrike">
                <a:solidFill>
                  <a:srgbClr val="000000"/>
                </a:solidFill>
                <a:latin typeface="Arial"/>
              </a:rPr>
              <a:t>to signal network attributes to the </a:t>
            </a:r>
            <a:r>
              <a:rPr b="0" lang="en-US" sz="3200" spc="-1" strike="noStrike">
                <a:solidFill>
                  <a:srgbClr val="000000"/>
                </a:solidFill>
                <a:latin typeface="Arial"/>
              </a:rPr>
              <a:t>application to self-adapt its video traffic to </a:t>
            </a:r>
            <a:r>
              <a:rPr b="0" lang="en-US" sz="3200" spc="-1" strike="noStrike">
                <a:solidFill>
                  <a:srgbClr val="000000"/>
                </a:solidFill>
                <a:latin typeface="Arial"/>
              </a:rPr>
              <a:t>conform to the specified characteristics.</a:t>
            </a:r>
            <a:endParaRPr b="0" lang="en-US" sz="3200" spc="-1" strike="noStrike">
              <a:solidFill>
                <a:srgbClr val="000000"/>
              </a:solidFill>
              <a:latin typeface="Arial"/>
            </a:endParaRPr>
          </a:p>
          <a:p>
            <a:pPr marL="276480" indent="-207360">
              <a:spcBef>
                <a:spcPts val="1417"/>
              </a:spcBef>
              <a:buClr>
                <a:srgbClr val="000000"/>
              </a:buClr>
              <a:buSzPct val="45000"/>
              <a:buFont typeface="Wingdings" charset="2"/>
              <a:buChar char=""/>
            </a:pPr>
            <a:r>
              <a:rPr b="0" lang="en-US" sz="3200" spc="-1" strike="noStrike">
                <a:solidFill>
                  <a:srgbClr val="000000"/>
                </a:solidFill>
                <a:latin typeface="Arial"/>
              </a:rPr>
              <a:t>Working group forming.</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457200" y="777600"/>
            <a:ext cx="8226360" cy="114192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Agenda for July</a:t>
            </a:r>
            <a:endParaRPr b="0" lang="en-US" sz="4400" spc="-1" strike="noStrike">
              <a:solidFill>
                <a:srgbClr val="000000"/>
              </a:solidFill>
              <a:latin typeface="Arial"/>
            </a:endParaRPr>
          </a:p>
        </p:txBody>
      </p:sp>
      <p:sp>
        <p:nvSpPr>
          <p:cNvPr id="94" name="CustomShape 2"/>
          <p:cNvSpPr/>
          <p:nvPr/>
        </p:nvSpPr>
        <p:spPr>
          <a:xfrm>
            <a:off x="457200" y="2252520"/>
            <a:ext cx="8226360" cy="3974400"/>
          </a:xfrm>
          <a:prstGeom prst="rect">
            <a:avLst/>
          </a:prstGeom>
          <a:noFill/>
          <a:ln w="0">
            <a:noFill/>
          </a:ln>
        </p:spPr>
        <p:style>
          <a:lnRef idx="0"/>
          <a:fillRef idx="0"/>
          <a:effectRef idx="0"/>
          <a:fontRef idx="minor"/>
        </p:style>
        <p:txBody>
          <a:bodyPr lIns="0" rIns="0" tIns="0" bIns="0" anchor="t">
            <a:normAutofit/>
          </a:bodyPr>
          <a:p>
            <a:pPr marL="432000" indent="-3236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Discuss what will be happening in IETF 120 Vancouver (July 20 – 26, 2024)</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CustomShape 1"/>
          <p:cNvSpPr/>
          <p:nvPr/>
        </p:nvSpPr>
        <p:spPr>
          <a:xfrm>
            <a:off x="457200" y="777600"/>
            <a:ext cx="8226360" cy="114192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IETF 119</a:t>
            </a:r>
            <a:endParaRPr b="0" lang="en-US" sz="4400" spc="-1" strike="noStrike">
              <a:solidFill>
                <a:srgbClr val="000000"/>
              </a:solidFill>
              <a:latin typeface="Arial"/>
            </a:endParaRPr>
          </a:p>
        </p:txBody>
      </p:sp>
      <p:sp>
        <p:nvSpPr>
          <p:cNvPr id="96" name="CustomShape 2"/>
          <p:cNvSpPr/>
          <p:nvPr/>
        </p:nvSpPr>
        <p:spPr>
          <a:xfrm>
            <a:off x="457200" y="2252520"/>
            <a:ext cx="8226360" cy="3974400"/>
          </a:xfrm>
          <a:prstGeom prst="rect">
            <a:avLst/>
          </a:prstGeom>
          <a:noFill/>
          <a:ln w="0">
            <a:noFill/>
          </a:ln>
        </p:spPr>
        <p:style>
          <a:lnRef idx="0"/>
          <a:fillRef idx="0"/>
          <a:effectRef idx="0"/>
          <a:fontRef idx="minor"/>
        </p:style>
        <p:txBody>
          <a:bodyPr lIns="0" rIns="0" tIns="0" bIns="0" anchor="t">
            <a:normAutofit/>
          </a:bodyPr>
          <a:p>
            <a:pPr marL="216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IETF 119 was held in Brisbane between 16</a:t>
            </a:r>
            <a:r>
              <a:rPr b="0" lang="en-US" sz="3200" spc="-1" strike="noStrike" baseline="33000">
                <a:solidFill>
                  <a:srgbClr val="000000"/>
                </a:solidFill>
                <a:latin typeface="Arial"/>
                <a:ea typeface="DejaVu Sans"/>
              </a:rPr>
              <a:t>th</a:t>
            </a:r>
            <a:r>
              <a:rPr b="0" lang="en-US" sz="3200" spc="-1" strike="noStrike">
                <a:solidFill>
                  <a:srgbClr val="000000"/>
                </a:solidFill>
                <a:latin typeface="Arial"/>
                <a:ea typeface="DejaVu Sans"/>
              </a:rPr>
              <a:t> of March and 22</a:t>
            </a:r>
            <a:r>
              <a:rPr b="0" lang="en-US" sz="3200" spc="-1" strike="noStrike" baseline="33000">
                <a:solidFill>
                  <a:srgbClr val="000000"/>
                </a:solidFill>
                <a:latin typeface="Arial"/>
                <a:ea typeface="DejaVu Sans"/>
              </a:rPr>
              <a:t>th</a:t>
            </a:r>
            <a:r>
              <a:rPr b="0" lang="en-US" sz="3200" spc="-1" strike="noStrike">
                <a:solidFill>
                  <a:srgbClr val="000000"/>
                </a:solidFill>
                <a:latin typeface="Arial"/>
                <a:ea typeface="DejaVu Sans"/>
              </a:rPr>
              <a:t> of March, 2024.</a:t>
            </a:r>
            <a:endParaRPr b="0" lang="en-US" sz="3200" spc="-1" strike="noStrike">
              <a:solidFill>
                <a:srgbClr val="000000"/>
              </a:solidFill>
              <a:latin typeface="Arial"/>
            </a:endParaRPr>
          </a:p>
          <a:p>
            <a:pPr marL="216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The proceedings are being collected:</a:t>
            </a:r>
            <a:endParaRPr b="0" lang="en-US" sz="3200" spc="-1" strike="noStrike">
              <a:solidFill>
                <a:srgbClr val="000000"/>
              </a:solidFill>
              <a:latin typeface="Arial"/>
            </a:endParaRPr>
          </a:p>
          <a:p>
            <a:pPr lvl="1" marL="432000" indent="-21600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1"/>
              </a:rPr>
              <a:t>https://datatracker.ietf.org/meeting/119/proceedings</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CustomShape 1"/>
          <p:cNvSpPr/>
          <p:nvPr/>
        </p:nvSpPr>
        <p:spPr>
          <a:xfrm>
            <a:off x="457200" y="777600"/>
            <a:ext cx="8226360" cy="114192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IETF 120</a:t>
            </a:r>
            <a:endParaRPr b="0" lang="en-US" sz="4400" spc="-1" strike="noStrike">
              <a:solidFill>
                <a:srgbClr val="000000"/>
              </a:solidFill>
              <a:latin typeface="Arial"/>
            </a:endParaRPr>
          </a:p>
        </p:txBody>
      </p:sp>
      <p:sp>
        <p:nvSpPr>
          <p:cNvPr id="98" name="CustomShape 2"/>
          <p:cNvSpPr/>
          <p:nvPr/>
        </p:nvSpPr>
        <p:spPr>
          <a:xfrm>
            <a:off x="457200" y="2252520"/>
            <a:ext cx="8226360" cy="3974400"/>
          </a:xfrm>
          <a:prstGeom prst="rect">
            <a:avLst/>
          </a:prstGeom>
          <a:noFill/>
          <a:ln w="0">
            <a:noFill/>
          </a:ln>
        </p:spPr>
        <p:style>
          <a:lnRef idx="0"/>
          <a:fillRef idx="0"/>
          <a:effectRef idx="0"/>
          <a:fontRef idx="minor"/>
        </p:style>
        <p:txBody>
          <a:bodyPr lIns="0" rIns="0" tIns="0" bIns="0" anchor="t">
            <a:normAutofit/>
          </a:bodyPr>
          <a:p>
            <a:pPr marL="216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IETF 120 will be held in Vancouver,  between 20</a:t>
            </a:r>
            <a:r>
              <a:rPr b="0" lang="en-US" sz="3200" spc="-1" strike="noStrike" baseline="33000">
                <a:solidFill>
                  <a:srgbClr val="000000"/>
                </a:solidFill>
                <a:latin typeface="Arial"/>
                <a:ea typeface="DejaVu Sans"/>
              </a:rPr>
              <a:t>th</a:t>
            </a:r>
            <a:r>
              <a:rPr b="0" lang="en-US" sz="3200" spc="-1" strike="noStrike">
                <a:solidFill>
                  <a:srgbClr val="000000"/>
                </a:solidFill>
                <a:latin typeface="Arial"/>
                <a:ea typeface="DejaVu Sans"/>
              </a:rPr>
              <a:t> of July and 26</a:t>
            </a:r>
            <a:r>
              <a:rPr b="0" lang="en-US" sz="3200" spc="-1" strike="noStrike" baseline="33000">
                <a:solidFill>
                  <a:srgbClr val="000000"/>
                </a:solidFill>
                <a:latin typeface="Arial"/>
                <a:ea typeface="DejaVu Sans"/>
              </a:rPr>
              <a:t>th</a:t>
            </a:r>
            <a:r>
              <a:rPr b="0" lang="en-US" sz="3200" spc="-1" strike="noStrike">
                <a:solidFill>
                  <a:srgbClr val="000000"/>
                </a:solidFill>
                <a:latin typeface="Arial"/>
                <a:ea typeface="DejaVu Sans"/>
              </a:rPr>
              <a:t> of July, 2024.</a:t>
            </a:r>
            <a:endParaRPr b="0" lang="en-US" sz="3200" spc="-1" strike="noStrike">
              <a:solidFill>
                <a:srgbClr val="000000"/>
              </a:solidFill>
              <a:latin typeface="Arial"/>
            </a:endParaRPr>
          </a:p>
          <a:p>
            <a:pPr marL="216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Registration is open:</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1"/>
              </a:rPr>
              <a:t>Registration</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CustomShape 1"/>
          <p:cNvSpPr/>
          <p:nvPr/>
        </p:nvSpPr>
        <p:spPr>
          <a:xfrm>
            <a:off x="457200" y="777600"/>
            <a:ext cx="8226360" cy="114192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Working groups to cover</a:t>
            </a:r>
            <a:endParaRPr b="0" lang="en-US" sz="4400" spc="-1" strike="noStrike">
              <a:solidFill>
                <a:srgbClr val="000000"/>
              </a:solidFill>
              <a:latin typeface="Arial"/>
            </a:endParaRPr>
          </a:p>
        </p:txBody>
      </p:sp>
      <p:sp>
        <p:nvSpPr>
          <p:cNvPr id="100" name="CustomShape 2"/>
          <p:cNvSpPr/>
          <p:nvPr/>
        </p:nvSpPr>
        <p:spPr>
          <a:xfrm>
            <a:off x="457200" y="2252520"/>
            <a:ext cx="8226360" cy="3974400"/>
          </a:xfrm>
          <a:prstGeom prst="rect">
            <a:avLst/>
          </a:prstGeom>
          <a:noFill/>
          <a:ln w="0">
            <a:noFill/>
          </a:ln>
        </p:spPr>
        <p:style>
          <a:lnRef idx="0"/>
          <a:fillRef idx="0"/>
          <a:effectRef idx="0"/>
          <a:fontRef idx="minor"/>
        </p:style>
        <p:txBody>
          <a:bodyPr lIns="0" rIns="0" tIns="0" bIns="0" anchor="t">
            <a:normAutofit/>
          </a:bodyPr>
          <a:p>
            <a:pPr marL="294480" indent="-2944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6lo – IPv6 over Networks of Resource-constrained Nodes</a:t>
            </a:r>
            <a:endParaRPr b="0" lang="en-US" sz="3200" spc="-1" strike="noStrike">
              <a:solidFill>
                <a:srgbClr val="000000"/>
              </a:solidFill>
              <a:latin typeface="Arial"/>
            </a:endParaRPr>
          </a:p>
          <a:p>
            <a:pPr marL="294480" indent="-2944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Lake – Lightweight Authenticated Key Exchange</a:t>
            </a:r>
            <a:endParaRPr b="0" lang="en-US" sz="3200" spc="-1" strike="noStrike">
              <a:solidFill>
                <a:srgbClr val="000000"/>
              </a:solidFill>
              <a:latin typeface="Arial"/>
            </a:endParaRPr>
          </a:p>
          <a:p>
            <a:pPr marL="294480" indent="-2944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Suit – Software Updates for Internet of Things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CustomShape 1"/>
          <p:cNvSpPr/>
          <p:nvPr/>
        </p:nvSpPr>
        <p:spPr>
          <a:xfrm>
            <a:off x="457200" y="725040"/>
            <a:ext cx="8226360" cy="124740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6lo – IPv6 over Networks of Resource-constrained Nodes</a:t>
            </a:r>
            <a:endParaRPr b="0" lang="en-US" sz="4400" spc="-1" strike="noStrike">
              <a:solidFill>
                <a:srgbClr val="000000"/>
              </a:solidFill>
              <a:latin typeface="Arial"/>
            </a:endParaRPr>
          </a:p>
        </p:txBody>
      </p:sp>
      <p:sp>
        <p:nvSpPr>
          <p:cNvPr id="102" name="CustomShape 2"/>
          <p:cNvSpPr/>
          <p:nvPr/>
        </p:nvSpPr>
        <p:spPr>
          <a:xfrm>
            <a:off x="457200" y="2252520"/>
            <a:ext cx="8226360" cy="3974400"/>
          </a:xfrm>
          <a:prstGeom prst="rect">
            <a:avLst/>
          </a:prstGeom>
          <a:noFill/>
          <a:ln w="0">
            <a:noFill/>
          </a:ln>
        </p:spPr>
        <p:style>
          <a:lnRef idx="0"/>
          <a:fillRef idx="0"/>
          <a:effectRef idx="0"/>
          <a:fontRef idx="minor"/>
        </p:style>
        <p:txBody>
          <a:bodyPr lIns="0" rIns="0" tIns="0" bIns="0" anchor="t">
            <a:normAutofit/>
          </a:bodyPr>
          <a:p>
            <a:pPr marL="216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Will meet in 120</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3333ff"/>
                </a:solidFill>
                <a:uFillTx/>
                <a:latin typeface="Arial"/>
                <a:ea typeface="DejaVu Sans"/>
                <a:hlinkClick r:id="rId1"/>
              </a:rPr>
              <a:t>Agenda</a:t>
            </a:r>
            <a:endParaRPr b="0" lang="en-US"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The “Transmission of SCHC-compressed Packets over IEEE 802.15.4” document is on the agenda, but slides have not yet been posted.</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CustomShape 1"/>
          <p:cNvSpPr/>
          <p:nvPr/>
        </p:nvSpPr>
        <p:spPr>
          <a:xfrm>
            <a:off x="457200" y="777600"/>
            <a:ext cx="8226360" cy="114192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6lo Work in progress</a:t>
            </a:r>
            <a:endParaRPr b="0" lang="en-US" sz="4400" spc="-1" strike="noStrike">
              <a:solidFill>
                <a:srgbClr val="000000"/>
              </a:solidFill>
              <a:latin typeface="Arial"/>
            </a:endParaRPr>
          </a:p>
        </p:txBody>
      </p:sp>
      <p:sp>
        <p:nvSpPr>
          <p:cNvPr id="104" name="CustomShape 2"/>
          <p:cNvSpPr/>
          <p:nvPr/>
        </p:nvSpPr>
        <p:spPr>
          <a:xfrm>
            <a:off x="457200" y="2252520"/>
            <a:ext cx="8456760" cy="3974400"/>
          </a:xfrm>
          <a:prstGeom prst="rect">
            <a:avLst/>
          </a:prstGeom>
          <a:noFill/>
          <a:ln w="0">
            <a:noFill/>
          </a:ln>
        </p:spPr>
        <p:style>
          <a:lnRef idx="0"/>
          <a:fillRef idx="0"/>
          <a:effectRef idx="0"/>
          <a:fontRef idx="minor"/>
        </p:style>
        <p:txBody>
          <a:bodyPr lIns="0" rIns="0" tIns="0" bIns="0" anchor="t">
            <a:normAutofit fontScale="91000"/>
          </a:bodyPr>
          <a:p>
            <a:pPr lvl="1" marL="393120" indent="-19656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a:solidFill>
                  <a:srgbClr val="000000"/>
                </a:solidFill>
                <a:latin typeface="Arial"/>
                <a:ea typeface="DejaVu Sans"/>
              </a:rPr>
              <a:t>RFC Editor queue</a:t>
            </a:r>
            <a:endParaRPr b="0" lang="en-US" sz="2800" spc="-1" strike="noStrike">
              <a:solidFill>
                <a:srgbClr val="000000"/>
              </a:solidFill>
              <a:latin typeface="Arial"/>
            </a:endParaRPr>
          </a:p>
          <a:p>
            <a:pPr lvl="2" marL="589680" indent="-19656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1800" spc="-1" strike="noStrike">
                <a:solidFill>
                  <a:srgbClr val="000000"/>
                </a:solidFill>
                <a:latin typeface="Arial"/>
                <a:ea typeface="DejaVu Sans"/>
              </a:rPr>
              <a:t>IPv6 ND Multicast Address Listener Registration</a:t>
            </a:r>
            <a:endParaRPr b="0" lang="en-US" sz="1800" spc="-1" strike="noStrike">
              <a:solidFill>
                <a:srgbClr val="000000"/>
              </a:solidFill>
              <a:latin typeface="Arial"/>
            </a:endParaRPr>
          </a:p>
          <a:p>
            <a:pPr lvl="3" marL="786240" indent="-19656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2000" spc="-1" strike="noStrike" u="sng">
                <a:solidFill>
                  <a:srgbClr val="0000ff"/>
                </a:solidFill>
                <a:uFillTx/>
                <a:latin typeface="Arial"/>
                <a:ea typeface="DejaVu Sans"/>
                <a:hlinkClick r:id="rId1"/>
              </a:rPr>
              <a:t>https://datatracker.ietf.org/doc/draft‐ietf‐6lo‐multicast‐registration/</a:t>
            </a:r>
            <a:endParaRPr b="0" lang="en-US" sz="2000" spc="-1" strike="noStrike">
              <a:solidFill>
                <a:srgbClr val="000000"/>
              </a:solidFill>
              <a:latin typeface="Arial"/>
            </a:endParaRPr>
          </a:p>
          <a:p>
            <a:pPr lvl="1" marL="393120" indent="-196560">
              <a:lnSpc>
                <a:spcPct val="100000"/>
              </a:lnSpc>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a:solidFill>
                  <a:srgbClr val="000000"/>
                </a:solidFill>
                <a:latin typeface="Arial"/>
                <a:ea typeface="DejaVu Sans"/>
              </a:rPr>
              <a:t>Work in progress</a:t>
            </a:r>
            <a:endParaRPr b="0" lang="en-US" sz="2400" spc="-1" strike="noStrike">
              <a:solidFill>
                <a:srgbClr val="000000"/>
              </a:solidFill>
              <a:latin typeface="Arial"/>
            </a:endParaRPr>
          </a:p>
          <a:p>
            <a:pPr lvl="2" marL="589680" indent="-196560">
              <a:lnSpc>
                <a:spcPct val="100000"/>
              </a:lnSpc>
              <a:spcBef>
                <a:spcPts val="850"/>
              </a:spcBef>
              <a:buClr>
                <a:srgbClr val="000000"/>
              </a:buClr>
              <a:buSzPct val="45000"/>
              <a:buFont typeface="Wingdings" charset="2"/>
              <a:buChar char=""/>
              <a:tabLst>
                <a:tab algn="l" pos="182880"/>
                <a:tab algn="l" pos="365760"/>
                <a:tab algn="l" pos="548640"/>
                <a:tab algn="l" pos="731520"/>
              </a:tabLst>
            </a:pPr>
            <a:r>
              <a:rPr b="0" lang="en-US" sz="1800" spc="-1" strike="noStrike">
                <a:solidFill>
                  <a:srgbClr val="000000"/>
                </a:solidFill>
                <a:latin typeface="Arial"/>
                <a:ea typeface="DejaVu Sans"/>
              </a:rPr>
              <a:t>Transmission of SCHC-compressed Packets over IEEE 802.15.4</a:t>
            </a:r>
            <a:endParaRPr b="0" lang="en-US" sz="1800" spc="-1" strike="noStrike">
              <a:solidFill>
                <a:srgbClr val="000000"/>
              </a:solidFill>
              <a:latin typeface="Arial"/>
            </a:endParaRPr>
          </a:p>
          <a:p>
            <a:pPr lvl="3" marL="786240" indent="-19656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2000" spc="-1" strike="noStrike" u="sng">
                <a:solidFill>
                  <a:srgbClr val="0000ff"/>
                </a:solidFill>
                <a:uFillTx/>
                <a:latin typeface="Arial"/>
                <a:ea typeface="DejaVu Sans"/>
                <a:hlinkClick r:id="rId2"/>
              </a:rPr>
              <a:t>https://datatracker.ietf.org/doc//draft-gomez-6lo-schc-15dot4/</a:t>
            </a:r>
            <a:endParaRPr b="0" lang="en-US" sz="2000" spc="-1" strike="noStrike">
              <a:solidFill>
                <a:srgbClr val="000000"/>
              </a:solidFill>
              <a:latin typeface="Arial"/>
            </a:endParaRPr>
          </a:p>
          <a:p>
            <a:pPr lvl="2" marL="589680" indent="-19656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1800" spc="-1" strike="noStrike">
                <a:solidFill>
                  <a:srgbClr val="000000"/>
                </a:solidFill>
                <a:latin typeface="Arial"/>
                <a:ea typeface="DejaVu Sans"/>
              </a:rPr>
              <a:t>Path-Aware Semantic Addressing (PASA) for Low power and Lossy Networks</a:t>
            </a:r>
            <a:endParaRPr b="0" lang="en-US" sz="1800" spc="-1" strike="noStrike">
              <a:solidFill>
                <a:srgbClr val="000000"/>
              </a:solidFill>
              <a:latin typeface="Arial"/>
            </a:endParaRPr>
          </a:p>
          <a:p>
            <a:pPr lvl="3" marL="786240" indent="-19656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2000" spc="-1" strike="noStrike" u="sng">
                <a:solidFill>
                  <a:srgbClr val="0000ff"/>
                </a:solidFill>
                <a:uFillTx/>
                <a:latin typeface="Arial"/>
                <a:ea typeface="DejaVu Sans"/>
                <a:hlinkClick r:id="rId3"/>
              </a:rPr>
              <a:t>https://datatracker.ietf.org/doc/draft-ietf-6lo-path-aware-semantic-addressing/</a:t>
            </a:r>
            <a:endParaRPr b="0" lang="en-US" sz="2000" spc="-1" strike="noStrike">
              <a:solidFill>
                <a:srgbClr val="000000"/>
              </a:solidFill>
              <a:latin typeface="Arial"/>
            </a:endParaRPr>
          </a:p>
          <a:p>
            <a:pPr lvl="2" marL="589680" indent="-19656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1800" spc="-1" strike="noStrike">
                <a:solidFill>
                  <a:srgbClr val="000000"/>
                </a:solidFill>
                <a:latin typeface="Arial"/>
                <a:ea typeface="DejaVu Sans"/>
              </a:rPr>
              <a:t>IPv6 Neighbor Discovery Prefix Registration</a:t>
            </a:r>
            <a:endParaRPr b="0" lang="en-US" sz="1800" spc="-1" strike="noStrike">
              <a:solidFill>
                <a:srgbClr val="000000"/>
              </a:solidFill>
              <a:latin typeface="Arial"/>
            </a:endParaRPr>
          </a:p>
          <a:p>
            <a:pPr lvl="3" marL="786240" indent="-196560">
              <a:lnSpc>
                <a:spcPct val="100000"/>
              </a:lnSpc>
              <a:buClr>
                <a:srgbClr val="000000"/>
              </a:buClr>
              <a:buSzPct val="45000"/>
              <a:buFont typeface="Wingdings" charset="2"/>
              <a:buChar char=""/>
              <a:tabLst>
                <a:tab algn="l" pos="182880"/>
                <a:tab algn="l" pos="365760"/>
                <a:tab algn="l" pos="548640"/>
                <a:tab algn="l" pos="731520"/>
              </a:tabLst>
            </a:pPr>
            <a:r>
              <a:rPr b="0" lang="en-US" sz="1800" spc="-1" strike="noStrike" u="sng">
                <a:solidFill>
                  <a:srgbClr val="0000ff"/>
                </a:solidFill>
                <a:uFillTx/>
                <a:latin typeface="Arial"/>
                <a:ea typeface="DejaVu Sans"/>
                <a:hlinkClick r:id="rId4"/>
              </a:rPr>
              <a:t>https://datatracker.ietf.org/doc/draft-ietf-6lo-prefix-registration/</a:t>
            </a:r>
            <a:endParaRPr b="0" lang="en-US" sz="1800" spc="-1" strike="noStrike">
              <a:solidFill>
                <a:srgbClr val="000000"/>
              </a:solidFill>
              <a:latin typeface="Arial"/>
            </a:endParaRPr>
          </a:p>
          <a:p>
            <a:pPr lvl="2" marL="589680" indent="-196560">
              <a:lnSpc>
                <a:spcPct val="100000"/>
              </a:lnSpc>
              <a:buClr>
                <a:srgbClr val="000000"/>
              </a:buClr>
              <a:buSzPct val="45000"/>
              <a:buFont typeface="Wingdings" charset="2"/>
              <a:buChar char=""/>
              <a:tabLst>
                <a:tab algn="l" pos="182880"/>
                <a:tab algn="l" pos="365760"/>
                <a:tab algn="l" pos="548640"/>
                <a:tab algn="l" pos="731520"/>
              </a:tabLst>
            </a:pPr>
            <a:r>
              <a:rPr b="0" lang="en-US" sz="1800" spc="-1" strike="noStrike">
                <a:solidFill>
                  <a:srgbClr val="000000"/>
                </a:solidFill>
                <a:latin typeface="Arial"/>
                <a:ea typeface="DejaVu Sans"/>
              </a:rPr>
              <a:t>Transmission of IPv6 Packets over Short-Range OWC (expired)</a:t>
            </a:r>
            <a:endParaRPr b="0" lang="en-US" sz="1800" spc="-1" strike="noStrike">
              <a:solidFill>
                <a:srgbClr val="000000"/>
              </a:solidFill>
              <a:latin typeface="Arial"/>
            </a:endParaRPr>
          </a:p>
          <a:p>
            <a:pPr lvl="3" marL="786240" indent="-196560">
              <a:lnSpc>
                <a:spcPct val="100000"/>
              </a:lnSpc>
              <a:buClr>
                <a:srgbClr val="000000"/>
              </a:buClr>
              <a:buSzPct val="45000"/>
              <a:buFont typeface="Wingdings" charset="2"/>
              <a:buChar char=""/>
              <a:tabLst>
                <a:tab algn="l" pos="182880"/>
                <a:tab algn="l" pos="365760"/>
                <a:tab algn="l" pos="548640"/>
                <a:tab algn="l" pos="731520"/>
              </a:tabLst>
            </a:pPr>
            <a:r>
              <a:rPr b="0" lang="en-US" sz="1800" spc="-1" strike="noStrike" u="sng">
                <a:solidFill>
                  <a:srgbClr val="0000ff"/>
                </a:solidFill>
                <a:uFillTx/>
                <a:latin typeface="Arial"/>
                <a:ea typeface="DejaVu Sans"/>
                <a:hlinkClick r:id="rId5"/>
              </a:rPr>
              <a:t>https://datatracker.ietf.org/doc/html/draft-choi-6lo-owc-01</a:t>
            </a: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CustomShape 1"/>
          <p:cNvSpPr/>
          <p:nvPr/>
        </p:nvSpPr>
        <p:spPr>
          <a:xfrm>
            <a:off x="457200" y="725040"/>
            <a:ext cx="8226360" cy="124740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Lake – Lightweight Authenticated Key Exchange</a:t>
            </a:r>
            <a:endParaRPr b="0" lang="en-US" sz="4400" spc="-1" strike="noStrike">
              <a:solidFill>
                <a:srgbClr val="000000"/>
              </a:solidFill>
              <a:latin typeface="Arial"/>
            </a:endParaRPr>
          </a:p>
        </p:txBody>
      </p:sp>
      <p:sp>
        <p:nvSpPr>
          <p:cNvPr id="106" name="CustomShape 2"/>
          <p:cNvSpPr/>
          <p:nvPr/>
        </p:nvSpPr>
        <p:spPr>
          <a:xfrm>
            <a:off x="457200" y="2252520"/>
            <a:ext cx="8226360" cy="3974400"/>
          </a:xfrm>
          <a:prstGeom prst="rect">
            <a:avLst/>
          </a:prstGeom>
          <a:noFill/>
          <a:ln w="0">
            <a:noFill/>
          </a:ln>
        </p:spPr>
        <p:style>
          <a:lnRef idx="0"/>
          <a:fillRef idx="0"/>
          <a:effectRef idx="0"/>
          <a:fontRef idx="minor"/>
        </p:style>
        <p:txBody>
          <a:bodyPr lIns="0" rIns="0" tIns="0" bIns="0" anchor="t">
            <a:normAutofit/>
          </a:bodyPr>
          <a:p>
            <a:pPr marL="264600" indent="-2646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Will meet in 120</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1"/>
              </a:rPr>
              <a:t>Agenda</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CustomShape 3"/>
          <p:cNvSpPr/>
          <p:nvPr/>
        </p:nvSpPr>
        <p:spPr>
          <a:xfrm>
            <a:off x="457200" y="725040"/>
            <a:ext cx="8226360" cy="124740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Lake – Work in progress</a:t>
            </a:r>
            <a:endParaRPr b="0" lang="en-US" sz="4400" spc="-1" strike="noStrike">
              <a:solidFill>
                <a:srgbClr val="000000"/>
              </a:solidFill>
              <a:latin typeface="Arial"/>
            </a:endParaRPr>
          </a:p>
        </p:txBody>
      </p:sp>
      <p:sp>
        <p:nvSpPr>
          <p:cNvPr id="108" name="CustomShape 4"/>
          <p:cNvSpPr/>
          <p:nvPr/>
        </p:nvSpPr>
        <p:spPr>
          <a:xfrm>
            <a:off x="457200" y="2252520"/>
            <a:ext cx="8226360" cy="3974400"/>
          </a:xfrm>
          <a:prstGeom prst="rect">
            <a:avLst/>
          </a:prstGeom>
          <a:noFill/>
          <a:ln w="0">
            <a:noFill/>
          </a:ln>
        </p:spPr>
        <p:style>
          <a:lnRef idx="0"/>
          <a:fillRef idx="0"/>
          <a:effectRef idx="0"/>
          <a:fontRef idx="minor"/>
        </p:style>
        <p:txBody>
          <a:bodyPr lIns="0" rIns="0" tIns="0" bIns="0" anchor="t">
            <a:normAutofit/>
          </a:bodyPr>
          <a:p>
            <a:pPr marL="264600" indent="-2646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600" spc="-1" strike="noStrike">
                <a:solidFill>
                  <a:srgbClr val="000000"/>
                </a:solidFill>
                <a:latin typeface="Arial"/>
                <a:ea typeface="DejaVu Sans"/>
              </a:rPr>
              <a:t>Document status</a:t>
            </a:r>
            <a:endParaRPr b="0" lang="en-US" sz="2600" spc="-1" strike="noStrike">
              <a:solidFill>
                <a:srgbClr val="000000"/>
              </a:solidFill>
              <a:latin typeface="Arial"/>
            </a:endParaRPr>
          </a:p>
          <a:p>
            <a:pPr lvl="1" marL="457560" indent="-2275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600" spc="-1" strike="noStrike">
                <a:solidFill>
                  <a:srgbClr val="000000"/>
                </a:solidFill>
                <a:latin typeface="Arial"/>
                <a:ea typeface="DejaVu Sans"/>
              </a:rPr>
              <a:t>Working documents</a:t>
            </a:r>
            <a:endParaRPr b="0" lang="en-US" sz="2600" spc="-1" strike="noStrike">
              <a:solidFill>
                <a:srgbClr val="000000"/>
              </a:solidFill>
              <a:latin typeface="Arial"/>
            </a:endParaRPr>
          </a:p>
          <a:p>
            <a:pPr lvl="2" marL="687240" indent="-2275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600" spc="-1" strike="noStrike">
                <a:solidFill>
                  <a:srgbClr val="000000"/>
                </a:solidFill>
                <a:latin typeface="Arial"/>
                <a:ea typeface="DejaVu Sans"/>
              </a:rPr>
              <a:t>Lightweight Authorization using EDHOC </a:t>
            </a:r>
            <a:r>
              <a:rPr b="0" lang="en-US" sz="2600" spc="-1" strike="noStrike" u="sng">
                <a:solidFill>
                  <a:srgbClr val="0000ff"/>
                </a:solidFill>
                <a:uFillTx/>
                <a:latin typeface="Arial"/>
                <a:ea typeface="DejaVu Sans"/>
                <a:hlinkClick r:id="rId1"/>
              </a:rPr>
              <a:t>draft-ietf-lake-authz</a:t>
            </a:r>
            <a:endParaRPr b="0" lang="en-US" sz="2600" spc="-1" strike="noStrike">
              <a:solidFill>
                <a:srgbClr val="000000"/>
              </a:solidFill>
              <a:latin typeface="Arial"/>
            </a:endParaRPr>
          </a:p>
          <a:p>
            <a:pPr lvl="2" marL="687240" indent="-2275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600" spc="-1" strike="noStrike">
                <a:solidFill>
                  <a:srgbClr val="000000"/>
                </a:solidFill>
                <a:latin typeface="Arial"/>
                <a:ea typeface="DejaVu Sans"/>
              </a:rPr>
              <a:t>Implementation Considerations for EDHOC </a:t>
            </a:r>
            <a:r>
              <a:rPr b="0" lang="en-US" sz="2600" spc="-1" strike="noStrike" u="sng">
                <a:solidFill>
                  <a:srgbClr val="0000ff"/>
                </a:solidFill>
                <a:uFillTx/>
                <a:latin typeface="Arial"/>
                <a:ea typeface="DejaVu Sans"/>
                <a:hlinkClick r:id="rId2"/>
              </a:rPr>
              <a:t>draft-ietf-lake-edhoc-impl-cons</a:t>
            </a:r>
            <a:endParaRPr b="0" lang="en-US" sz="2600" spc="-1" strike="noStrike">
              <a:solidFill>
                <a:srgbClr val="000000"/>
              </a:solidFill>
              <a:latin typeface="Arial"/>
            </a:endParaRPr>
          </a:p>
          <a:p>
            <a:pPr>
              <a:lnSpc>
                <a:spcPct val="100000"/>
              </a:lnSpc>
              <a:spcBef>
                <a:spcPts val="1417"/>
              </a:spcBef>
              <a:tabLst>
                <a:tab algn="l" pos="182880"/>
                <a:tab algn="l" pos="365760"/>
                <a:tab algn="l" pos="548640"/>
                <a:tab algn="l" pos="731520"/>
              </a:tabLst>
            </a:pP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3900</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2024-07-16T19:10:45Z</dcterms:modified>
  <cp:revision>159</cp:revision>
  <dc:subject>SC IETF</dc:subject>
  <dc:title>Opening for September</dc:title>
</cp:coreProperties>
</file>

<file path=docProps/custom.xml><?xml version="1.0" encoding="utf-8"?>
<Properties xmlns="http://schemas.openxmlformats.org/officeDocument/2006/custom-properties" xmlns:vt="http://schemas.openxmlformats.org/officeDocument/2006/docPropsVTypes"/>
</file>