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46" r:id="rId2"/>
    <p:sldId id="311" r:id="rId3"/>
    <p:sldId id="371" r:id="rId4"/>
    <p:sldId id="405" r:id="rId5"/>
    <p:sldId id="392" r:id="rId6"/>
    <p:sldId id="396" r:id="rId7"/>
    <p:sldId id="397" r:id="rId8"/>
    <p:sldId id="398" r:id="rId9"/>
    <p:sldId id="406" r:id="rId10"/>
    <p:sldId id="404" r:id="rId11"/>
    <p:sldId id="407" r:id="rId12"/>
    <p:sldId id="400" r:id="rId13"/>
    <p:sldId id="366"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6" autoAdjust="0"/>
    <p:restoredTop sz="93488" autoAdjust="0"/>
  </p:normalViewPr>
  <p:slideViewPr>
    <p:cSldViewPr>
      <p:cViewPr varScale="1">
        <p:scale>
          <a:sx n="111" d="100"/>
          <a:sy n="111" d="100"/>
        </p:scale>
        <p:origin x="136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0" d="100"/>
          <a:sy n="80" d="100"/>
        </p:scale>
        <p:origin x="388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7/16/2024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2022</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7/16/2024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January 2022</a:t>
            </a:r>
            <a:endParaRPr lang="en-US" dirty="0"/>
          </a:p>
        </p:txBody>
      </p:sp>
      <p:sp>
        <p:nvSpPr>
          <p:cNvPr id="5" name="Footer Placeholder 4"/>
          <p:cNvSpPr>
            <a:spLocks noGrp="1"/>
          </p:cNvSpPr>
          <p:nvPr>
            <p:ph type="ftr" sz="quarter" idx="4"/>
          </p:nvPr>
        </p:nvSpPr>
        <p:spPr/>
        <p:txBody>
          <a:bodyPr/>
          <a:lstStyle/>
          <a:p>
            <a:r>
              <a:rPr lang="en-US"/>
              <a:t>Submission</a:t>
            </a:r>
          </a:p>
        </p:txBody>
      </p:sp>
      <p:sp>
        <p:nvSpPr>
          <p:cNvPr id="6" name="Slide Number Placeholder 5"/>
          <p:cNvSpPr>
            <a:spLocks noGrp="1"/>
          </p:cNvSpPr>
          <p:nvPr>
            <p:ph type="sldNum" sz="quarter" idx="5"/>
          </p:nvPr>
        </p:nvSpPr>
        <p:spPr/>
        <p:txBody>
          <a:bodyPr/>
          <a:lstStyle/>
          <a:p>
            <a:fld id="{15234A02-7D3B-CD49-A0E0-CACF1D6BF2B3}" type="slidenum">
              <a:rPr lang="en-US" smtClean="0"/>
              <a:t>1</a:t>
            </a:fld>
            <a:endParaRPr lang="en-US"/>
          </a:p>
        </p:txBody>
      </p:sp>
    </p:spTree>
    <p:extLst>
      <p:ext uri="{BB962C8B-B14F-4D97-AF65-F5344CB8AC3E}">
        <p14:creationId xmlns:p14="http://schemas.microsoft.com/office/powerpoint/2010/main" val="79607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rgbClr val="FF0000"/>
                </a:solidFill>
                <a:latin typeface="Times New Roman" pitchFamily="18" charset="0"/>
                <a:cs typeface="Times New Roman" pitchFamily="18" charset="0"/>
              </a:rPr>
              <a:t>DCN 15-19-0551-00-0vat</a:t>
            </a:r>
          </a:p>
        </p:txBody>
      </p:sp>
      <p:sp>
        <p:nvSpPr>
          <p:cNvPr id="10" name="TextBox 9"/>
          <p:cNvSpPr txBox="1"/>
          <p:nvPr userDrawn="1"/>
        </p:nvSpPr>
        <p:spPr>
          <a:xfrm>
            <a:off x="457200" y="303311"/>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September 2020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t>7/16/2024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t>7/16/2024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July 2024</a:t>
            </a: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en-US" sz="1400" b="1" i="0" dirty="0">
                <a:solidFill>
                  <a:srgbClr val="000000"/>
                </a:solidFill>
                <a:effectLst/>
                <a:highlight>
                  <a:srgbClr val="FFFFFF"/>
                </a:highlight>
                <a:latin typeface="Verdana" panose="020B0604030504040204" pitchFamily="34" charset="0"/>
              </a:rPr>
              <a:t>15-24-0395-00-07ma</a:t>
            </a:r>
            <a:endParaRPr lang="en-US" sz="1400" b="1" dirty="0">
              <a:solidFill>
                <a:schemeClr val="tx1"/>
              </a:solidFill>
              <a:latin typeface="Times New Roman" pitchFamily="18"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t>7/16/2024</a:t>
            </a:fld>
            <a:endParaRPr lang="en-US"/>
          </a:p>
        </p:txBody>
      </p:sp>
      <p:sp>
        <p:nvSpPr>
          <p:cNvPr id="7"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t>7/16/2024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t>7/16/2024</a:t>
            </a:fld>
            <a:endParaRPr lang="en-US"/>
          </a:p>
        </p:txBody>
      </p:sp>
      <p:sp>
        <p:nvSpPr>
          <p:cNvPr id="10"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t>7/16/2024</a:t>
            </a:fld>
            <a:endParaRPr lang="en-US"/>
          </a:p>
        </p:txBody>
      </p:sp>
      <p:sp>
        <p:nvSpPr>
          <p:cNvPr id="6"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t>7/16/2024</a:t>
            </a:fld>
            <a:endParaRPr lang="en-US"/>
          </a:p>
        </p:txBody>
      </p:sp>
      <p:sp>
        <p:nvSpPr>
          <p:cNvPr id="5"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t>7/16/2024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t>7/16/2024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0274" y="533400"/>
            <a:ext cx="8991600" cy="5539978"/>
          </a:xfrm>
          <a:prstGeom prst="rect">
            <a:avLst/>
          </a:prstGeom>
          <a:noFill/>
          <a:ln w="12700">
            <a:noFill/>
            <a:miter lim="800000"/>
            <a:headEnd type="none" w="sm" len="sm"/>
            <a:tailEnd type="none" w="sm" len="sm"/>
          </a:ln>
          <a:effectLst/>
        </p:spPr>
        <p:txBody>
          <a:bodyPr>
            <a:spAutoFit/>
          </a:bodyPr>
          <a:lstStyle/>
          <a:p>
            <a:pPr algn="ctr"/>
            <a:r>
              <a:rPr lang="en-US" altLang="ja-JP" b="1" u="sng" dirty="0">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IG NG-OWC</a:t>
            </a:r>
            <a:endParaRPr lang="en-US" altLang="ja-JP" sz="1600" b="1"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Submission Title: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ja-JP" sz="1600" b="1" dirty="0">
                <a:latin typeface="Times New Roman" panose="02020603050405020304" pitchFamily="18" charset="0"/>
                <a:ea typeface="ＭＳ Ｐゴシック" charset="-128"/>
                <a:cs typeface="Times New Roman" panose="02020603050405020304" pitchFamily="18" charset="0"/>
              </a:rPr>
              <a:t>Turbulence Compensation and Symbol Detection of  Orbital Angular Momentum</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sz="1600" b="1" dirty="0">
                <a:latin typeface="Times New Roman" panose="02020603050405020304" pitchFamily="18" charset="0"/>
                <a:ea typeface="Malgun Gothic" panose="020B0503020000020004" pitchFamily="34" charset="-127"/>
                <a:cs typeface="Times New Roman" panose="02020603050405020304" pitchFamily="18" charset="0"/>
              </a:rPr>
              <a:t>FSO/OCC System Using Deep </a:t>
            </a:r>
            <a:r>
              <a:rPr lang="en-US" sz="1600" b="1" dirty="0" err="1">
                <a:latin typeface="Times New Roman" panose="02020603050405020304" pitchFamily="18" charset="0"/>
                <a:ea typeface="Malgun Gothic" panose="020B0503020000020004" pitchFamily="34" charset="-127"/>
                <a:cs typeface="Times New Roman" panose="02020603050405020304" pitchFamily="18" charset="0"/>
              </a:rPr>
              <a:t>CBDNet</a:t>
            </a:r>
            <a:r>
              <a:rPr lang="en-US" sz="1600" b="1" dirty="0">
                <a:latin typeface="Times New Roman" panose="02020603050405020304" pitchFamily="18" charset="0"/>
                <a:ea typeface="Malgun Gothic" panose="020B0503020000020004" pitchFamily="34" charset="-127"/>
                <a:cs typeface="Times New Roman" panose="02020603050405020304" pitchFamily="18" charset="0"/>
              </a:rPr>
              <a:t>. </a:t>
            </a:r>
            <a:r>
              <a:rPr lang="en-US" altLang="ja-JP" sz="1600" dirty="0">
                <a:latin typeface="Times New Roman" panose="02020603050405020304" pitchFamily="18" charset="0"/>
                <a:ea typeface="ＭＳ Ｐゴシック" charset="-128"/>
                <a:cs typeface="Times New Roman" panose="02020603050405020304" pitchFamily="18" charset="0"/>
              </a:rPr>
              <a:t>	</a:t>
            </a:r>
          </a:p>
          <a:p>
            <a:r>
              <a:rPr lang="en-US" altLang="ja-JP" sz="1600" b="1" dirty="0">
                <a:latin typeface="Times New Roman" panose="02020603050405020304" pitchFamily="18" charset="0"/>
                <a:ea typeface="ＭＳ Ｐゴシック" charset="-128"/>
                <a:cs typeface="Times New Roman" panose="02020603050405020304" pitchFamily="18" charset="0"/>
              </a:rPr>
              <a:t>Date Submitted: July</a:t>
            </a:r>
            <a:r>
              <a:rPr lang="en-US" altLang="ja-JP" sz="1600" dirty="0">
                <a:latin typeface="Times New Roman" panose="02020603050405020304" pitchFamily="18" charset="0"/>
                <a:ea typeface="ＭＳ Ｐゴシック" charset="-128"/>
                <a:cs typeface="Times New Roman" panose="02020603050405020304" pitchFamily="18" charset="0"/>
              </a:rPr>
              <a:t> 16, 2024	</a:t>
            </a:r>
          </a:p>
          <a:p>
            <a:r>
              <a:rPr lang="en-US" altLang="ja-JP" sz="1600" b="1" dirty="0">
                <a:latin typeface="Times New Roman" panose="02020603050405020304" pitchFamily="18" charset="0"/>
                <a:ea typeface="ＭＳ Ｐゴシック" charset="-128"/>
                <a:cs typeface="Times New Roman" panose="02020603050405020304" pitchFamily="18" charset="0"/>
              </a:rPr>
              <a:t>Source:</a:t>
            </a:r>
            <a:r>
              <a:rPr lang="en-US" altLang="ja-JP" sz="1600" dirty="0">
                <a:latin typeface="Times New Roman" panose="02020603050405020304" pitchFamily="18" charset="0"/>
                <a:ea typeface="ＭＳ Ｐゴシック" charset="-128"/>
                <a:cs typeface="Times New Roman" panose="02020603050405020304" pitchFamily="18" charset="0"/>
              </a:rPr>
              <a:t> AL-IMRAN</a:t>
            </a:r>
            <a:r>
              <a:rPr lang="en-US" altLang="zh-CN" sz="1600" dirty="0">
                <a:latin typeface="Times New Roman" panose="02020603050405020304" pitchFamily="18" charset="0"/>
                <a:cs typeface="Times New Roman" panose="02020603050405020304" pitchFamily="18" charset="0"/>
              </a:rPr>
              <a:t>, Nguyen Ngoc Huy, Yeong Min Jang</a:t>
            </a:r>
            <a:r>
              <a:rPr lang="en-US" altLang="zh-CN" sz="1600" dirty="0">
                <a:latin typeface="Times New Roman" panose="02020603050405020304" pitchFamily="18" charset="0"/>
                <a:ea typeface="ＭＳ Ｐゴシック" charset="-128"/>
                <a:cs typeface="Times New Roman" panose="02020603050405020304" pitchFamily="18" charset="0"/>
              </a:rPr>
              <a:t>,</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ko-KR" sz="1600" dirty="0">
                <a:latin typeface="Times New Roman" panose="02020603050405020304" pitchFamily="18" charset="0"/>
                <a:ea typeface="굴림" charset="-127"/>
                <a:cs typeface="Times New Roman" panose="02020603050405020304" pitchFamily="18" charset="0"/>
              </a:rPr>
              <a:t>Kookmin University</a:t>
            </a:r>
            <a:endParaRPr lang="en-US" altLang="ja-JP" sz="1600"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dirty="0">
                <a:latin typeface="Times New Roman" panose="02020603050405020304" pitchFamily="18" charset="0"/>
                <a:ea typeface="ＭＳ Ｐゴシック" charset="-128"/>
                <a:cs typeface="Times New Roman" panose="02020603050405020304" pitchFamily="18" charset="0"/>
              </a:rPr>
              <a:t>Address: Room #603 </a:t>
            </a:r>
            <a:r>
              <a:rPr lang="en-US" altLang="ja-JP" sz="1600" dirty="0" err="1">
                <a:latin typeface="Times New Roman" panose="02020603050405020304" pitchFamily="18" charset="0"/>
                <a:ea typeface="ＭＳ Ｐゴシック" charset="-128"/>
                <a:cs typeface="Times New Roman" panose="02020603050405020304" pitchFamily="18" charset="0"/>
              </a:rPr>
              <a:t>Mirae</a:t>
            </a:r>
            <a:r>
              <a:rPr lang="en-US" altLang="ja-JP" sz="1600" dirty="0">
                <a:latin typeface="Times New Roman" panose="02020603050405020304" pitchFamily="18" charset="0"/>
                <a:ea typeface="ＭＳ Ｐゴシック" charset="-128"/>
                <a:cs typeface="Times New Roman" panose="02020603050405020304" pitchFamily="18" charset="0"/>
              </a:rPr>
              <a:t> Building, </a:t>
            </a:r>
            <a:r>
              <a:rPr lang="en-US" altLang="ja-JP" sz="1600" dirty="0" err="1">
                <a:latin typeface="Times New Roman" panose="02020603050405020304" pitchFamily="18" charset="0"/>
                <a:ea typeface="ＭＳ Ｐゴシック" charset="-128"/>
                <a:cs typeface="Times New Roman" panose="02020603050405020304" pitchFamily="18" charset="0"/>
              </a:rPr>
              <a:t>Kookmin</a:t>
            </a:r>
            <a:r>
              <a:rPr lang="en-US" altLang="ja-JP" sz="1600" dirty="0">
                <a:latin typeface="Times New Roman" panose="02020603050405020304" pitchFamily="18" charset="0"/>
                <a:ea typeface="ＭＳ Ｐゴシック" charset="-128"/>
                <a:cs typeface="Times New Roman" panose="02020603050405020304" pitchFamily="18" charset="0"/>
              </a:rPr>
              <a:t> University, 77 </a:t>
            </a:r>
            <a:r>
              <a:rPr lang="en-US" altLang="ja-JP" sz="1600" dirty="0" err="1">
                <a:latin typeface="Times New Roman" panose="02020603050405020304" pitchFamily="18" charset="0"/>
                <a:ea typeface="ＭＳ Ｐゴシック" charset="-128"/>
                <a:cs typeface="Times New Roman" panose="02020603050405020304" pitchFamily="18" charset="0"/>
              </a:rPr>
              <a:t>Jeongneung</a:t>
            </a:r>
            <a:r>
              <a:rPr lang="en-US" altLang="ja-JP" sz="1600" dirty="0">
                <a:latin typeface="Times New Roman" panose="02020603050405020304" pitchFamily="18" charset="0"/>
                <a:ea typeface="ＭＳ Ｐゴシック" charset="-128"/>
                <a:cs typeface="Times New Roman" panose="02020603050405020304" pitchFamily="18" charset="0"/>
              </a:rPr>
              <a:t>-Ro, </a:t>
            </a:r>
            <a:r>
              <a:rPr lang="en-US" altLang="ja-JP" sz="1600" dirty="0" err="1">
                <a:latin typeface="Times New Roman" panose="02020603050405020304" pitchFamily="18" charset="0"/>
                <a:ea typeface="ＭＳ Ｐゴシック" charset="-128"/>
                <a:cs typeface="Times New Roman" panose="02020603050405020304" pitchFamily="18" charset="0"/>
              </a:rPr>
              <a:t>Seongbuk</a:t>
            </a:r>
            <a:r>
              <a:rPr lang="en-US" altLang="ja-JP" sz="1600" dirty="0">
                <a:latin typeface="Times New Roman" panose="02020603050405020304" pitchFamily="18" charset="0"/>
                <a:ea typeface="ＭＳ Ｐゴシック" charset="-128"/>
                <a:cs typeface="Times New Roman" panose="02020603050405020304" pitchFamily="18" charset="0"/>
              </a:rPr>
              <a:t>-Gu, Seoul, 136702, Republic of Korea</a:t>
            </a:r>
          </a:p>
          <a:p>
            <a:r>
              <a:rPr lang="en-US" altLang="ja-JP" sz="1600" dirty="0">
                <a:latin typeface="Times New Roman" panose="02020603050405020304" pitchFamily="18" charset="0"/>
                <a:ea typeface="ＭＳ Ｐゴシック" charset="-128"/>
                <a:cs typeface="Times New Roman" panose="02020603050405020304" pitchFamily="18" charset="0"/>
              </a:rPr>
              <a:t>Voice: +82-2-910-5068  				E-Mail: yjang</a:t>
            </a:r>
            <a:r>
              <a:rPr lang="en-US" altLang="ko-KR" sz="1600" dirty="0">
                <a:latin typeface="Times New Roman" panose="02020603050405020304" pitchFamily="18" charset="0"/>
                <a:ea typeface="굴림" charset="-127"/>
                <a:cs typeface="Times New Roman" panose="02020603050405020304" pitchFamily="18" charset="0"/>
              </a:rPr>
              <a:t>@kookmin.ac.kr</a:t>
            </a:r>
            <a:endParaRPr lang="en-US" altLang="ja-JP" sz="1600" dirty="0">
              <a:latin typeface="Times New Roman" panose="02020603050405020304" pitchFamily="18" charset="0"/>
              <a:ea typeface="ＭＳ Ｐゴシック"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Re: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ja-JP" dirty="0">
                <a:latin typeface="Times New Roman" panose="02020603050405020304" pitchFamily="18" charset="0"/>
                <a:ea typeface="ＭＳ Ｐゴシック" charset="-128"/>
                <a:cs typeface="Times New Roman" panose="02020603050405020304" pitchFamily="18" charset="0"/>
              </a:rPr>
              <a:t>	</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Abstract:</a:t>
            </a:r>
            <a:r>
              <a:rPr lang="en-US" altLang="ja-JP" sz="1600" dirty="0">
                <a:latin typeface="Times New Roman" panose="02020603050405020304" pitchFamily="18" charset="0"/>
                <a:ea typeface="ＭＳ Ｐゴシック" charset="-128"/>
                <a:cs typeface="Times New Roman" panose="02020603050405020304" pitchFamily="18" charset="0"/>
              </a:rPr>
              <a:t>	Present the use case </a:t>
            </a:r>
            <a:r>
              <a:rPr lang="en-US" altLang="ja-JP" sz="1600" dirty="0" err="1">
                <a:latin typeface="Times New Roman" panose="02020603050405020304" pitchFamily="18" charset="0"/>
                <a:ea typeface="ＭＳ Ｐゴシック" charset="-128"/>
                <a:cs typeface="Times New Roman" panose="02020603050405020304" pitchFamily="18" charset="0"/>
              </a:rPr>
              <a:t>CBDNet</a:t>
            </a:r>
            <a:r>
              <a:rPr lang="en-US" altLang="ja-JP" sz="1600" dirty="0">
                <a:latin typeface="Times New Roman" panose="02020603050405020304" pitchFamily="18" charset="0"/>
                <a:ea typeface="ＭＳ Ｐゴシック" charset="-128"/>
                <a:cs typeface="Times New Roman" panose="02020603050405020304" pitchFamily="18" charset="0"/>
              </a:rPr>
              <a:t> for IG NG-OWC</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Purpose:</a:t>
            </a:r>
            <a:r>
              <a:rPr lang="en-US" altLang="ja-JP" sz="1600" dirty="0">
                <a:latin typeface="Times New Roman" panose="02020603050405020304" pitchFamily="18" charset="0"/>
                <a:ea typeface="ＭＳ Ｐゴシック" charset="-128"/>
                <a:cs typeface="Times New Roman" panose="02020603050405020304" pitchFamily="18" charset="0"/>
              </a:rPr>
              <a:t>	Presentation for contribution on IG NG-OWC</a:t>
            </a:r>
          </a:p>
          <a:p>
            <a:pPr algn="just"/>
            <a:r>
              <a:rPr lang="en-US" altLang="ja-JP" sz="1600" b="1" dirty="0">
                <a:latin typeface="Times New Roman" panose="02020603050405020304" pitchFamily="18" charset="0"/>
                <a:ea typeface="ＭＳ Ｐゴシック" charset="-128"/>
                <a:cs typeface="Times New Roman" panose="02020603050405020304" pitchFamily="18" charset="0"/>
              </a:rPr>
              <a:t>Notice:</a:t>
            </a:r>
            <a:r>
              <a:rPr lang="en-US" altLang="ja-JP" sz="1600" dirty="0">
                <a:latin typeface="Times New Roman" panose="02020603050405020304" pitchFamily="18" charset="0"/>
                <a:ea typeface="ＭＳ Ｐゴシック" charset="-128"/>
                <a:cs typeface="Times New Roman" panose="02020603050405020304" pitchFamily="18" charset="0"/>
              </a:rPr>
              <a:t>	This document has been prepared to assist the IG NG-OCC.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Release:</a:t>
            </a:r>
            <a:r>
              <a:rPr lang="en-US" altLang="ja-JP" sz="1600" dirty="0">
                <a:latin typeface="Times New Roman" panose="02020603050405020304" pitchFamily="18" charset="0"/>
                <a:ea typeface="ＭＳ Ｐゴシック" charset="-128"/>
                <a:cs typeface="Times New Roman" panose="02020603050405020304" pitchFamily="18" charset="0"/>
              </a:rPr>
              <a:t>	The contributor acknowledges and accepts that this contribution becomes the property of IEEE and may be made publicly available by IG NG-OWC.	</a:t>
            </a:r>
          </a:p>
        </p:txBody>
      </p:sp>
    </p:spTree>
    <p:extLst>
      <p:ext uri="{BB962C8B-B14F-4D97-AF65-F5344CB8AC3E}">
        <p14:creationId xmlns:p14="http://schemas.microsoft.com/office/powerpoint/2010/main" val="134167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45DF9-ACEA-5904-0194-D28AC649B8F9}"/>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CAF411A7-F1F6-C2AB-2067-2732DD45FB45}"/>
              </a:ext>
            </a:extLst>
          </p:cNvPr>
          <p:cNvSpPr txBox="1"/>
          <p:nvPr/>
        </p:nvSpPr>
        <p:spPr>
          <a:xfrm>
            <a:off x="2865296" y="533631"/>
            <a:ext cx="3810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Results and Discussion</a:t>
            </a:r>
          </a:p>
        </p:txBody>
      </p:sp>
      <p:pic>
        <p:nvPicPr>
          <p:cNvPr id="7" name="Picture 6">
            <a:extLst>
              <a:ext uri="{FF2B5EF4-FFF2-40B4-BE49-F238E27FC236}">
                <a16:creationId xmlns:a16="http://schemas.microsoft.com/office/drawing/2014/main" id="{DE08ABB9-211E-B3E3-B972-82F8FDD15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43000"/>
            <a:ext cx="2667000" cy="4267200"/>
          </a:xfrm>
          <a:prstGeom prst="rect">
            <a:avLst/>
          </a:prstGeom>
        </p:spPr>
      </p:pic>
      <p:pic>
        <p:nvPicPr>
          <p:cNvPr id="9" name="Picture 8">
            <a:extLst>
              <a:ext uri="{FF2B5EF4-FFF2-40B4-BE49-F238E27FC236}">
                <a16:creationId xmlns:a16="http://schemas.microsoft.com/office/drawing/2014/main" id="{B99DAFD9-F007-7F7A-B0A4-AAE990F5E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143000"/>
            <a:ext cx="2775774" cy="4267200"/>
          </a:xfrm>
          <a:prstGeom prst="rect">
            <a:avLst/>
          </a:prstGeom>
        </p:spPr>
      </p:pic>
      <p:pic>
        <p:nvPicPr>
          <p:cNvPr id="21" name="Picture 20">
            <a:extLst>
              <a:ext uri="{FF2B5EF4-FFF2-40B4-BE49-F238E27FC236}">
                <a16:creationId xmlns:a16="http://schemas.microsoft.com/office/drawing/2014/main" id="{535C120B-298D-953B-0815-7D41031EA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1" y="1143000"/>
            <a:ext cx="2558227" cy="4267200"/>
          </a:xfrm>
          <a:prstGeom prst="rect">
            <a:avLst/>
          </a:prstGeom>
        </p:spPr>
      </p:pic>
      <p:sp>
        <p:nvSpPr>
          <p:cNvPr id="25" name="TextBox 24">
            <a:extLst>
              <a:ext uri="{FF2B5EF4-FFF2-40B4-BE49-F238E27FC236}">
                <a16:creationId xmlns:a16="http://schemas.microsoft.com/office/drawing/2014/main" id="{BC2807F4-483F-88E3-4B1E-91FFF08C5D0A}"/>
              </a:ext>
            </a:extLst>
          </p:cNvPr>
          <p:cNvSpPr txBox="1"/>
          <p:nvPr/>
        </p:nvSpPr>
        <p:spPr>
          <a:xfrm>
            <a:off x="762001" y="5496349"/>
            <a:ext cx="213359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Fig 1: Transmitted modes</a:t>
            </a:r>
          </a:p>
        </p:txBody>
      </p:sp>
      <p:sp>
        <p:nvSpPr>
          <p:cNvPr id="26" name="TextBox 25">
            <a:extLst>
              <a:ext uri="{FF2B5EF4-FFF2-40B4-BE49-F238E27FC236}">
                <a16:creationId xmlns:a16="http://schemas.microsoft.com/office/drawing/2014/main" id="{00FCB207-2D89-B91A-68A0-81AC7127E25E}"/>
              </a:ext>
            </a:extLst>
          </p:cNvPr>
          <p:cNvSpPr txBox="1"/>
          <p:nvPr/>
        </p:nvSpPr>
        <p:spPr>
          <a:xfrm>
            <a:off x="3429000" y="5429257"/>
            <a:ext cx="26670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Fig 2: Received modes (5dB)</a:t>
            </a:r>
          </a:p>
        </p:txBody>
      </p:sp>
      <p:sp>
        <p:nvSpPr>
          <p:cNvPr id="27" name="TextBox 26">
            <a:extLst>
              <a:ext uri="{FF2B5EF4-FFF2-40B4-BE49-F238E27FC236}">
                <a16:creationId xmlns:a16="http://schemas.microsoft.com/office/drawing/2014/main" id="{E7775995-39CE-318C-2647-9BE95E85C540}"/>
              </a:ext>
            </a:extLst>
          </p:cNvPr>
          <p:cNvSpPr txBox="1"/>
          <p:nvPr/>
        </p:nvSpPr>
        <p:spPr>
          <a:xfrm>
            <a:off x="6248400" y="5407223"/>
            <a:ext cx="26670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Fig 3: Received modes (25dB)</a:t>
            </a:r>
          </a:p>
        </p:txBody>
      </p:sp>
    </p:spTree>
    <p:extLst>
      <p:ext uri="{BB962C8B-B14F-4D97-AF65-F5344CB8AC3E}">
        <p14:creationId xmlns:p14="http://schemas.microsoft.com/office/powerpoint/2010/main" val="1708299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45DF9-ACEA-5904-0194-D28AC649B8F9}"/>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CAF411A7-F1F6-C2AB-2067-2732DD45FB45}"/>
              </a:ext>
            </a:extLst>
          </p:cNvPr>
          <p:cNvSpPr txBox="1"/>
          <p:nvPr/>
        </p:nvSpPr>
        <p:spPr>
          <a:xfrm>
            <a:off x="2865296" y="533631"/>
            <a:ext cx="3810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Results and Discussion</a:t>
            </a:r>
          </a:p>
        </p:txBody>
      </p:sp>
      <p:sp>
        <p:nvSpPr>
          <p:cNvPr id="26" name="TextBox 25">
            <a:extLst>
              <a:ext uri="{FF2B5EF4-FFF2-40B4-BE49-F238E27FC236}">
                <a16:creationId xmlns:a16="http://schemas.microsoft.com/office/drawing/2014/main" id="{00FCB207-2D89-B91A-68A0-81AC7127E25E}"/>
              </a:ext>
            </a:extLst>
          </p:cNvPr>
          <p:cNvSpPr txBox="1"/>
          <p:nvPr/>
        </p:nvSpPr>
        <p:spPr>
          <a:xfrm>
            <a:off x="868680" y="4796801"/>
            <a:ext cx="37338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Fig 1: Received noisy and clean modes (5dB)</a:t>
            </a:r>
          </a:p>
        </p:txBody>
      </p:sp>
      <p:sp>
        <p:nvSpPr>
          <p:cNvPr id="27" name="TextBox 26">
            <a:extLst>
              <a:ext uri="{FF2B5EF4-FFF2-40B4-BE49-F238E27FC236}">
                <a16:creationId xmlns:a16="http://schemas.microsoft.com/office/drawing/2014/main" id="{E7775995-39CE-318C-2647-9BE95E85C540}"/>
              </a:ext>
            </a:extLst>
          </p:cNvPr>
          <p:cNvSpPr txBox="1"/>
          <p:nvPr/>
        </p:nvSpPr>
        <p:spPr>
          <a:xfrm>
            <a:off x="5257800" y="4791416"/>
            <a:ext cx="38862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Fig 2: Received noisy and clean modes (20dB)</a:t>
            </a:r>
          </a:p>
        </p:txBody>
      </p:sp>
      <p:pic>
        <p:nvPicPr>
          <p:cNvPr id="3" name="Picture 2">
            <a:extLst>
              <a:ext uri="{FF2B5EF4-FFF2-40B4-BE49-F238E27FC236}">
                <a16:creationId xmlns:a16="http://schemas.microsoft.com/office/drawing/2014/main" id="{B9C60B4B-0F00-975F-666A-E64E9BBE06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32755"/>
            <a:ext cx="4373880" cy="3264341"/>
          </a:xfrm>
          <a:prstGeom prst="rect">
            <a:avLst/>
          </a:prstGeom>
        </p:spPr>
      </p:pic>
      <p:pic>
        <p:nvPicPr>
          <p:cNvPr id="5" name="Picture 4">
            <a:extLst>
              <a:ext uri="{FF2B5EF4-FFF2-40B4-BE49-F238E27FC236}">
                <a16:creationId xmlns:a16="http://schemas.microsoft.com/office/drawing/2014/main" id="{551CADB9-8A07-DA68-4996-AB0BD9C65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295" y="1332754"/>
            <a:ext cx="4282177" cy="3264341"/>
          </a:xfrm>
          <a:prstGeom prst="rect">
            <a:avLst/>
          </a:prstGeom>
        </p:spPr>
      </p:pic>
    </p:spTree>
    <p:extLst>
      <p:ext uri="{BB962C8B-B14F-4D97-AF65-F5344CB8AC3E}">
        <p14:creationId xmlns:p14="http://schemas.microsoft.com/office/powerpoint/2010/main" val="171071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E7F6-D074-258E-0C1B-33A8B5F5BCF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E503097-9748-2436-AC6C-0E031DEA8CAD}"/>
              </a:ext>
            </a:extLst>
          </p:cNvPr>
          <p:cNvSpPr txBox="1"/>
          <p:nvPr/>
        </p:nvSpPr>
        <p:spPr>
          <a:xfrm>
            <a:off x="914400" y="1148060"/>
            <a:ext cx="7239000" cy="2893100"/>
          </a:xfrm>
          <a:prstGeom prst="rect">
            <a:avLst/>
          </a:prstGeom>
          <a:noFill/>
        </p:spPr>
        <p:txBody>
          <a:bodyPr wrap="square">
            <a:spAutoFit/>
          </a:bodyPr>
          <a:lstStyle/>
          <a:p>
            <a:pPr algn="just"/>
            <a:r>
              <a:rPr lang="en-US" sz="1800" b="0" i="0" dirty="0">
                <a:solidFill>
                  <a:srgbClr val="000000"/>
                </a:solidFill>
                <a:effectLst/>
                <a:latin typeface="TimesLTStd-Roman-Identity-H"/>
              </a:rPr>
              <a:t>In summary, we have investigated the OAM pattern recognition of FSO communication using an improved CNN model based on convolution blind denoising network. We prove that the recognition accuracy of OAM pattern can be improved further. Compared with previous studies, our method not only maintains high accuracy of OAM pattern recognition, but also reduces computational complexity. In additions, the results demonstrated that our system has better generalization ability and stronger robustness, which can maintain a relatively high accuracy in the case of unknown AT strengths. </a:t>
            </a:r>
            <a:br>
              <a:rPr lang="en-US" dirty="0"/>
            </a:br>
            <a:r>
              <a:rPr lang="en-US" sz="1800" b="0" i="0" dirty="0">
                <a:solidFill>
                  <a:srgbClr val="000000"/>
                </a:solidFill>
                <a:effectLst/>
                <a:latin typeface="TimesLTStd-Roman-Identity-H"/>
              </a:rPr>
              <a:t> </a:t>
            </a:r>
            <a:br>
              <a:rPr lang="en-US" sz="2000" dirty="0"/>
            </a:b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A0173A2-54C9-4D46-DE01-600090705AB3}"/>
              </a:ext>
            </a:extLst>
          </p:cNvPr>
          <p:cNvSpPr txBox="1"/>
          <p:nvPr/>
        </p:nvSpPr>
        <p:spPr>
          <a:xfrm>
            <a:off x="3048000" y="609600"/>
            <a:ext cx="27432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284340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6908" y="533400"/>
            <a:ext cx="185018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Reference</a:t>
            </a:r>
            <a:endParaRPr lang="en-US" sz="2400" dirty="0"/>
          </a:p>
        </p:txBody>
      </p:sp>
      <p:sp>
        <p:nvSpPr>
          <p:cNvPr id="2" name="TextBox 1">
            <a:extLst>
              <a:ext uri="{FF2B5EF4-FFF2-40B4-BE49-F238E27FC236}">
                <a16:creationId xmlns:a16="http://schemas.microsoft.com/office/drawing/2014/main" id="{6D280E98-31BA-D310-9D27-A445FF2B584E}"/>
              </a:ext>
            </a:extLst>
          </p:cNvPr>
          <p:cNvSpPr txBox="1"/>
          <p:nvPr/>
        </p:nvSpPr>
        <p:spPr>
          <a:xfrm>
            <a:off x="190498" y="1447800"/>
            <a:ext cx="8763000" cy="270843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 G. Fan, J. Sun, G. </a:t>
            </a:r>
            <a:r>
              <a:rPr lang="en-US" sz="1400" dirty="0" err="1">
                <a:latin typeface="Times New Roman" panose="02020603050405020304" pitchFamily="18" charset="0"/>
                <a:cs typeface="Times New Roman" panose="02020603050405020304" pitchFamily="18" charset="0"/>
              </a:rPr>
              <a:t>Gui</a:t>
            </a:r>
            <a:r>
              <a:rPr lang="en-US" sz="1400" dirty="0">
                <a:latin typeface="Times New Roman" panose="02020603050405020304" pitchFamily="18" charset="0"/>
                <a:cs typeface="Times New Roman" panose="02020603050405020304" pitchFamily="18" charset="0"/>
              </a:rPr>
              <a:t>, H. </a:t>
            </a:r>
            <a:r>
              <a:rPr lang="en-US" sz="1400" dirty="0" err="1">
                <a:latin typeface="Times New Roman" panose="02020603050405020304" pitchFamily="18" charset="0"/>
                <a:cs typeface="Times New Roman" panose="02020603050405020304" pitchFamily="18" charset="0"/>
              </a:rPr>
              <a:t>Gacanin</a:t>
            </a:r>
            <a:r>
              <a:rPr lang="en-US" sz="1400" dirty="0">
                <a:latin typeface="Times New Roman" panose="02020603050405020304" pitchFamily="18" charset="0"/>
                <a:cs typeface="Times New Roman" panose="02020603050405020304" pitchFamily="18" charset="0"/>
              </a:rPr>
              <a:t>, B. </a:t>
            </a:r>
            <a:r>
              <a:rPr lang="en-US" sz="1400" dirty="0" err="1">
                <a:latin typeface="Times New Roman" panose="02020603050405020304" pitchFamily="18" charset="0"/>
                <a:cs typeface="Times New Roman" panose="02020603050405020304" pitchFamily="18" charset="0"/>
              </a:rPr>
              <a:t>Adebisi</a:t>
            </a:r>
            <a:r>
              <a:rPr lang="en-US" sz="1400" dirty="0">
                <a:latin typeface="Times New Roman" panose="02020603050405020304" pitchFamily="18" charset="0"/>
                <a:cs typeface="Times New Roman" panose="02020603050405020304" pitchFamily="18" charset="0"/>
              </a:rPr>
              <a:t>, and T. </a:t>
            </a:r>
            <a:r>
              <a:rPr lang="en-US" sz="1400" dirty="0" err="1">
                <a:latin typeface="Times New Roman" panose="02020603050405020304" pitchFamily="18" charset="0"/>
                <a:cs typeface="Times New Roman" panose="02020603050405020304" pitchFamily="18" charset="0"/>
              </a:rPr>
              <a:t>Ohtsuki</a:t>
            </a:r>
            <a:r>
              <a:rPr lang="en-US" sz="1400" dirty="0">
                <a:latin typeface="Times New Roman" panose="02020603050405020304" pitchFamily="18" charset="0"/>
                <a:cs typeface="Times New Roman" panose="02020603050405020304" pitchFamily="18" charset="0"/>
              </a:rPr>
              <a:t>, “Fully convolutional neural network-based CSI limited feedback for FDD massive MIMO systems,” </a:t>
            </a:r>
            <a:r>
              <a:rPr lang="en-US" sz="1400" i="1" dirty="0">
                <a:latin typeface="Times New Roman" panose="02020603050405020304" pitchFamily="18" charset="0"/>
                <a:cs typeface="Times New Roman" panose="02020603050405020304" pitchFamily="18" charset="0"/>
              </a:rPr>
              <a:t>IEEE Trans. </a:t>
            </a:r>
            <a:r>
              <a:rPr lang="en-US" sz="1400" i="1" dirty="0" err="1">
                <a:latin typeface="Times New Roman" panose="02020603050405020304" pitchFamily="18" charset="0"/>
                <a:cs typeface="Times New Roman" panose="02020603050405020304" pitchFamily="18" charset="0"/>
              </a:rPr>
              <a:t>Cogn</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Commun</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Netw</a:t>
            </a:r>
            <a:r>
              <a:rPr lang="en-US" sz="1400" i="1"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vol. 8, no. 2, pp. 672–682, Jun. 2022.</a:t>
            </a:r>
          </a:p>
          <a:p>
            <a:r>
              <a:rPr lang="en-US" sz="1400" dirty="0">
                <a:latin typeface="Times New Roman" panose="02020603050405020304" pitchFamily="18" charset="0"/>
                <a:cs typeface="Times New Roman" panose="02020603050405020304" pitchFamily="18" charset="0"/>
              </a:rPr>
              <a:t>[2] J. Fan, P. Liang, Z. Jiao, and X. Han, “A compressive sensing and deep learning-based time-varying channel estimation for FDD massive MIMO systems,” </a:t>
            </a:r>
            <a:r>
              <a:rPr lang="en-US" sz="1400" i="1" dirty="0">
                <a:latin typeface="Times New Roman" panose="02020603050405020304" pitchFamily="18" charset="0"/>
                <a:cs typeface="Times New Roman" panose="02020603050405020304" pitchFamily="18" charset="0"/>
              </a:rPr>
              <a:t>IEEE Trans. </a:t>
            </a:r>
            <a:r>
              <a:rPr lang="en-US" sz="1400" i="1" dirty="0" err="1">
                <a:latin typeface="Times New Roman" panose="02020603050405020304" pitchFamily="18" charset="0"/>
                <a:cs typeface="Times New Roman" panose="02020603050405020304" pitchFamily="18" charset="0"/>
              </a:rPr>
              <a:t>Veh</a:t>
            </a:r>
            <a:r>
              <a:rPr lang="en-US" sz="1400" i="1" dirty="0">
                <a:latin typeface="Times New Roman" panose="02020603050405020304" pitchFamily="18" charset="0"/>
                <a:cs typeface="Times New Roman" panose="02020603050405020304" pitchFamily="18" charset="0"/>
              </a:rPr>
              <a:t>. Technol.</a:t>
            </a:r>
            <a:r>
              <a:rPr lang="en-US" sz="1400" dirty="0">
                <a:latin typeface="Times New Roman" panose="02020603050405020304" pitchFamily="18" charset="0"/>
                <a:cs typeface="Times New Roman" panose="02020603050405020304" pitchFamily="18" charset="0"/>
              </a:rPr>
              <a:t>, vol. 71, no. 8, pp. 8729–8738, Aug. 2022.</a:t>
            </a:r>
          </a:p>
          <a:p>
            <a:r>
              <a:rPr lang="en-US" sz="1400" dirty="0">
                <a:latin typeface="Times New Roman" panose="02020603050405020304" pitchFamily="18" charset="0"/>
                <a:cs typeface="Times New Roman" panose="02020603050405020304" pitchFamily="18" charset="0"/>
              </a:rPr>
              <a:t>[3] A. </a:t>
            </a:r>
            <a:r>
              <a:rPr lang="en-US" sz="1400" dirty="0" err="1">
                <a:latin typeface="Times New Roman" panose="02020603050405020304" pitchFamily="18" charset="0"/>
                <a:cs typeface="Times New Roman" panose="02020603050405020304" pitchFamily="18" charset="0"/>
              </a:rPr>
              <a:t>Yesilkaya</a:t>
            </a:r>
            <a:r>
              <a:rPr lang="en-US" sz="1400" dirty="0">
                <a:latin typeface="Times New Roman" panose="02020603050405020304" pitchFamily="18" charset="0"/>
                <a:cs typeface="Times New Roman" panose="02020603050405020304" pitchFamily="18" charset="0"/>
              </a:rPr>
              <a:t>, O. </a:t>
            </a:r>
            <a:r>
              <a:rPr lang="en-US" sz="1400" dirty="0" err="1">
                <a:latin typeface="Times New Roman" panose="02020603050405020304" pitchFamily="18" charset="0"/>
                <a:cs typeface="Times New Roman" panose="02020603050405020304" pitchFamily="18" charset="0"/>
              </a:rPr>
              <a:t>Karatalay</a:t>
            </a:r>
            <a:r>
              <a:rPr lang="en-US" sz="1400" dirty="0">
                <a:latin typeface="Times New Roman" panose="02020603050405020304" pitchFamily="18" charset="0"/>
                <a:cs typeface="Times New Roman" panose="02020603050405020304" pitchFamily="18" charset="0"/>
              </a:rPr>
              <a:t>, A. S. </a:t>
            </a:r>
            <a:r>
              <a:rPr lang="en-US" sz="1400" dirty="0" err="1">
                <a:latin typeface="Times New Roman" panose="02020603050405020304" pitchFamily="18" charset="0"/>
                <a:cs typeface="Times New Roman" panose="02020603050405020304" pitchFamily="18" charset="0"/>
              </a:rPr>
              <a:t>Ogrenci</a:t>
            </a:r>
            <a:r>
              <a:rPr lang="en-US" sz="1400" dirty="0">
                <a:latin typeface="Times New Roman" panose="02020603050405020304" pitchFamily="18" charset="0"/>
                <a:cs typeface="Times New Roman" panose="02020603050405020304" pitchFamily="18" charset="0"/>
              </a:rPr>
              <a:t>, and E. </a:t>
            </a:r>
            <a:r>
              <a:rPr lang="en-US" sz="1400" dirty="0" err="1">
                <a:latin typeface="Times New Roman" panose="02020603050405020304" pitchFamily="18" charset="0"/>
                <a:cs typeface="Times New Roman" panose="02020603050405020304" pitchFamily="18" charset="0"/>
              </a:rPr>
              <a:t>Panayirci</a:t>
            </a:r>
            <a:r>
              <a:rPr lang="en-US" sz="1400" dirty="0">
                <a:latin typeface="Times New Roman" panose="02020603050405020304" pitchFamily="18" charset="0"/>
                <a:cs typeface="Times New Roman" panose="02020603050405020304" pitchFamily="18" charset="0"/>
              </a:rPr>
              <a:t>, “Channel estimation for visible light communications using neural networks,” in </a:t>
            </a:r>
            <a:r>
              <a:rPr lang="en-US" sz="1400" i="1" dirty="0">
                <a:latin typeface="Times New Roman" panose="02020603050405020304" pitchFamily="18" charset="0"/>
                <a:cs typeface="Times New Roman" panose="02020603050405020304" pitchFamily="18" charset="0"/>
              </a:rPr>
              <a:t>Proc. </a:t>
            </a:r>
            <a:r>
              <a:rPr lang="en-US" sz="1400" i="1" dirty="0" err="1">
                <a:latin typeface="Times New Roman" panose="02020603050405020304" pitchFamily="18" charset="0"/>
                <a:cs typeface="Times New Roman" panose="02020603050405020304" pitchFamily="18" charset="0"/>
              </a:rPr>
              <a:t>Int</a:t>
            </a:r>
            <a:r>
              <a:rPr lang="en-US" sz="1400" i="1" dirty="0">
                <a:latin typeface="Times New Roman" panose="02020603050405020304" pitchFamily="18" charset="0"/>
                <a:cs typeface="Times New Roman" panose="02020603050405020304" pitchFamily="18" charset="0"/>
              </a:rPr>
              <a:t> Joint Conf. Neural </a:t>
            </a:r>
            <a:r>
              <a:rPr lang="en-US" sz="1400" i="1" dirty="0" err="1">
                <a:latin typeface="Times New Roman" panose="02020603050405020304" pitchFamily="18" charset="0"/>
                <a:cs typeface="Times New Roman" panose="02020603050405020304" pitchFamily="18" charset="0"/>
              </a:rPr>
              <a:t>Netw</a:t>
            </a:r>
            <a:r>
              <a:rPr lang="en-US" sz="1400" i="1" dirty="0">
                <a:latin typeface="Times New Roman" panose="02020603050405020304" pitchFamily="18" charset="0"/>
                <a:cs typeface="Times New Roman" panose="02020603050405020304" pitchFamily="18" charset="0"/>
              </a:rPr>
              <a:t>. (IJCNN)</a:t>
            </a:r>
            <a:r>
              <a:rPr lang="en-US" sz="1400" dirty="0">
                <a:latin typeface="Times New Roman" panose="02020603050405020304" pitchFamily="18" charset="0"/>
                <a:cs typeface="Times New Roman" panose="02020603050405020304" pitchFamily="18" charset="0"/>
              </a:rPr>
              <a:t>, 2016, pp. 320–325.</a:t>
            </a:r>
          </a:p>
          <a:p>
            <a:br>
              <a:rPr lang="en-US" dirty="0"/>
            </a:br>
            <a:endParaRPr lang="en-US" altLang="ko-KR" sz="5400" dirty="0"/>
          </a:p>
        </p:txBody>
      </p:sp>
    </p:spTree>
    <p:extLst>
      <p:ext uri="{BB962C8B-B14F-4D97-AF65-F5344CB8AC3E}">
        <p14:creationId xmlns:p14="http://schemas.microsoft.com/office/powerpoint/2010/main" val="174500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sz="3200" b="1" dirty="0">
                <a:latin typeface="Times New Roman" panose="02020603050405020304" pitchFamily="18" charset="0"/>
                <a:ea typeface="ＭＳ Ｐゴシック" charset="-128"/>
                <a:cs typeface="Times New Roman" panose="02020603050405020304" pitchFamily="18" charset="0"/>
              </a:rPr>
              <a:t>Turbulence Compensation and Symbol Detection of  Orbital Angular Momentum</a:t>
            </a:r>
            <a:r>
              <a:rPr lang="en-US" altLang="ja-JP" sz="3200" dirty="0">
                <a:latin typeface="Times New Roman" panose="02020603050405020304" pitchFamily="18" charset="0"/>
                <a:ea typeface="ＭＳ Ｐゴシック" charset="-128"/>
                <a:cs typeface="Times New Roman" panose="02020603050405020304" pitchFamily="18" charset="0"/>
              </a:rPr>
              <a:t> </a:t>
            </a:r>
            <a:r>
              <a:rPr lang="en-US" sz="3200" b="1" dirty="0">
                <a:latin typeface="Times New Roman" panose="02020603050405020304" pitchFamily="18" charset="0"/>
                <a:ea typeface="Malgun Gothic" panose="020B0503020000020004" pitchFamily="34" charset="-127"/>
                <a:cs typeface="Times New Roman" panose="02020603050405020304" pitchFamily="18" charset="0"/>
              </a:rPr>
              <a:t>FSO/OCC System Using Deep </a:t>
            </a:r>
            <a:r>
              <a:rPr lang="en-US" sz="3200" b="1" dirty="0" err="1">
                <a:latin typeface="Times New Roman" panose="02020603050405020304" pitchFamily="18" charset="0"/>
                <a:ea typeface="Malgun Gothic" panose="020B0503020000020004" pitchFamily="34" charset="-127"/>
                <a:cs typeface="Times New Roman" panose="02020603050405020304" pitchFamily="18" charset="0"/>
              </a:rPr>
              <a:t>CBDNet</a:t>
            </a:r>
            <a:r>
              <a:rPr lang="en-US" sz="3200" b="1" dirty="0">
                <a:latin typeface="Times New Roman" panose="02020603050405020304" pitchFamily="18" charset="0"/>
                <a:ea typeface="Malgun Gothic" panose="020B0503020000020004" pitchFamily="34" charset="-127"/>
                <a:cs typeface="Times New Roman" panose="02020603050405020304" pitchFamily="18" charset="0"/>
              </a:rPr>
              <a:t>.</a:t>
            </a:r>
            <a:br>
              <a:rPr lang="en-US" altLang="ja-JP" sz="3200" dirty="0">
                <a:latin typeface="Times New Roman" panose="02020603050405020304" pitchFamily="18" charset="0"/>
                <a:ea typeface="ＭＳ Ｐゴシック" pitchFamily="50" charset="-128"/>
                <a:cs typeface="Times New Roman" panose="02020603050405020304" pitchFamily="18" charset="0"/>
              </a:rPr>
            </a:br>
            <a:br>
              <a:rPr lang="en-US" altLang="ja-JP" sz="3200" dirty="0">
                <a:latin typeface="Times New Roman" panose="02020603050405020304" pitchFamily="18" charset="0"/>
                <a:ea typeface="ＭＳ Ｐゴシック" pitchFamily="50" charset="-128"/>
                <a:cs typeface="Times New Roman" panose="02020603050405020304" pitchFamily="18" charset="0"/>
              </a:rPr>
            </a:br>
            <a:r>
              <a:rPr lang="en-US" altLang="ja-JP" dirty="0">
                <a:latin typeface="Times New Roman" panose="02020603050405020304" pitchFamily="18" charset="0"/>
                <a:ea typeface="ＭＳ Ｐゴシック" pitchFamily="50" charset="-128"/>
                <a:cs typeface="Times New Roman" panose="02020603050405020304" pitchFamily="18" charset="0"/>
              </a:rPr>
              <a:t> </a:t>
            </a:r>
            <a:r>
              <a:rPr lang="en-US" altLang="ja-JP" sz="3200" dirty="0">
                <a:latin typeface="Times New Roman" panose="02020603050405020304" pitchFamily="18" charset="0"/>
                <a:ea typeface="ＭＳ Ｐゴシック" pitchFamily="50" charset="-128"/>
                <a:cs typeface="Times New Roman" panose="02020603050405020304" pitchFamily="18" charset="0"/>
              </a:rPr>
              <a:t>July 16, 2024</a:t>
            </a:r>
            <a:endParaRPr lang="ja-JP" altLang="ja-JP"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41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Contents</a:t>
            </a:r>
          </a:p>
        </p:txBody>
      </p:sp>
      <p:sp>
        <p:nvSpPr>
          <p:cNvPr id="3" name="Content Placeholder 2">
            <a:extLst>
              <a:ext uri="{FF2B5EF4-FFF2-40B4-BE49-F238E27FC236}">
                <a16:creationId xmlns:a16="http://schemas.microsoft.com/office/drawing/2014/main" id="{1457CB00-9C2B-302B-D482-0BFCC30DF5F7}"/>
              </a:ext>
            </a:extLst>
          </p:cNvPr>
          <p:cNvSpPr txBox="1">
            <a:spLocks/>
          </p:cNvSpPr>
          <p:nvPr/>
        </p:nvSpPr>
        <p:spPr>
          <a:xfrm>
            <a:off x="827417" y="1600200"/>
            <a:ext cx="7886700" cy="321329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u="sng" dirty="0">
                <a:latin typeface="Times New Roman" panose="02020603050405020304" pitchFamily="18" charset="0"/>
                <a:cs typeface="Times New Roman" panose="02020603050405020304" pitchFamily="18" charset="0"/>
              </a:rPr>
              <a:t>Introduction</a:t>
            </a:r>
          </a:p>
          <a:p>
            <a:pPr>
              <a:buFont typeface="Wingdings" panose="05000000000000000000" pitchFamily="2" charset="2"/>
              <a:buChar char="Ø"/>
            </a:pPr>
            <a:r>
              <a:rPr lang="en-US" sz="2400" u="sng" dirty="0">
                <a:latin typeface="Times New Roman" panose="02020603050405020304" pitchFamily="18" charset="0"/>
                <a:cs typeface="Times New Roman" panose="02020603050405020304" pitchFamily="18" charset="0"/>
              </a:rPr>
              <a:t>Free Space Optical Communication</a:t>
            </a:r>
          </a:p>
          <a:p>
            <a:pPr>
              <a:buFont typeface="Wingdings" panose="05000000000000000000" pitchFamily="2" charset="2"/>
              <a:buChar char="Ø"/>
            </a:pPr>
            <a:r>
              <a:rPr lang="en-US" sz="2400" u="sng" dirty="0">
                <a:latin typeface="Times New Roman" panose="02020603050405020304" pitchFamily="18" charset="0"/>
                <a:cs typeface="Times New Roman" panose="02020603050405020304" pitchFamily="18" charset="0"/>
              </a:rPr>
              <a:t>Channel Modeling</a:t>
            </a:r>
          </a:p>
          <a:p>
            <a:pPr>
              <a:buFont typeface="Wingdings" panose="05000000000000000000" pitchFamily="2" charset="2"/>
              <a:buChar char="Ø"/>
            </a:pPr>
            <a:r>
              <a:rPr lang="en-US" sz="2400" u="sng" dirty="0">
                <a:latin typeface="Times New Roman" panose="02020603050405020304" pitchFamily="18" charset="0"/>
                <a:cs typeface="Times New Roman" panose="02020603050405020304" pitchFamily="18" charset="0"/>
              </a:rPr>
              <a:t>Result and Discussion</a:t>
            </a:r>
          </a:p>
        </p:txBody>
      </p:sp>
    </p:spTree>
    <p:extLst>
      <p:ext uri="{BB962C8B-B14F-4D97-AF65-F5344CB8AC3E}">
        <p14:creationId xmlns:p14="http://schemas.microsoft.com/office/powerpoint/2010/main" val="245159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Introduction</a:t>
            </a:r>
          </a:p>
        </p:txBody>
      </p:sp>
      <p:sp>
        <p:nvSpPr>
          <p:cNvPr id="3" name="TextBox 2">
            <a:extLst>
              <a:ext uri="{FF2B5EF4-FFF2-40B4-BE49-F238E27FC236}">
                <a16:creationId xmlns:a16="http://schemas.microsoft.com/office/drawing/2014/main" id="{0B443860-99C9-8852-2EF5-079EE427E4E4}"/>
              </a:ext>
            </a:extLst>
          </p:cNvPr>
          <p:cNvSpPr txBox="1"/>
          <p:nvPr/>
        </p:nvSpPr>
        <p:spPr>
          <a:xfrm>
            <a:off x="914401" y="1676400"/>
            <a:ext cx="7031222" cy="4108817"/>
          </a:xfrm>
          <a:prstGeom prst="rect">
            <a:avLst/>
          </a:prstGeom>
          <a:noFill/>
        </p:spPr>
        <p:txBody>
          <a:bodyPr wrap="square">
            <a:spAutoFit/>
          </a:bodyPr>
          <a:lstStyle/>
          <a:p>
            <a:pPr marL="214313" indent="-214313"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Free Space Optical (FSO) communication is an important field of optical wireless communication (OWC) technology that uses light to transmit data through free space, typically in the form of laser beams. It operates by sending modulated light signals through the atmosphere, with the receiver detecting and interpreting these signals. </a:t>
            </a:r>
            <a:r>
              <a:rPr lang="en-US" dirty="0">
                <a:solidFill>
                  <a:srgbClr val="FF0000"/>
                </a:solidFill>
                <a:latin typeface="Times New Roman" panose="02020603050405020304" pitchFamily="18" charset="0"/>
                <a:cs typeface="Times New Roman" panose="02020603050405020304" pitchFamily="18" charset="0"/>
              </a:rPr>
              <a:t>FSO offers high bandwidth and security</a:t>
            </a:r>
            <a:r>
              <a:rPr lang="en-US" dirty="0">
                <a:latin typeface="Times New Roman" panose="02020603050405020304" pitchFamily="18" charset="0"/>
                <a:cs typeface="Times New Roman" panose="02020603050405020304" pitchFamily="18" charset="0"/>
              </a:rPr>
              <a:t>, but its performance can be affected by weather conditions such </a:t>
            </a:r>
            <a:r>
              <a:rPr lang="en-US" dirty="0">
                <a:solidFill>
                  <a:srgbClr val="FF0000"/>
                </a:solidFill>
                <a:latin typeface="Times New Roman" panose="02020603050405020304" pitchFamily="18" charset="0"/>
                <a:cs typeface="Times New Roman" panose="02020603050405020304" pitchFamily="18" charset="0"/>
              </a:rPr>
              <a:t>as fog, rain, or snow.</a:t>
            </a:r>
          </a:p>
          <a:p>
            <a:pPr algn="just"/>
            <a:endParaRPr lang="en-US" dirty="0">
              <a:latin typeface="Times New Roman" panose="02020603050405020304" pitchFamily="18" charset="0"/>
              <a:cs typeface="Times New Roman" panose="02020603050405020304" pitchFamily="18" charset="0"/>
            </a:endParaRPr>
          </a:p>
          <a:p>
            <a:pPr marL="214313" indent="-214313"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Channel modeling is a fundamental aspect of optical wireless communication (OWC) system design. It refers to the process of creating mathematical or statistical models to simulate the behavior and characteristics of a communication channel</a:t>
            </a:r>
            <a:r>
              <a:rPr lang="en-US" dirty="0"/>
              <a:t>.</a:t>
            </a:r>
          </a:p>
          <a:p>
            <a:pPr marL="214313" indent="-214313" algn="just">
              <a:buFont typeface="Wingdings" panose="05000000000000000000" pitchFamily="2" charset="2"/>
              <a:buChar char="v"/>
            </a:pPr>
            <a:endParaRPr lang="en-US" dirty="0"/>
          </a:p>
          <a:p>
            <a:pPr algn="just"/>
            <a:endParaRPr lang="en-US" sz="1350" dirty="0"/>
          </a:p>
          <a:p>
            <a:pPr algn="ctr"/>
            <a:endParaRPr lang="en-US" sz="13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11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72B6B-DD61-0708-CCEA-06D689D188E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9B899E4-FDD2-7304-8AB4-7A2A12395A00}"/>
              </a:ext>
            </a:extLst>
          </p:cNvPr>
          <p:cNvSpPr txBox="1">
            <a:spLocks/>
          </p:cNvSpPr>
          <p:nvPr/>
        </p:nvSpPr>
        <p:spPr bwMode="auto">
          <a:xfrm>
            <a:off x="609600" y="609600"/>
            <a:ext cx="7717022" cy="5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latinLnBrk="1" hangingPunct="0">
              <a:spcBef>
                <a:spcPct val="0"/>
              </a:spcBef>
              <a:spcAft>
                <a:spcPct val="0"/>
              </a:spcAft>
              <a:defRPr kumimoji="1" sz="2800" b="1">
                <a:solidFill>
                  <a:srgbClr val="0000FF"/>
                </a:solidFill>
                <a:latin typeface="+mj-lt"/>
                <a:ea typeface="+mj-ea"/>
                <a:cs typeface="+mj-cs"/>
              </a:defRPr>
            </a:lvl1pPr>
            <a:lvl2pPr algn="l" rtl="0" eaLnBrk="0" fontAlgn="base" latinLnBrk="1" hangingPunct="0">
              <a:spcBef>
                <a:spcPct val="0"/>
              </a:spcBef>
              <a:spcAft>
                <a:spcPct val="0"/>
              </a:spcAft>
              <a:defRPr kumimoji="1" sz="2800" b="1">
                <a:solidFill>
                  <a:srgbClr val="0000FF"/>
                </a:solidFill>
                <a:latin typeface="굴림" charset="-127"/>
                <a:ea typeface="굴림" charset="-127"/>
              </a:defRPr>
            </a:lvl2pPr>
            <a:lvl3pPr algn="l" rtl="0" eaLnBrk="0" fontAlgn="base" latinLnBrk="1" hangingPunct="0">
              <a:spcBef>
                <a:spcPct val="0"/>
              </a:spcBef>
              <a:spcAft>
                <a:spcPct val="0"/>
              </a:spcAft>
              <a:defRPr kumimoji="1" sz="2800" b="1">
                <a:solidFill>
                  <a:srgbClr val="0000FF"/>
                </a:solidFill>
                <a:latin typeface="굴림" charset="-127"/>
                <a:ea typeface="굴림" charset="-127"/>
              </a:defRPr>
            </a:lvl3pPr>
            <a:lvl4pPr algn="l" rtl="0" eaLnBrk="0" fontAlgn="base" latinLnBrk="1" hangingPunct="0">
              <a:spcBef>
                <a:spcPct val="0"/>
              </a:spcBef>
              <a:spcAft>
                <a:spcPct val="0"/>
              </a:spcAft>
              <a:defRPr kumimoji="1" sz="2800" b="1">
                <a:solidFill>
                  <a:srgbClr val="0000FF"/>
                </a:solidFill>
                <a:latin typeface="굴림" charset="-127"/>
                <a:ea typeface="굴림" charset="-127"/>
              </a:defRPr>
            </a:lvl4pPr>
            <a:lvl5pPr algn="l" rtl="0" eaLnBrk="0" fontAlgn="base" latinLnBrk="1" hangingPunct="0">
              <a:spcBef>
                <a:spcPct val="0"/>
              </a:spcBef>
              <a:spcAft>
                <a:spcPct val="0"/>
              </a:spcAft>
              <a:defRPr kumimoji="1" sz="2800" b="1">
                <a:solidFill>
                  <a:srgbClr val="0000FF"/>
                </a:solidFill>
                <a:latin typeface="굴림" charset="-127"/>
                <a:ea typeface="굴림" charset="-127"/>
              </a:defRPr>
            </a:lvl5pPr>
            <a:lvl6pPr marL="457200" algn="l" rtl="0" eaLnBrk="0" fontAlgn="base" latinLnBrk="1" hangingPunct="0">
              <a:spcBef>
                <a:spcPct val="0"/>
              </a:spcBef>
              <a:spcAft>
                <a:spcPct val="0"/>
              </a:spcAft>
              <a:defRPr kumimoji="1" sz="2800" b="1">
                <a:solidFill>
                  <a:srgbClr val="0000FF"/>
                </a:solidFill>
                <a:latin typeface="굴림" charset="-127"/>
                <a:ea typeface="굴림" charset="-127"/>
              </a:defRPr>
            </a:lvl6pPr>
            <a:lvl7pPr marL="914400" algn="l" rtl="0" eaLnBrk="0" fontAlgn="base" latinLnBrk="1" hangingPunct="0">
              <a:spcBef>
                <a:spcPct val="0"/>
              </a:spcBef>
              <a:spcAft>
                <a:spcPct val="0"/>
              </a:spcAft>
              <a:defRPr kumimoji="1" sz="2800" b="1">
                <a:solidFill>
                  <a:srgbClr val="0000FF"/>
                </a:solidFill>
                <a:latin typeface="굴림" charset="-127"/>
                <a:ea typeface="굴림" charset="-127"/>
              </a:defRPr>
            </a:lvl7pPr>
            <a:lvl8pPr marL="1371600" algn="l" rtl="0" eaLnBrk="0" fontAlgn="base" latinLnBrk="1" hangingPunct="0">
              <a:spcBef>
                <a:spcPct val="0"/>
              </a:spcBef>
              <a:spcAft>
                <a:spcPct val="0"/>
              </a:spcAft>
              <a:defRPr kumimoji="1" sz="2800" b="1">
                <a:solidFill>
                  <a:srgbClr val="0000FF"/>
                </a:solidFill>
                <a:latin typeface="굴림" charset="-127"/>
                <a:ea typeface="굴림" charset="-127"/>
              </a:defRPr>
            </a:lvl8pPr>
            <a:lvl9pPr marL="1828800" algn="l" rtl="0" eaLnBrk="0" fontAlgn="base" latinLnBrk="1" hangingPunct="0">
              <a:spcBef>
                <a:spcPct val="0"/>
              </a:spcBef>
              <a:spcAft>
                <a:spcPct val="0"/>
              </a:spcAft>
              <a:defRPr kumimoji="1" sz="2800" b="1">
                <a:solidFill>
                  <a:srgbClr val="0000FF"/>
                </a:solidFill>
                <a:latin typeface="굴림" charset="-127"/>
                <a:ea typeface="굴림" charset="-127"/>
              </a:defRPr>
            </a:lvl9pPr>
          </a:lstStyle>
          <a:p>
            <a:pPr algn="ctr"/>
            <a:r>
              <a:rPr lang="en-US" sz="2100" kern="0" dirty="0">
                <a:solidFill>
                  <a:schemeClr val="tx1"/>
                </a:solidFill>
                <a:latin typeface="Times New Roman" panose="02020603050405020304" pitchFamily="18" charset="0"/>
                <a:cs typeface="Times New Roman" panose="02020603050405020304" pitchFamily="18" charset="0"/>
              </a:rPr>
              <a:t>Channel Estimation</a:t>
            </a:r>
          </a:p>
        </p:txBody>
      </p:sp>
      <p:sp>
        <p:nvSpPr>
          <p:cNvPr id="11" name="TextBox 10">
            <a:extLst>
              <a:ext uri="{FF2B5EF4-FFF2-40B4-BE49-F238E27FC236}">
                <a16:creationId xmlns:a16="http://schemas.microsoft.com/office/drawing/2014/main" id="{2500DA77-6175-34D8-C82C-F447A985721B}"/>
              </a:ext>
            </a:extLst>
          </p:cNvPr>
          <p:cNvSpPr txBox="1"/>
          <p:nvPr/>
        </p:nvSpPr>
        <p:spPr>
          <a:xfrm>
            <a:off x="586596" y="1215014"/>
            <a:ext cx="4137668" cy="2180918"/>
          </a:xfrm>
          <a:prstGeom prst="rect">
            <a:avLst/>
          </a:prstGeom>
          <a:noFill/>
        </p:spPr>
        <p:txBody>
          <a:bodyPr wrap="square">
            <a:spAutoFit/>
          </a:bodyPr>
          <a:lstStyle/>
          <a:p>
            <a:pPr marL="214313" indent="-214313" algn="just">
              <a:lnSpc>
                <a:spcPct val="107000"/>
              </a:lnSpc>
              <a:spcAft>
                <a:spcPts val="600"/>
              </a:spcAft>
              <a:buFont typeface="Wingdings" panose="05000000000000000000" pitchFamily="2" charset="2"/>
              <a:buChar char="q"/>
            </a:pPr>
            <a:r>
              <a:rPr lang="en-US" sz="1600" b="1" kern="100" dirty="0">
                <a:latin typeface="Calibri" panose="020F0502020204030204" pitchFamily="34" charset="0"/>
                <a:ea typeface="Malgun Gothic" panose="020B0503020000020004" pitchFamily="34" charset="-127"/>
                <a:cs typeface="Times New Roman" panose="02020603050405020304" pitchFamily="18" charset="0"/>
              </a:rPr>
              <a:t>Conventional Channel Estimation</a:t>
            </a:r>
          </a:p>
          <a:p>
            <a:pPr marL="557213" lvl="1" indent="-214313" algn="just">
              <a:lnSpc>
                <a:spcPct val="107000"/>
              </a:lnSpc>
              <a:spcAft>
                <a:spcPts val="600"/>
              </a:spcAft>
              <a:buFont typeface="Wingdings" panose="05000000000000000000" pitchFamily="2" charset="2"/>
              <a:buChar char="v"/>
            </a:pPr>
            <a:r>
              <a:rPr lang="en-US" sz="1600" kern="100" dirty="0">
                <a:latin typeface="Calibri" panose="020F0502020204030204" pitchFamily="34" charset="0"/>
                <a:ea typeface="Malgun Gothic" panose="020B0503020000020004" pitchFamily="34" charset="-127"/>
                <a:cs typeface="Times New Roman" panose="02020603050405020304" pitchFamily="18" charset="0"/>
              </a:rPr>
              <a:t>Least Square Estimation (LS)(1)</a:t>
            </a:r>
          </a:p>
          <a:p>
            <a:pPr marL="557213" lvl="1" indent="-214313" algn="just">
              <a:lnSpc>
                <a:spcPct val="107000"/>
              </a:lnSpc>
              <a:spcAft>
                <a:spcPts val="600"/>
              </a:spcAft>
              <a:buFont typeface="Wingdings" panose="05000000000000000000" pitchFamily="2" charset="2"/>
              <a:buChar char="v"/>
            </a:pPr>
            <a:r>
              <a:rPr lang="en-US" sz="1600" kern="100" dirty="0">
                <a:latin typeface="Calibri" panose="020F0502020204030204" pitchFamily="34" charset="0"/>
                <a:ea typeface="Malgun Gothic" panose="020B0503020000020004" pitchFamily="34" charset="-127"/>
                <a:cs typeface="Times New Roman" panose="02020603050405020304" pitchFamily="18" charset="0"/>
              </a:rPr>
              <a:t>Least Minimum Mean Squared Error (LMMSE)(2)</a:t>
            </a:r>
          </a:p>
          <a:p>
            <a:pPr marL="557213" lvl="1" indent="-214313" algn="just">
              <a:lnSpc>
                <a:spcPct val="107000"/>
              </a:lnSpc>
              <a:spcAft>
                <a:spcPts val="600"/>
              </a:spcAft>
              <a:buFont typeface="Wingdings" panose="05000000000000000000" pitchFamily="2" charset="2"/>
              <a:buChar char="v"/>
            </a:pPr>
            <a:r>
              <a:rPr lang="en-US" sz="1600" kern="100" dirty="0">
                <a:latin typeface="Calibri" panose="020F0502020204030204" pitchFamily="34" charset="0"/>
                <a:ea typeface="Malgun Gothic" panose="020B0503020000020004" pitchFamily="34" charset="-127"/>
                <a:cs typeface="Times New Roman" panose="02020603050405020304" pitchFamily="18" charset="0"/>
              </a:rPr>
              <a:t>Maximum Likelihood Estimation (ML)</a:t>
            </a: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a:p>
            <a:pPr lvl="1" algn="just">
              <a:lnSpc>
                <a:spcPct val="107000"/>
              </a:lnSpc>
              <a:spcAft>
                <a:spcPts val="600"/>
              </a:spcAft>
            </a:pPr>
            <a:endParaRPr lang="en-US" sz="1200" kern="1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12" name="TextBox 11">
            <a:extLst>
              <a:ext uri="{FF2B5EF4-FFF2-40B4-BE49-F238E27FC236}">
                <a16:creationId xmlns:a16="http://schemas.microsoft.com/office/drawing/2014/main" id="{229EE9E5-A5E8-8B7D-8821-8B90D6D4D5B7}"/>
              </a:ext>
            </a:extLst>
          </p:cNvPr>
          <p:cNvSpPr txBox="1"/>
          <p:nvPr/>
        </p:nvSpPr>
        <p:spPr>
          <a:xfrm>
            <a:off x="4826551" y="1215014"/>
            <a:ext cx="3738042" cy="2144433"/>
          </a:xfrm>
          <a:prstGeom prst="rect">
            <a:avLst/>
          </a:prstGeom>
          <a:noFill/>
        </p:spPr>
        <p:txBody>
          <a:bodyPr wrap="square" rtlCol="0">
            <a:spAutoFit/>
          </a:bodyPr>
          <a:lstStyle/>
          <a:p>
            <a:pPr marL="214313" indent="-214313" algn="just">
              <a:lnSpc>
                <a:spcPct val="107000"/>
              </a:lnSpc>
              <a:spcAft>
                <a:spcPts val="600"/>
              </a:spcAft>
              <a:buFont typeface="Wingdings" panose="05000000000000000000" pitchFamily="2" charset="2"/>
              <a:buChar char="q"/>
            </a:pPr>
            <a:r>
              <a:rPr lang="en-US" sz="1400" b="1" kern="100" dirty="0">
                <a:latin typeface="Calibri" panose="020F0502020204030204" pitchFamily="34" charset="0"/>
                <a:ea typeface="Malgun Gothic" panose="020B0503020000020004" pitchFamily="34" charset="-127"/>
                <a:cs typeface="Times New Roman" panose="02020603050405020304" pitchFamily="18" charset="0"/>
              </a:rPr>
              <a:t>Machine Learning Based Channel Estimation</a:t>
            </a:r>
          </a:p>
          <a:p>
            <a:pPr marL="557213" lvl="1" indent="-214313" algn="just">
              <a:lnSpc>
                <a:spcPct val="107000"/>
              </a:lnSpc>
              <a:spcAft>
                <a:spcPts val="600"/>
              </a:spcAft>
              <a:buFont typeface="Wingdings" panose="05000000000000000000" pitchFamily="2" charset="2"/>
              <a:buChar char="v"/>
            </a:pPr>
            <a:r>
              <a:rPr lang="en-US" sz="1400" kern="100" dirty="0">
                <a:latin typeface="Times New Roman" panose="02020603050405020304" pitchFamily="18" charset="0"/>
                <a:ea typeface="Malgun Gothic" panose="020B0503020000020004" pitchFamily="34" charset="-127"/>
                <a:cs typeface="Times New Roman" panose="02020603050405020304" pitchFamily="18" charset="0"/>
              </a:rPr>
              <a:t>Deep learning based (3)</a:t>
            </a:r>
          </a:p>
          <a:p>
            <a:pPr marL="557213" lvl="1" indent="-214313" algn="just">
              <a:lnSpc>
                <a:spcPct val="107000"/>
              </a:lnSpc>
              <a:spcAft>
                <a:spcPts val="600"/>
              </a:spcAft>
              <a:buFont typeface="Wingdings" panose="05000000000000000000" pitchFamily="2" charset="2"/>
              <a:buChar char="v"/>
            </a:pPr>
            <a:r>
              <a:rPr lang="en-US" sz="1400" kern="100" dirty="0">
                <a:latin typeface="Times New Roman" panose="02020603050405020304" pitchFamily="18" charset="0"/>
                <a:ea typeface="Malgun Gothic" panose="020B0503020000020004" pitchFamily="34" charset="-127"/>
                <a:cs typeface="Times New Roman" panose="02020603050405020304" pitchFamily="18" charset="0"/>
              </a:rPr>
              <a:t>Conventional Neural Network  based (4)</a:t>
            </a:r>
          </a:p>
          <a:p>
            <a:pPr marL="557213" lvl="1" indent="-214313" algn="just">
              <a:lnSpc>
                <a:spcPct val="107000"/>
              </a:lnSpc>
              <a:spcAft>
                <a:spcPts val="600"/>
              </a:spcAft>
              <a:buFont typeface="Wingdings" panose="05000000000000000000" pitchFamily="2" charset="2"/>
              <a:buChar char="v"/>
            </a:pPr>
            <a:r>
              <a:rPr lang="en-US" sz="1400" kern="100" dirty="0">
                <a:latin typeface="Times New Roman" panose="02020603050405020304" pitchFamily="18" charset="0"/>
                <a:ea typeface="Malgun Gothic" panose="020B0503020000020004" pitchFamily="34" charset="-127"/>
                <a:cs typeface="Times New Roman" panose="02020603050405020304" pitchFamily="18" charset="0"/>
              </a:rPr>
              <a:t>Deep Residual Learning (5)</a:t>
            </a:r>
          </a:p>
          <a:p>
            <a:pPr marL="557213" lvl="1" indent="-214313" algn="just">
              <a:lnSpc>
                <a:spcPct val="107000"/>
              </a:lnSpc>
              <a:spcAft>
                <a:spcPts val="600"/>
              </a:spcAft>
              <a:buFont typeface="Wingdings" panose="05000000000000000000" pitchFamily="2" charset="2"/>
              <a:buChar char="v"/>
            </a:pPr>
            <a:r>
              <a:rPr lang="en-US" sz="1400" kern="100" dirty="0" err="1">
                <a:latin typeface="Times New Roman" panose="02020603050405020304" pitchFamily="18" charset="0"/>
                <a:ea typeface="Malgun Gothic" panose="020B0503020000020004" pitchFamily="34" charset="-127"/>
                <a:cs typeface="Times New Roman" panose="02020603050405020304" pitchFamily="18" charset="0"/>
              </a:rPr>
              <a:t>FFDNet</a:t>
            </a:r>
            <a:r>
              <a:rPr lang="en-US" sz="1400" kern="100" dirty="0">
                <a:latin typeface="Times New Roman" panose="02020603050405020304" pitchFamily="18" charset="0"/>
                <a:ea typeface="Malgun Gothic" panose="020B0503020000020004" pitchFamily="34" charset="-127"/>
                <a:cs typeface="Times New Roman" panose="02020603050405020304" pitchFamily="18" charset="0"/>
              </a:rPr>
              <a:t>-based (6)</a:t>
            </a:r>
          </a:p>
          <a:p>
            <a:pPr marL="557213" lvl="1" indent="-214313" algn="just">
              <a:lnSpc>
                <a:spcPct val="107000"/>
              </a:lnSpc>
              <a:spcAft>
                <a:spcPts val="600"/>
              </a:spcAft>
              <a:buFont typeface="Wingdings" panose="05000000000000000000" pitchFamily="2" charset="2"/>
              <a:buChar char="v"/>
            </a:pPr>
            <a:r>
              <a:rPr lang="en-US" sz="1400" kern="100" dirty="0" err="1">
                <a:latin typeface="Times New Roman" panose="02020603050405020304" pitchFamily="18" charset="0"/>
                <a:ea typeface="Malgun Gothic" panose="020B0503020000020004" pitchFamily="34" charset="-127"/>
                <a:cs typeface="Times New Roman" panose="02020603050405020304" pitchFamily="18" charset="0"/>
              </a:rPr>
              <a:t>ResCBDNet</a:t>
            </a:r>
            <a:r>
              <a:rPr lang="en-US" sz="1400" kern="100" dirty="0">
                <a:latin typeface="Times New Roman" panose="02020603050405020304" pitchFamily="18" charset="0"/>
                <a:ea typeface="Malgun Gothic" panose="020B0503020000020004" pitchFamily="34" charset="-127"/>
                <a:cs typeface="Times New Roman" panose="02020603050405020304" pitchFamily="18" charset="0"/>
              </a:rPr>
              <a:t> </a:t>
            </a:r>
          </a:p>
          <a:p>
            <a:pPr marL="214313" indent="-214313" algn="just">
              <a:lnSpc>
                <a:spcPct val="107000"/>
              </a:lnSpc>
              <a:spcAft>
                <a:spcPts val="600"/>
              </a:spcAft>
              <a:buFont typeface="Wingdings" panose="05000000000000000000" pitchFamily="2" charset="2"/>
              <a:buChar char="q"/>
            </a:pPr>
            <a:endParaRPr lang="en-US" sz="1350" kern="100" dirty="0">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13" name="TextBox 12">
            <a:extLst>
              <a:ext uri="{FF2B5EF4-FFF2-40B4-BE49-F238E27FC236}">
                <a16:creationId xmlns:a16="http://schemas.microsoft.com/office/drawing/2014/main" id="{6D793450-9493-0A56-D989-E780C6FD5189}"/>
              </a:ext>
            </a:extLst>
          </p:cNvPr>
          <p:cNvSpPr txBox="1"/>
          <p:nvPr/>
        </p:nvSpPr>
        <p:spPr>
          <a:xfrm>
            <a:off x="866042" y="3124200"/>
            <a:ext cx="7411916" cy="3600986"/>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References</a:t>
            </a:r>
          </a:p>
          <a:p>
            <a:r>
              <a:rPr lang="en-US" sz="1200" dirty="0">
                <a:latin typeface="Times New Roman" panose="02020603050405020304" pitchFamily="18" charset="0"/>
                <a:cs typeface="Times New Roman" panose="02020603050405020304" pitchFamily="18" charset="0"/>
              </a:rPr>
              <a:t>1.Y. S. Hussein, M. Y. Alias, and A. A. </a:t>
            </a:r>
            <a:r>
              <a:rPr lang="en-US" sz="1200" dirty="0" err="1">
                <a:latin typeface="Times New Roman" panose="02020603050405020304" pitchFamily="18" charset="0"/>
                <a:cs typeface="Times New Roman" panose="02020603050405020304" pitchFamily="18" charset="0"/>
              </a:rPr>
              <a:t>Abdulkafi</a:t>
            </a:r>
            <a:r>
              <a:rPr lang="en-US" sz="1200" dirty="0">
                <a:latin typeface="Times New Roman" panose="02020603050405020304" pitchFamily="18" charset="0"/>
                <a:cs typeface="Times New Roman" panose="02020603050405020304" pitchFamily="18" charset="0"/>
              </a:rPr>
              <a:t>, “On performance analysis of LS and MMSE for channel estimation in VLC systems,” in </a:t>
            </a:r>
            <a:r>
              <a:rPr lang="en-US" sz="1200" i="1" dirty="0">
                <a:latin typeface="Times New Roman" panose="02020603050405020304" pitchFamily="18" charset="0"/>
                <a:cs typeface="Times New Roman" panose="02020603050405020304" pitchFamily="18" charset="0"/>
              </a:rPr>
              <a:t>Proc. IEEE 12th Int. Colloq. Signal Process. Appl. (CSPA)</a:t>
            </a:r>
            <a:r>
              <a:rPr lang="en-US" sz="1200" dirty="0">
                <a:latin typeface="Times New Roman" panose="02020603050405020304" pitchFamily="18" charset="0"/>
                <a:cs typeface="Times New Roman" panose="02020603050405020304" pitchFamily="18" charset="0"/>
              </a:rPr>
              <a:t>, Melaka, Malaysia, 2016, pp. 204–209. </a:t>
            </a:r>
          </a:p>
          <a:p>
            <a:r>
              <a:rPr lang="en-US" sz="1200" dirty="0">
                <a:latin typeface="Times New Roman" panose="02020603050405020304" pitchFamily="18" charset="0"/>
                <a:cs typeface="Times New Roman" panose="02020603050405020304" pitchFamily="18" charset="0"/>
              </a:rPr>
              <a:t>2.</a:t>
            </a:r>
            <a:r>
              <a:rPr lang="en-US" sz="1200" dirty="0"/>
              <a:t> </a:t>
            </a:r>
            <a:r>
              <a:rPr lang="en-US" sz="1200" dirty="0">
                <a:latin typeface="Times New Roman" panose="02020603050405020304" pitchFamily="18" charset="0"/>
                <a:cs typeface="Times New Roman" panose="02020603050405020304" pitchFamily="18" charset="0"/>
              </a:rPr>
              <a:t>X. Shi, S.-H. Leung, and J. Min, “Adaptive least squares channel estimation for visible light communications based on tap detection,” </a:t>
            </a:r>
            <a:r>
              <a:rPr lang="en-US" sz="1200" i="1" dirty="0">
                <a:latin typeface="Times New Roman" panose="02020603050405020304" pitchFamily="18" charset="0"/>
                <a:cs typeface="Times New Roman" panose="02020603050405020304" pitchFamily="18" charset="0"/>
              </a:rPr>
              <a:t>Opt. </a:t>
            </a:r>
            <a:r>
              <a:rPr lang="en-US" sz="1200" i="1" dirty="0" err="1">
                <a:latin typeface="Times New Roman" panose="02020603050405020304" pitchFamily="18" charset="0"/>
                <a:cs typeface="Times New Roman" panose="02020603050405020304" pitchFamily="18" charset="0"/>
              </a:rPr>
              <a:t>Commun</a:t>
            </a:r>
            <a:r>
              <a:rPr lang="en-US" sz="1200" i="1"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vol. 467, Jul. 2020, Art. no. 125712 </a:t>
            </a:r>
          </a:p>
          <a:p>
            <a:r>
              <a:rPr lang="en-US" sz="1200" dirty="0">
                <a:latin typeface="Times New Roman" panose="02020603050405020304" pitchFamily="18" charset="0"/>
                <a:cs typeface="Times New Roman" panose="02020603050405020304" pitchFamily="18" charset="0"/>
              </a:rPr>
              <a:t>3. C.-J. Chun, J.-M. Kang, and I.-M. Kim, “Deep learning-based channel estimation for massive MIMO systems,” </a:t>
            </a:r>
            <a:r>
              <a:rPr lang="en-US" sz="1200" i="1" dirty="0">
                <a:latin typeface="Times New Roman" panose="02020603050405020304" pitchFamily="18" charset="0"/>
                <a:cs typeface="Times New Roman" panose="02020603050405020304" pitchFamily="18" charset="0"/>
              </a:rPr>
              <a:t>IEEE </a:t>
            </a:r>
            <a:r>
              <a:rPr lang="en-US" sz="1200" i="1" dirty="0" err="1">
                <a:latin typeface="Times New Roman" panose="02020603050405020304" pitchFamily="18" charset="0"/>
                <a:cs typeface="Times New Roman" panose="02020603050405020304" pitchFamily="18" charset="0"/>
              </a:rPr>
              <a:t>Commun</a:t>
            </a:r>
            <a:r>
              <a:rPr lang="en-US" sz="1200" i="1" dirty="0">
                <a:latin typeface="Times New Roman" panose="02020603050405020304" pitchFamily="18" charset="0"/>
                <a:cs typeface="Times New Roman" panose="02020603050405020304" pitchFamily="18" charset="0"/>
              </a:rPr>
              <a:t>. Lett.</a:t>
            </a:r>
            <a:r>
              <a:rPr lang="en-US" sz="1200" dirty="0">
                <a:latin typeface="Times New Roman" panose="02020603050405020304" pitchFamily="18" charset="0"/>
                <a:cs typeface="Times New Roman" panose="02020603050405020304" pitchFamily="18" charset="0"/>
              </a:rPr>
              <a:t>, vol. 8, no. 4, pp. 1228–1231, Aug. 2019. </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4. G. Fan, J. Sun, G. </a:t>
            </a:r>
            <a:r>
              <a:rPr lang="en-US" sz="1200" dirty="0" err="1">
                <a:latin typeface="Times New Roman" panose="02020603050405020304" pitchFamily="18" charset="0"/>
                <a:cs typeface="Times New Roman" panose="02020603050405020304" pitchFamily="18" charset="0"/>
              </a:rPr>
              <a:t>Gui</a:t>
            </a:r>
            <a:r>
              <a:rPr lang="en-US" sz="1200" dirty="0">
                <a:latin typeface="Times New Roman" panose="02020603050405020304" pitchFamily="18" charset="0"/>
                <a:cs typeface="Times New Roman" panose="02020603050405020304" pitchFamily="18" charset="0"/>
              </a:rPr>
              <a:t>, H. </a:t>
            </a:r>
            <a:r>
              <a:rPr lang="en-US" sz="1200" dirty="0" err="1">
                <a:latin typeface="Times New Roman" panose="02020603050405020304" pitchFamily="18" charset="0"/>
                <a:cs typeface="Times New Roman" panose="02020603050405020304" pitchFamily="18" charset="0"/>
              </a:rPr>
              <a:t>Gacanin</a:t>
            </a:r>
            <a:r>
              <a:rPr lang="en-US" sz="1200" dirty="0">
                <a:latin typeface="Times New Roman" panose="02020603050405020304" pitchFamily="18" charset="0"/>
                <a:cs typeface="Times New Roman" panose="02020603050405020304" pitchFamily="18" charset="0"/>
              </a:rPr>
              <a:t>, B. </a:t>
            </a:r>
            <a:r>
              <a:rPr lang="en-US" sz="1200" dirty="0" err="1">
                <a:latin typeface="Times New Roman" panose="02020603050405020304" pitchFamily="18" charset="0"/>
                <a:cs typeface="Times New Roman" panose="02020603050405020304" pitchFamily="18" charset="0"/>
              </a:rPr>
              <a:t>Adebisi</a:t>
            </a:r>
            <a:r>
              <a:rPr lang="en-US" sz="1200" dirty="0">
                <a:latin typeface="Times New Roman" panose="02020603050405020304" pitchFamily="18" charset="0"/>
                <a:cs typeface="Times New Roman" panose="02020603050405020304" pitchFamily="18" charset="0"/>
              </a:rPr>
              <a:t>, and T. </a:t>
            </a:r>
            <a:r>
              <a:rPr lang="en-US" sz="1200" dirty="0" err="1">
                <a:latin typeface="Times New Roman" panose="02020603050405020304" pitchFamily="18" charset="0"/>
                <a:cs typeface="Times New Roman" panose="02020603050405020304" pitchFamily="18" charset="0"/>
              </a:rPr>
              <a:t>Ohtsuki</a:t>
            </a:r>
            <a:r>
              <a:rPr lang="en-US" sz="1200" dirty="0">
                <a:latin typeface="Times New Roman" panose="02020603050405020304" pitchFamily="18" charset="0"/>
                <a:cs typeface="Times New Roman" panose="02020603050405020304" pitchFamily="18" charset="0"/>
              </a:rPr>
              <a:t>, “Fully convolutional neural network-based CSI limited feedback for FDD massive MIMO systems,” </a:t>
            </a:r>
            <a:r>
              <a:rPr lang="en-US" sz="1200" i="1" dirty="0">
                <a:latin typeface="Times New Roman" panose="02020603050405020304" pitchFamily="18" charset="0"/>
                <a:cs typeface="Times New Roman" panose="02020603050405020304" pitchFamily="18" charset="0"/>
              </a:rPr>
              <a:t>IEEE Trans. </a:t>
            </a:r>
            <a:r>
              <a:rPr lang="en-US" sz="1200" i="1" dirty="0" err="1">
                <a:latin typeface="Times New Roman" panose="02020603050405020304" pitchFamily="18" charset="0"/>
                <a:cs typeface="Times New Roman" panose="02020603050405020304" pitchFamily="18" charset="0"/>
              </a:rPr>
              <a:t>Cogn</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Commun</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Netw</a:t>
            </a:r>
            <a:r>
              <a:rPr lang="en-US" sz="1200" i="1"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vol. 8, no. 2, pp. 672–682, Jun. 2022 </a:t>
            </a:r>
          </a:p>
          <a:p>
            <a:r>
              <a:rPr lang="en-US" sz="1200" dirty="0">
                <a:latin typeface="Times New Roman" panose="02020603050405020304" pitchFamily="18" charset="0"/>
                <a:cs typeface="Times New Roman" panose="02020603050405020304" pitchFamily="18" charset="0"/>
              </a:rPr>
              <a:t>5. C. Liu, X. Liu, D. W. K. Ng, and J. Yuan, “Deep residual learning for channel estimation in intelligent reflecting surface-assisted multiuser communications,” </a:t>
            </a:r>
            <a:r>
              <a:rPr lang="en-US" sz="1200" i="1" dirty="0">
                <a:latin typeface="Times New Roman" panose="02020603050405020304" pitchFamily="18" charset="0"/>
                <a:cs typeface="Times New Roman" panose="02020603050405020304" pitchFamily="18" charset="0"/>
              </a:rPr>
              <a:t>IEEE Trans. Wireless </a:t>
            </a:r>
            <a:r>
              <a:rPr lang="en-US" sz="1200" i="1" dirty="0" err="1">
                <a:latin typeface="Times New Roman" panose="02020603050405020304" pitchFamily="18" charset="0"/>
                <a:cs typeface="Times New Roman" panose="02020603050405020304" pitchFamily="18" charset="0"/>
              </a:rPr>
              <a:t>Commun</a:t>
            </a:r>
            <a:r>
              <a:rPr lang="en-US" sz="1200" i="1"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vol. 21, no. 2, pp. 898–912, Feb. 2022. </a:t>
            </a:r>
          </a:p>
          <a:p>
            <a:r>
              <a:rPr lang="en-US" sz="1200" dirty="0">
                <a:latin typeface="Times New Roman" panose="02020603050405020304" pitchFamily="18" charset="0"/>
                <a:cs typeface="Times New Roman" panose="02020603050405020304" pitchFamily="18" charset="0"/>
              </a:rPr>
              <a:t>6.</a:t>
            </a:r>
            <a:r>
              <a:rPr lang="en-US" sz="1200" dirty="0"/>
              <a:t> </a:t>
            </a:r>
            <a:r>
              <a:rPr lang="en-US" sz="1200" dirty="0">
                <a:latin typeface="Times New Roman" panose="02020603050405020304" pitchFamily="18" charset="0"/>
                <a:cs typeface="Times New Roman" panose="02020603050405020304" pitchFamily="18" charset="0"/>
              </a:rPr>
              <a:t>Z. Gao, Y. Wang, X. Liu, F. Zhou, and K.-K. Wong, “</a:t>
            </a:r>
            <a:r>
              <a:rPr lang="en-US" sz="1200" dirty="0" err="1">
                <a:latin typeface="Times New Roman" panose="02020603050405020304" pitchFamily="18" charset="0"/>
                <a:cs typeface="Times New Roman" panose="02020603050405020304" pitchFamily="18" charset="0"/>
              </a:rPr>
              <a:t>FFDNet</a:t>
            </a:r>
            <a:r>
              <a:rPr lang="en-US" sz="1200" dirty="0">
                <a:latin typeface="Times New Roman" panose="02020603050405020304" pitchFamily="18" charset="0"/>
                <a:cs typeface="Times New Roman" panose="02020603050405020304" pitchFamily="18" charset="0"/>
              </a:rPr>
              <a:t>-based channel estimation for massive MIMO visible light communication systems,” </a:t>
            </a:r>
            <a:r>
              <a:rPr lang="en-US" sz="1200" i="1" dirty="0">
                <a:latin typeface="Times New Roman" panose="02020603050405020304" pitchFamily="18" charset="0"/>
                <a:cs typeface="Times New Roman" panose="02020603050405020304" pitchFamily="18" charset="0"/>
              </a:rPr>
              <a:t>IEEE Wireless </a:t>
            </a:r>
            <a:r>
              <a:rPr lang="en-US" sz="1200" i="1" dirty="0" err="1">
                <a:latin typeface="Times New Roman" panose="02020603050405020304" pitchFamily="18" charset="0"/>
                <a:cs typeface="Times New Roman" panose="02020603050405020304" pitchFamily="18" charset="0"/>
              </a:rPr>
              <a:t>Commun</a:t>
            </a:r>
            <a:r>
              <a:rPr lang="en-US" sz="1200" i="1" dirty="0">
                <a:latin typeface="Times New Roman" panose="02020603050405020304" pitchFamily="18" charset="0"/>
                <a:cs typeface="Times New Roman" panose="02020603050405020304" pitchFamily="18" charset="0"/>
              </a:rPr>
              <a:t>. Lett.</a:t>
            </a:r>
            <a:r>
              <a:rPr lang="en-US" sz="1200" dirty="0">
                <a:latin typeface="Times New Roman" panose="02020603050405020304" pitchFamily="18" charset="0"/>
                <a:cs typeface="Times New Roman" panose="02020603050405020304" pitchFamily="18" charset="0"/>
              </a:rPr>
              <a:t>, vol. 9, no. 3, pp. 340–343, Mar. 2020. </a:t>
            </a:r>
            <a:br>
              <a:rPr lang="en-US" sz="1200" dirty="0">
                <a:latin typeface="Times New Roman" panose="02020603050405020304" pitchFamily="18" charset="0"/>
                <a:cs typeface="Times New Roman" panose="02020603050405020304" pitchFamily="18" charset="0"/>
              </a:rPr>
            </a:b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a:t>
            </a:r>
            <a:br>
              <a:rPr lang="en-US" sz="1200" dirty="0">
                <a:latin typeface="Times New Roman" panose="02020603050405020304" pitchFamily="18" charset="0"/>
                <a:cs typeface="Times New Roman" panose="02020603050405020304" pitchFamily="18" charset="0"/>
              </a:rPr>
            </a:br>
            <a:br>
              <a:rPr lang="en-US" sz="1200" dirty="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24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A174-3841-30CE-D7CE-912062F89DD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33A97D6-B352-3A38-B8FC-511F5B41ECE2}"/>
              </a:ext>
            </a:extLst>
          </p:cNvPr>
          <p:cNvSpPr txBox="1">
            <a:spLocks/>
          </p:cNvSpPr>
          <p:nvPr/>
        </p:nvSpPr>
        <p:spPr bwMode="auto">
          <a:xfrm>
            <a:off x="644191" y="685800"/>
            <a:ext cx="7717022" cy="5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latinLnBrk="1" hangingPunct="0">
              <a:spcBef>
                <a:spcPct val="0"/>
              </a:spcBef>
              <a:spcAft>
                <a:spcPct val="0"/>
              </a:spcAft>
              <a:defRPr kumimoji="1" sz="2800" b="1">
                <a:solidFill>
                  <a:srgbClr val="0000FF"/>
                </a:solidFill>
                <a:latin typeface="+mj-lt"/>
                <a:ea typeface="+mj-ea"/>
                <a:cs typeface="+mj-cs"/>
              </a:defRPr>
            </a:lvl1pPr>
            <a:lvl2pPr algn="l" rtl="0" eaLnBrk="0" fontAlgn="base" latinLnBrk="1" hangingPunct="0">
              <a:spcBef>
                <a:spcPct val="0"/>
              </a:spcBef>
              <a:spcAft>
                <a:spcPct val="0"/>
              </a:spcAft>
              <a:defRPr kumimoji="1" sz="2800" b="1">
                <a:solidFill>
                  <a:srgbClr val="0000FF"/>
                </a:solidFill>
                <a:latin typeface="굴림" charset="-127"/>
                <a:ea typeface="굴림" charset="-127"/>
              </a:defRPr>
            </a:lvl2pPr>
            <a:lvl3pPr algn="l" rtl="0" eaLnBrk="0" fontAlgn="base" latinLnBrk="1" hangingPunct="0">
              <a:spcBef>
                <a:spcPct val="0"/>
              </a:spcBef>
              <a:spcAft>
                <a:spcPct val="0"/>
              </a:spcAft>
              <a:defRPr kumimoji="1" sz="2800" b="1">
                <a:solidFill>
                  <a:srgbClr val="0000FF"/>
                </a:solidFill>
                <a:latin typeface="굴림" charset="-127"/>
                <a:ea typeface="굴림" charset="-127"/>
              </a:defRPr>
            </a:lvl3pPr>
            <a:lvl4pPr algn="l" rtl="0" eaLnBrk="0" fontAlgn="base" latinLnBrk="1" hangingPunct="0">
              <a:spcBef>
                <a:spcPct val="0"/>
              </a:spcBef>
              <a:spcAft>
                <a:spcPct val="0"/>
              </a:spcAft>
              <a:defRPr kumimoji="1" sz="2800" b="1">
                <a:solidFill>
                  <a:srgbClr val="0000FF"/>
                </a:solidFill>
                <a:latin typeface="굴림" charset="-127"/>
                <a:ea typeface="굴림" charset="-127"/>
              </a:defRPr>
            </a:lvl4pPr>
            <a:lvl5pPr algn="l" rtl="0" eaLnBrk="0" fontAlgn="base" latinLnBrk="1" hangingPunct="0">
              <a:spcBef>
                <a:spcPct val="0"/>
              </a:spcBef>
              <a:spcAft>
                <a:spcPct val="0"/>
              </a:spcAft>
              <a:defRPr kumimoji="1" sz="2800" b="1">
                <a:solidFill>
                  <a:srgbClr val="0000FF"/>
                </a:solidFill>
                <a:latin typeface="굴림" charset="-127"/>
                <a:ea typeface="굴림" charset="-127"/>
              </a:defRPr>
            </a:lvl5pPr>
            <a:lvl6pPr marL="457200" algn="l" rtl="0" eaLnBrk="0" fontAlgn="base" latinLnBrk="1" hangingPunct="0">
              <a:spcBef>
                <a:spcPct val="0"/>
              </a:spcBef>
              <a:spcAft>
                <a:spcPct val="0"/>
              </a:spcAft>
              <a:defRPr kumimoji="1" sz="2800" b="1">
                <a:solidFill>
                  <a:srgbClr val="0000FF"/>
                </a:solidFill>
                <a:latin typeface="굴림" charset="-127"/>
                <a:ea typeface="굴림" charset="-127"/>
              </a:defRPr>
            </a:lvl6pPr>
            <a:lvl7pPr marL="914400" algn="l" rtl="0" eaLnBrk="0" fontAlgn="base" latinLnBrk="1" hangingPunct="0">
              <a:spcBef>
                <a:spcPct val="0"/>
              </a:spcBef>
              <a:spcAft>
                <a:spcPct val="0"/>
              </a:spcAft>
              <a:defRPr kumimoji="1" sz="2800" b="1">
                <a:solidFill>
                  <a:srgbClr val="0000FF"/>
                </a:solidFill>
                <a:latin typeface="굴림" charset="-127"/>
                <a:ea typeface="굴림" charset="-127"/>
              </a:defRPr>
            </a:lvl7pPr>
            <a:lvl8pPr marL="1371600" algn="l" rtl="0" eaLnBrk="0" fontAlgn="base" latinLnBrk="1" hangingPunct="0">
              <a:spcBef>
                <a:spcPct val="0"/>
              </a:spcBef>
              <a:spcAft>
                <a:spcPct val="0"/>
              </a:spcAft>
              <a:defRPr kumimoji="1" sz="2800" b="1">
                <a:solidFill>
                  <a:srgbClr val="0000FF"/>
                </a:solidFill>
                <a:latin typeface="굴림" charset="-127"/>
                <a:ea typeface="굴림" charset="-127"/>
              </a:defRPr>
            </a:lvl8pPr>
            <a:lvl9pPr marL="1828800" algn="l" rtl="0" eaLnBrk="0" fontAlgn="base" latinLnBrk="1" hangingPunct="0">
              <a:spcBef>
                <a:spcPct val="0"/>
              </a:spcBef>
              <a:spcAft>
                <a:spcPct val="0"/>
              </a:spcAft>
              <a:defRPr kumimoji="1" sz="2800" b="1">
                <a:solidFill>
                  <a:srgbClr val="0000FF"/>
                </a:solidFill>
                <a:latin typeface="굴림" charset="-127"/>
                <a:ea typeface="굴림" charset="-127"/>
              </a:defRPr>
            </a:lvl9pPr>
          </a:lstStyle>
          <a:p>
            <a:pPr algn="ctr"/>
            <a:r>
              <a:rPr lang="en-US" kern="0" dirty="0">
                <a:solidFill>
                  <a:schemeClr val="tx1"/>
                </a:solidFill>
                <a:latin typeface="Times New Roman" panose="02020603050405020304" pitchFamily="18" charset="0"/>
                <a:cs typeface="Times New Roman" panose="02020603050405020304" pitchFamily="18" charset="0"/>
              </a:rPr>
              <a:t>Channel Modeling</a:t>
            </a:r>
          </a:p>
        </p:txBody>
      </p:sp>
      <p:sp>
        <p:nvSpPr>
          <p:cNvPr id="8" name="TextBox 7">
            <a:extLst>
              <a:ext uri="{FF2B5EF4-FFF2-40B4-BE49-F238E27FC236}">
                <a16:creationId xmlns:a16="http://schemas.microsoft.com/office/drawing/2014/main" id="{BC9EE778-B573-0023-DDAD-F1392989F1F6}"/>
              </a:ext>
            </a:extLst>
          </p:cNvPr>
          <p:cNvSpPr txBox="1"/>
          <p:nvPr/>
        </p:nvSpPr>
        <p:spPr>
          <a:xfrm>
            <a:off x="762000" y="1229645"/>
            <a:ext cx="7800974" cy="5224507"/>
          </a:xfrm>
          <a:prstGeom prst="rect">
            <a:avLst/>
          </a:prstGeom>
          <a:noFill/>
        </p:spPr>
        <p:txBody>
          <a:bodyPr wrap="square">
            <a:spAutoFit/>
          </a:bodyPr>
          <a:lstStyle/>
          <a:p>
            <a:r>
              <a:rPr lang="en-US" sz="1600" b="1" dirty="0">
                <a:latin typeface="Times New Roman" panose="02020603050405020304" pitchFamily="18" charset="0"/>
                <a:cs typeface="Times New Roman" panose="02020603050405020304" pitchFamily="18" charset="0"/>
              </a:rPr>
              <a:t>Difference between conventional and machine learning base channel estimation</a:t>
            </a:r>
          </a:p>
          <a:p>
            <a:endParaRPr lang="en-US" sz="1600" b="1" dirty="0">
              <a:latin typeface="Times New Roman" panose="02020603050405020304" pitchFamily="18" charset="0"/>
              <a:cs typeface="Times New Roman" panose="02020603050405020304" pitchFamily="18" charset="0"/>
            </a:endParaRPr>
          </a:p>
          <a:p>
            <a:pPr marL="342900" indent="-342900" algn="just">
              <a:buFont typeface="+mj-lt"/>
              <a:buAutoNum type="alphaLcPeriod"/>
            </a:pPr>
            <a:r>
              <a:rPr lang="en-US" sz="1600" dirty="0">
                <a:latin typeface="Times New Roman" panose="02020603050405020304" pitchFamily="18" charset="0"/>
                <a:cs typeface="Times New Roman" panose="02020603050405020304" pitchFamily="18" charset="0"/>
              </a:rPr>
              <a:t>Using ML for channel estimation can offer advantages in scenarios where traditional methods may struggle to adapt to changing and complex channel conditions like (</a:t>
            </a:r>
            <a:r>
              <a:rPr lang="en-US" sz="1600" dirty="0">
                <a:solidFill>
                  <a:srgbClr val="FF0000"/>
                </a:solidFill>
                <a:latin typeface="Times New Roman" panose="02020603050405020304" pitchFamily="18" charset="0"/>
                <a:cs typeface="Times New Roman" panose="02020603050405020304" pitchFamily="18" charset="0"/>
              </a:rPr>
              <a:t>atmospheric turbulence or mobility of optical sources</a:t>
            </a:r>
            <a:r>
              <a:rPr lang="en-US" sz="1600" dirty="0">
                <a:solidFill>
                  <a:schemeClr val="accent5"/>
                </a:solidFill>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a:t>
            </a:r>
          </a:p>
          <a:p>
            <a:pPr marL="342900" indent="-342900" algn="just">
              <a:buFont typeface="+mj-lt"/>
              <a:buAutoNum type="alphaLcPeriod"/>
            </a:pPr>
            <a:r>
              <a:rPr lang="en-US" sz="1600" dirty="0">
                <a:solidFill>
                  <a:srgbClr val="374151"/>
                </a:solidFill>
                <a:latin typeface="Times New Roman" panose="02020603050405020304" pitchFamily="18" charset="0"/>
                <a:cs typeface="Times New Roman" panose="02020603050405020304" pitchFamily="18" charset="0"/>
              </a:rPr>
              <a:t>DRL algorithms have the capability to learn and adapt </a:t>
            </a:r>
            <a:r>
              <a:rPr lang="en-US" sz="1600" dirty="0">
                <a:solidFill>
                  <a:srgbClr val="FF0000"/>
                </a:solidFill>
                <a:latin typeface="Times New Roman" panose="02020603050405020304" pitchFamily="18" charset="0"/>
                <a:cs typeface="Times New Roman" panose="02020603050405020304" pitchFamily="18" charset="0"/>
              </a:rPr>
              <a:t>to non-linear and non-stationary </a:t>
            </a:r>
            <a:r>
              <a:rPr lang="en-US" sz="1600" dirty="0">
                <a:solidFill>
                  <a:srgbClr val="374151"/>
                </a:solidFill>
                <a:latin typeface="Times New Roman" panose="02020603050405020304" pitchFamily="18" charset="0"/>
                <a:cs typeface="Times New Roman" panose="02020603050405020304" pitchFamily="18" charset="0"/>
              </a:rPr>
              <a:t>channel conditions, which may be difficult for traditional estimation techniques such as </a:t>
            </a:r>
            <a:r>
              <a:rPr lang="en-US" sz="1600" dirty="0">
                <a:solidFill>
                  <a:srgbClr val="FF0000"/>
                </a:solidFill>
                <a:latin typeface="Times New Roman" panose="02020603050405020304" pitchFamily="18" charset="0"/>
                <a:cs typeface="Times New Roman" panose="02020603050405020304" pitchFamily="18" charset="0"/>
              </a:rPr>
              <a:t>Least Squares Estimation, Maximum Likelihood Estimation (MLE) </a:t>
            </a:r>
            <a:r>
              <a:rPr lang="en-US" sz="1600" dirty="0">
                <a:solidFill>
                  <a:srgbClr val="374151"/>
                </a:solidFill>
                <a:latin typeface="Times New Roman" panose="02020603050405020304" pitchFamily="18" charset="0"/>
                <a:cs typeface="Times New Roman" panose="02020603050405020304" pitchFamily="18" charset="0"/>
              </a:rPr>
              <a:t>that assume linearity and stationarity</a:t>
            </a:r>
            <a:r>
              <a:rPr lang="en-US" sz="1600" dirty="0">
                <a:solidFill>
                  <a:srgbClr val="374151"/>
                </a:solidFill>
                <a:latin typeface="Söhne"/>
              </a:rPr>
              <a:t>.</a:t>
            </a:r>
          </a:p>
          <a:p>
            <a:pPr marL="342900" indent="-342900" algn="just">
              <a:buFont typeface="+mj-lt"/>
              <a:buAutoNum type="alphaLcPeriod"/>
            </a:pPr>
            <a:endParaRPr lang="en-US" sz="1600" dirty="0">
              <a:solidFill>
                <a:srgbClr val="374151"/>
              </a:solidFill>
              <a:latin typeface="Söhne"/>
              <a:cs typeface="Times New Roman" panose="02020603050405020304" pitchFamily="18" charset="0"/>
            </a:endParaRPr>
          </a:p>
          <a:p>
            <a:pPr marL="342900" indent="-342900" algn="just">
              <a:buFont typeface="+mj-lt"/>
              <a:buAutoNum type="alphaLcPeriod"/>
            </a:pPr>
            <a:r>
              <a:rPr lang="en-US" sz="1600" dirty="0">
                <a:latin typeface="Times New Roman" panose="02020603050405020304" pitchFamily="18" charset="0"/>
                <a:cs typeface="Times New Roman" panose="02020603050405020304" pitchFamily="18" charset="0"/>
              </a:rPr>
              <a:t>Traditional estimation methods may assume </a:t>
            </a:r>
            <a:r>
              <a:rPr lang="en-US" sz="1600" dirty="0">
                <a:solidFill>
                  <a:srgbClr val="FF0000"/>
                </a:solidFill>
                <a:latin typeface="Times New Roman" panose="02020603050405020304" pitchFamily="18" charset="0"/>
                <a:cs typeface="Times New Roman" panose="02020603050405020304" pitchFamily="18" charset="0"/>
              </a:rPr>
              <a:t>Gaussian noise(electronic and thermal noise). </a:t>
            </a:r>
            <a:r>
              <a:rPr lang="en-US" sz="1600" dirty="0">
                <a:latin typeface="Times New Roman" panose="02020603050405020304" pitchFamily="18" charset="0"/>
                <a:cs typeface="Times New Roman" panose="02020603050405020304" pitchFamily="18" charset="0"/>
              </a:rPr>
              <a:t>which may not accurately represent real-world noise characteristics in FSO/OCC systems. ML can learn to handle </a:t>
            </a:r>
            <a:r>
              <a:rPr lang="en-US" sz="1600" dirty="0">
                <a:solidFill>
                  <a:srgbClr val="FF0000"/>
                </a:solidFill>
                <a:latin typeface="Times New Roman" panose="02020603050405020304" pitchFamily="18" charset="0"/>
                <a:cs typeface="Times New Roman" panose="02020603050405020304" pitchFamily="18" charset="0"/>
              </a:rPr>
              <a:t>non-Gaussian noise distributions(</a:t>
            </a:r>
            <a:r>
              <a:rPr lang="en-US" sz="1600" dirty="0">
                <a:solidFill>
                  <a:srgbClr val="FF0000"/>
                </a:solidFill>
                <a:latin typeface="Söhne"/>
              </a:rPr>
              <a:t>Atmospheric turbulence)</a:t>
            </a:r>
            <a:r>
              <a:rPr lang="en-US" sz="1600" dirty="0">
                <a:solidFill>
                  <a:srgbClr val="FF0000"/>
                </a:solidFill>
                <a:latin typeface="Times New Roman" panose="02020603050405020304" pitchFamily="18" charset="0"/>
                <a:cs typeface="Times New Roman" panose="02020603050405020304" pitchFamily="18" charset="0"/>
              </a:rPr>
              <a:t>.</a:t>
            </a:r>
          </a:p>
          <a:p>
            <a:pPr marL="342900" indent="-342900" algn="just">
              <a:buFont typeface="+mj-lt"/>
              <a:buAutoNum type="alphaLcPeriod"/>
            </a:pPr>
            <a:endParaRPr lang="en-US" sz="1600" dirty="0">
              <a:latin typeface="Times New Roman" panose="02020603050405020304" pitchFamily="18" charset="0"/>
              <a:cs typeface="Times New Roman" panose="02020603050405020304" pitchFamily="18" charset="0"/>
            </a:endParaRPr>
          </a:p>
          <a:p>
            <a:pPr marL="342900" indent="-342900" algn="just">
              <a:buFont typeface="+mj-lt"/>
              <a:buAutoNum type="alphaLcPeriod"/>
            </a:pPr>
            <a:r>
              <a:rPr lang="en-US" sz="1600" dirty="0">
                <a:solidFill>
                  <a:srgbClr val="202122"/>
                </a:solidFill>
                <a:latin typeface="Times New Roman" panose="02020603050405020304" pitchFamily="18" charset="0"/>
                <a:cs typeface="Times New Roman" panose="02020603050405020304" pitchFamily="18" charset="0"/>
              </a:rPr>
              <a:t>Traditional methods often </a:t>
            </a:r>
            <a:r>
              <a:rPr lang="en-US" sz="1600" dirty="0">
                <a:solidFill>
                  <a:srgbClr val="FF0000"/>
                </a:solidFill>
                <a:latin typeface="Times New Roman" panose="02020603050405020304" pitchFamily="18" charset="0"/>
                <a:cs typeface="Times New Roman" panose="02020603050405020304" pitchFamily="18" charset="0"/>
              </a:rPr>
              <a:t>rely on assumptions </a:t>
            </a:r>
            <a:r>
              <a:rPr lang="en-US" sz="1600" dirty="0">
                <a:solidFill>
                  <a:srgbClr val="202122"/>
                </a:solidFill>
                <a:latin typeface="Times New Roman" panose="02020603050405020304" pitchFamily="18" charset="0"/>
                <a:cs typeface="Times New Roman" panose="02020603050405020304" pitchFamily="18" charset="0"/>
              </a:rPr>
              <a:t>about the channel, noise, or environmental conditions. ML, being a model-free approach, can </a:t>
            </a:r>
            <a:r>
              <a:rPr lang="en-US" sz="1600" dirty="0">
                <a:solidFill>
                  <a:srgbClr val="FF0000"/>
                </a:solidFill>
                <a:latin typeface="Times New Roman" panose="02020603050405020304" pitchFamily="18" charset="0"/>
                <a:cs typeface="Times New Roman" panose="02020603050405020304" pitchFamily="18" charset="0"/>
              </a:rPr>
              <a:t>learn directly from data</a:t>
            </a:r>
            <a:r>
              <a:rPr lang="en-US" sz="1600" dirty="0">
                <a:solidFill>
                  <a:schemeClr val="accent5"/>
                </a:solidFill>
                <a:latin typeface="Times New Roman" panose="02020603050405020304" pitchFamily="18" charset="0"/>
                <a:cs typeface="Times New Roman" panose="02020603050405020304" pitchFamily="18" charset="0"/>
              </a:rPr>
              <a:t> </a:t>
            </a:r>
            <a:r>
              <a:rPr lang="en-US" sz="1600" dirty="0">
                <a:solidFill>
                  <a:srgbClr val="202122"/>
                </a:solidFill>
                <a:latin typeface="Times New Roman" panose="02020603050405020304" pitchFamily="18" charset="0"/>
                <a:cs typeface="Times New Roman" panose="02020603050405020304" pitchFamily="18" charset="0"/>
              </a:rPr>
              <a:t>without making strong assumptions.</a:t>
            </a:r>
          </a:p>
          <a:p>
            <a:pPr marL="342900" indent="-342900">
              <a:buFont typeface="+mj-lt"/>
              <a:buAutoNum type="alphaLcPeriod"/>
            </a:pP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p>
          <a:p>
            <a:pPr marL="342900" indent="-342900">
              <a:buFont typeface="+mj-lt"/>
              <a:buAutoNum type="alphaLcPeriod"/>
            </a:pPr>
            <a:endParaRPr lang="en-AS" sz="135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25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C5E31-7229-E514-58E5-900BE2B6058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B8E2E10-B487-EB1E-35D1-B5A3E6F7FD5B}"/>
              </a:ext>
            </a:extLst>
          </p:cNvPr>
          <p:cNvPicPr>
            <a:picLocks noChangeAspect="1"/>
          </p:cNvPicPr>
          <p:nvPr/>
        </p:nvPicPr>
        <p:blipFill>
          <a:blip r:embed="rId2"/>
          <a:stretch>
            <a:fillRect/>
          </a:stretch>
        </p:blipFill>
        <p:spPr>
          <a:xfrm>
            <a:off x="457201" y="1295400"/>
            <a:ext cx="7848600" cy="3191320"/>
          </a:xfrm>
          <a:prstGeom prst="rect">
            <a:avLst/>
          </a:prstGeom>
        </p:spPr>
      </p:pic>
      <p:sp>
        <p:nvSpPr>
          <p:cNvPr id="4" name="TextBox 3">
            <a:extLst>
              <a:ext uri="{FF2B5EF4-FFF2-40B4-BE49-F238E27FC236}">
                <a16:creationId xmlns:a16="http://schemas.microsoft.com/office/drawing/2014/main" id="{5E6990EE-5F93-9905-B32A-1F92ABC8BBA1}"/>
              </a:ext>
            </a:extLst>
          </p:cNvPr>
          <p:cNvSpPr txBox="1"/>
          <p:nvPr/>
        </p:nvSpPr>
        <p:spPr>
          <a:xfrm>
            <a:off x="3352800" y="533400"/>
            <a:ext cx="28956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Proposed Model</a:t>
            </a:r>
          </a:p>
        </p:txBody>
      </p:sp>
      <p:sp>
        <p:nvSpPr>
          <p:cNvPr id="6" name="TextBox 5">
            <a:extLst>
              <a:ext uri="{FF2B5EF4-FFF2-40B4-BE49-F238E27FC236}">
                <a16:creationId xmlns:a16="http://schemas.microsoft.com/office/drawing/2014/main" id="{6D2533D9-0EA0-9241-E0F0-D82291E23665}"/>
              </a:ext>
            </a:extLst>
          </p:cNvPr>
          <p:cNvSpPr txBox="1"/>
          <p:nvPr/>
        </p:nvSpPr>
        <p:spPr>
          <a:xfrm>
            <a:off x="838200" y="4762381"/>
            <a:ext cx="6858000" cy="800219"/>
          </a:xfrm>
          <a:prstGeom prst="rect">
            <a:avLst/>
          </a:prstGeom>
          <a:noFill/>
        </p:spPr>
        <p:txBody>
          <a:bodyPr wrap="square">
            <a:spAutoFit/>
          </a:bodyPr>
          <a:lstStyle/>
          <a:p>
            <a:r>
              <a:rPr lang="en-US" sz="1400" b="1" i="0" dirty="0">
                <a:solidFill>
                  <a:srgbClr val="000000"/>
                </a:solidFill>
                <a:effectLst/>
                <a:latin typeface="Times New Roman" panose="02020603050405020304" pitchFamily="18" charset="0"/>
                <a:cs typeface="Times New Roman" panose="02020603050405020304" pitchFamily="18" charset="0"/>
              </a:rPr>
              <a:t>Fig. 1. </a:t>
            </a:r>
            <a:r>
              <a:rPr lang="en-US" sz="1400" b="0" i="0" dirty="0">
                <a:solidFill>
                  <a:srgbClr val="000000"/>
                </a:solidFill>
                <a:effectLst/>
                <a:latin typeface="Times New Roman" panose="02020603050405020304" pitchFamily="18" charset="0"/>
                <a:cs typeface="Times New Roman" panose="02020603050405020304" pitchFamily="18" charset="0"/>
              </a:rPr>
              <a:t>Diagram of the proposed coherently demodulated OAM-SK system (SLM: spatial light modulator, CCD: charge coupled device, CNN: convolutional neural network)</a:t>
            </a:r>
            <a:r>
              <a:rPr lang="en-US" sz="1400" dirty="0">
                <a:latin typeface="Times New Roman" panose="02020603050405020304" pitchFamily="18" charset="0"/>
                <a:cs typeface="Times New Roman" panose="02020603050405020304" pitchFamily="18" charset="0"/>
              </a:rPr>
              <a:t> </a:t>
            </a:r>
            <a:br>
              <a:rPr lang="en-US" dirty="0"/>
            </a:br>
            <a:endParaRPr lang="en-US" dirty="0"/>
          </a:p>
        </p:txBody>
      </p:sp>
      <p:sp>
        <p:nvSpPr>
          <p:cNvPr id="5" name="TextBox 4">
            <a:extLst>
              <a:ext uri="{FF2B5EF4-FFF2-40B4-BE49-F238E27FC236}">
                <a16:creationId xmlns:a16="http://schemas.microsoft.com/office/drawing/2014/main" id="{69DC3D3E-0666-FB7A-B766-03FF89471D78}"/>
              </a:ext>
            </a:extLst>
          </p:cNvPr>
          <p:cNvSpPr txBox="1"/>
          <p:nvPr/>
        </p:nvSpPr>
        <p:spPr>
          <a:xfrm>
            <a:off x="838200" y="5422762"/>
            <a:ext cx="7848600" cy="646331"/>
          </a:xfrm>
          <a:prstGeom prst="rect">
            <a:avLst/>
          </a:prstGeom>
          <a:noFill/>
        </p:spPr>
        <p:txBody>
          <a:bodyPr wrap="square">
            <a:spAutoFit/>
          </a:bodyPr>
          <a:lstStyle/>
          <a:p>
            <a:r>
              <a:rPr lang="en-US" sz="1200" b="1" i="0" dirty="0">
                <a:effectLst/>
                <a:highlight>
                  <a:srgbClr val="FFFFFF"/>
                </a:highlight>
                <a:latin typeface="Times New Roman" panose="02020603050405020304" pitchFamily="18" charset="0"/>
                <a:cs typeface="Times New Roman" panose="02020603050405020304" pitchFamily="18" charset="0"/>
              </a:rPr>
              <a:t>Ref:</a:t>
            </a:r>
          </a:p>
          <a:p>
            <a:r>
              <a:rPr lang="en-US" sz="1200" b="0" i="0" dirty="0">
                <a:effectLst/>
                <a:highlight>
                  <a:srgbClr val="FFFFFF"/>
                </a:highlight>
                <a:latin typeface="Times New Roman" panose="02020603050405020304" pitchFamily="18" charset="0"/>
                <a:cs typeface="Times New Roman" panose="02020603050405020304" pitchFamily="18" charset="0"/>
              </a:rPr>
              <a:t>Jiang, S., Chi, H., Yu, X., Zheng, S., Jin, X., and Zhang, X., “Coherently demodulated orbital angular momentum shift keying system using a </a:t>
            </a:r>
            <a:r>
              <a:rPr lang="en-US" sz="1200" b="0" i="0" dirty="0" err="1">
                <a:effectLst/>
                <a:highlight>
                  <a:srgbClr val="FFFFFF"/>
                </a:highlight>
                <a:latin typeface="Times New Roman" panose="02020603050405020304" pitchFamily="18" charset="0"/>
                <a:cs typeface="Times New Roman" panose="02020603050405020304" pitchFamily="18" charset="0"/>
              </a:rPr>
              <a:t>cnn</a:t>
            </a:r>
            <a:r>
              <a:rPr lang="en-US" sz="1200" b="0" i="0" dirty="0">
                <a:effectLst/>
                <a:highlight>
                  <a:srgbClr val="FFFFFF"/>
                </a:highlight>
                <a:latin typeface="Times New Roman" panose="02020603050405020304" pitchFamily="18" charset="0"/>
                <a:cs typeface="Times New Roman" panose="02020603050405020304" pitchFamily="18" charset="0"/>
              </a:rPr>
              <a:t>-based image identifier as demodulator,” Optics Communications 435, 367–373 (2019).</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67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5D1D4-2EF6-D872-E649-0D87C10AB2A4}"/>
            </a:ext>
          </a:extLst>
        </p:cNvPr>
        <p:cNvGrpSpPr/>
        <p:nvPr/>
      </p:nvGrpSpPr>
      <p:grpSpPr>
        <a:xfrm>
          <a:off x="0" y="0"/>
          <a:ext cx="0" cy="0"/>
          <a:chOff x="0" y="0"/>
          <a:chExt cx="0" cy="0"/>
        </a:xfrm>
      </p:grpSpPr>
      <p:sp>
        <p:nvSpPr>
          <p:cNvPr id="54" name="TextBox 53">
            <a:extLst>
              <a:ext uri="{FF2B5EF4-FFF2-40B4-BE49-F238E27FC236}">
                <a16:creationId xmlns:a16="http://schemas.microsoft.com/office/drawing/2014/main" id="{5A6EE81A-31D6-B7FD-A057-E4291DCD2B40}"/>
              </a:ext>
            </a:extLst>
          </p:cNvPr>
          <p:cNvSpPr txBox="1"/>
          <p:nvPr/>
        </p:nvSpPr>
        <p:spPr>
          <a:xfrm>
            <a:off x="3393497" y="464455"/>
            <a:ext cx="28956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Proposed Model</a:t>
            </a:r>
          </a:p>
        </p:txBody>
      </p:sp>
      <p:sp>
        <p:nvSpPr>
          <p:cNvPr id="3" name="TextBox 2">
            <a:extLst>
              <a:ext uri="{FF2B5EF4-FFF2-40B4-BE49-F238E27FC236}">
                <a16:creationId xmlns:a16="http://schemas.microsoft.com/office/drawing/2014/main" id="{B8E41B5F-BB8D-6900-D2AD-4C39DE4F5202}"/>
              </a:ext>
            </a:extLst>
          </p:cNvPr>
          <p:cNvSpPr txBox="1"/>
          <p:nvPr/>
        </p:nvSpPr>
        <p:spPr>
          <a:xfrm>
            <a:off x="876300" y="1091162"/>
            <a:ext cx="7391400" cy="5016758"/>
          </a:xfrm>
          <a:prstGeom prst="rect">
            <a:avLst/>
          </a:prstGeom>
          <a:noFill/>
        </p:spPr>
        <p:txBody>
          <a:bodyPr wrap="square">
            <a:spAutoFit/>
          </a:bodyPr>
          <a:lstStyle/>
          <a:p>
            <a:pPr algn="just"/>
            <a:r>
              <a:rPr lang="en-US" b="0" i="0" dirty="0">
                <a:solidFill>
                  <a:srgbClr val="000000"/>
                </a:solidFill>
                <a:effectLst/>
                <a:latin typeface="Times New Roman" panose="02020603050405020304" pitchFamily="18" charset="0"/>
                <a:cs typeface="Times New Roman" panose="02020603050405020304" pitchFamily="18" charset="0"/>
              </a:rPr>
              <a:t>In this </a:t>
            </a:r>
            <a:r>
              <a:rPr lang="en-US" dirty="0">
                <a:solidFill>
                  <a:srgbClr val="000000"/>
                </a:solidFill>
                <a:latin typeface="Times New Roman" panose="02020603050405020304" pitchFamily="18" charset="0"/>
                <a:cs typeface="Times New Roman" panose="02020603050405020304" pitchFamily="18" charset="0"/>
              </a:rPr>
              <a:t>study</a:t>
            </a:r>
            <a:r>
              <a:rPr lang="en-US" b="0" i="0" dirty="0">
                <a:solidFill>
                  <a:srgbClr val="000000"/>
                </a:solidFill>
                <a:effectLst/>
                <a:latin typeface="Times New Roman" panose="02020603050405020304" pitchFamily="18" charset="0"/>
                <a:cs typeface="Times New Roman" panose="02020603050405020304" pitchFamily="18" charset="0"/>
              </a:rPr>
              <a:t>, we propose and demonstrate a coherently demodulated OAM-SK system using a CNN-based image identifier as demodulator. At the transmitter side, we use LG beams carrying different OAM eigenmodes as the symbols. At the receiver side, a Gaussian spherical wave from a local laser is mixed with the received LG beams and the interference patterns are captured by a CCD camera. </a:t>
            </a:r>
            <a:r>
              <a:rPr lang="en-US" b="0" i="0" dirty="0">
                <a:solidFill>
                  <a:srgbClr val="FF0000"/>
                </a:solidFill>
                <a:effectLst/>
                <a:latin typeface="Times New Roman" panose="02020603050405020304" pitchFamily="18" charset="0"/>
                <a:cs typeface="Times New Roman" panose="02020603050405020304" pitchFamily="18" charset="0"/>
              </a:rPr>
              <a:t>We use a CNN based image identifier to directly recognize the received LG beams </a:t>
            </a:r>
            <a:r>
              <a:rPr lang="en-US" b="0" i="0" dirty="0">
                <a:solidFill>
                  <a:srgbClr val="000000"/>
                </a:solidFill>
                <a:effectLst/>
                <a:latin typeface="Times New Roman" panose="02020603050405020304" pitchFamily="18" charset="0"/>
                <a:cs typeface="Times New Roman" panose="02020603050405020304" pitchFamily="18" charset="0"/>
              </a:rPr>
              <a:t>since each OAM eigenmode (with a topological charge </a:t>
            </a:r>
            <a:r>
              <a:rPr lang="en-US" b="0" i="1" dirty="0">
                <a:solidFill>
                  <a:srgbClr val="000000"/>
                </a:solidFill>
                <a:effectLst/>
                <a:latin typeface="Times New Roman" panose="02020603050405020304" pitchFamily="18" charset="0"/>
                <a:cs typeface="Times New Roman" panose="02020603050405020304" pitchFamily="18" charset="0"/>
              </a:rPr>
              <a:t>𝑙</a:t>
            </a:r>
            <a:r>
              <a:rPr lang="en-US" b="0" i="0" dirty="0">
                <a:solidFill>
                  <a:srgbClr val="000000"/>
                </a:solidFill>
                <a:effectLst/>
                <a:latin typeface="Times New Roman" panose="02020603050405020304" pitchFamily="18" charset="0"/>
                <a:cs typeface="Times New Roman" panose="02020603050405020304" pitchFamily="18" charset="0"/>
              </a:rPr>
              <a:t>) corresponds to a unique interference pattern, which features in high efficiency and simplicity of the receiver.</a:t>
            </a: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a:solidFill>
                  <a:srgbClr val="000000"/>
                </a:solidFill>
                <a:latin typeface="Times New Roman" panose="02020603050405020304" pitchFamily="18" charset="0"/>
                <a:cs typeface="Times New Roman" panose="02020603050405020304" pitchFamily="18" charset="0"/>
              </a:rPr>
              <a:t>W</a:t>
            </a:r>
            <a:r>
              <a:rPr lang="en-US" b="0" i="0" dirty="0">
                <a:solidFill>
                  <a:srgbClr val="000000"/>
                </a:solidFill>
                <a:effectLst/>
                <a:latin typeface="Times New Roman" panose="02020603050405020304" pitchFamily="18" charset="0"/>
                <a:cs typeface="Times New Roman" panose="02020603050405020304" pitchFamily="18" charset="0"/>
              </a:rPr>
              <a:t>e only need to train one CNN based image identifier for different m-</a:t>
            </a:r>
            <a:r>
              <a:rPr lang="en-US" b="0" i="0" dirty="0" err="1">
                <a:solidFill>
                  <a:srgbClr val="000000"/>
                </a:solidFill>
                <a:effectLst/>
                <a:latin typeface="Times New Roman" panose="02020603050405020304" pitchFamily="18" charset="0"/>
                <a:cs typeface="Times New Roman" panose="02020603050405020304" pitchFamily="18" charset="0"/>
              </a:rPr>
              <a:t>ary</a:t>
            </a:r>
            <a:r>
              <a:rPr lang="en-US" b="0" i="0" dirty="0">
                <a:solidFill>
                  <a:srgbClr val="000000"/>
                </a:solidFill>
                <a:effectLst/>
                <a:latin typeface="Times New Roman" panose="02020603050405020304" pitchFamily="18" charset="0"/>
                <a:cs typeface="Times New Roman" panose="02020603050405020304" pitchFamily="18" charset="0"/>
              </a:rPr>
              <a:t> OAM-SK system, different m-</a:t>
            </a:r>
            <a:r>
              <a:rPr lang="en-US" b="0" i="0" dirty="0" err="1">
                <a:solidFill>
                  <a:srgbClr val="000000"/>
                </a:solidFill>
                <a:effectLst/>
                <a:latin typeface="Times New Roman" panose="02020603050405020304" pitchFamily="18" charset="0"/>
                <a:cs typeface="Times New Roman" panose="02020603050405020304" pitchFamily="18" charset="0"/>
              </a:rPr>
              <a:t>ary</a:t>
            </a:r>
            <a:r>
              <a:rPr lang="en-US" b="0" i="0" dirty="0">
                <a:solidFill>
                  <a:srgbClr val="000000"/>
                </a:solidFill>
                <a:effectLst/>
                <a:latin typeface="Times New Roman" panose="02020603050405020304" pitchFamily="18" charset="0"/>
                <a:cs typeface="Times New Roman" panose="02020603050405020304" pitchFamily="18" charset="0"/>
              </a:rPr>
              <a:t> OAM-SK systems are configured with different image identifiers, which also simplifies the system’s implementation. We investigate the system performance in terms of demodulation accuracy of the </a:t>
            </a:r>
            <a:r>
              <a:rPr lang="en-US" b="0" i="0" dirty="0">
                <a:solidFill>
                  <a:srgbClr val="FF0000"/>
                </a:solidFill>
                <a:effectLst/>
                <a:latin typeface="Times New Roman" panose="02020603050405020304" pitchFamily="18" charset="0"/>
                <a:cs typeface="Times New Roman" panose="02020603050405020304" pitchFamily="18" charset="0"/>
              </a:rPr>
              <a:t>4-, 8- and 16-ary OAM-SK </a:t>
            </a:r>
            <a:r>
              <a:rPr lang="en-US" b="0" i="0" dirty="0">
                <a:solidFill>
                  <a:srgbClr val="000000"/>
                </a:solidFill>
                <a:effectLst/>
                <a:latin typeface="Times New Roman" panose="02020603050405020304" pitchFamily="18" charset="0"/>
                <a:cs typeface="Times New Roman" panose="02020603050405020304" pitchFamily="18" charset="0"/>
              </a:rPr>
              <a:t>systems with different intensity of local Gaussian beam, strength of AT and transmission distance.</a:t>
            </a:r>
            <a:r>
              <a:rPr lang="en-US"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42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A174-3841-30CE-D7CE-912062F89DDA}"/>
            </a:ext>
          </a:extLst>
        </p:cNvPr>
        <p:cNvGrpSpPr/>
        <p:nvPr/>
      </p:nvGrpSpPr>
      <p:grpSpPr>
        <a:xfrm>
          <a:off x="0" y="0"/>
          <a:ext cx="0" cy="0"/>
          <a:chOff x="0" y="0"/>
          <a:chExt cx="0" cy="0"/>
        </a:xfrm>
      </p:grpSpPr>
      <p:sp>
        <p:nvSpPr>
          <p:cNvPr id="26" name="TextBox 25">
            <a:extLst>
              <a:ext uri="{FF2B5EF4-FFF2-40B4-BE49-F238E27FC236}">
                <a16:creationId xmlns:a16="http://schemas.microsoft.com/office/drawing/2014/main" id="{DF88C570-9577-6C0A-3A17-474FDC820A34}"/>
              </a:ext>
            </a:extLst>
          </p:cNvPr>
          <p:cNvSpPr txBox="1"/>
          <p:nvPr/>
        </p:nvSpPr>
        <p:spPr>
          <a:xfrm>
            <a:off x="591736" y="1197848"/>
            <a:ext cx="8018864" cy="2031325"/>
          </a:xfrm>
          <a:prstGeom prst="rect">
            <a:avLst/>
          </a:prstGeom>
          <a:noFill/>
        </p:spPr>
        <p:txBody>
          <a:bodyPr wrap="square">
            <a:spAutoFit/>
          </a:bodyPr>
          <a:lstStyle/>
          <a:p>
            <a:pPr algn="just"/>
            <a:r>
              <a:rPr lang="en-US" sz="1800" b="0" i="0" dirty="0">
                <a:solidFill>
                  <a:srgbClr val="000000"/>
                </a:solidFill>
                <a:effectLst/>
                <a:latin typeface="Times New Roman" panose="02020603050405020304" pitchFamily="18" charset="0"/>
                <a:cs typeface="Times New Roman" panose="02020603050405020304" pitchFamily="18" charset="0"/>
              </a:rPr>
              <a:t>The proposed CNN model is depicted in Fig. 3. The inputs of the network are the intensity distributions of GPBs, including the patterns with and without the influence of turbulence. The standard GPB without turbulence is shared, and only one light intensity distribution needs to be generated. The trained CNN model requires a better generalization ability, that is, it can process untrained data well. Also, the CNN model with strong generalization ability can effectively prevent overfitting</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ECC123D-2DEF-65B6-C7D1-E0CCDC05B737}"/>
              </a:ext>
            </a:extLst>
          </p:cNvPr>
          <p:cNvSpPr txBox="1"/>
          <p:nvPr/>
        </p:nvSpPr>
        <p:spPr>
          <a:xfrm>
            <a:off x="404004" y="3230611"/>
            <a:ext cx="8229600" cy="1200329"/>
          </a:xfrm>
          <a:prstGeom prst="rect">
            <a:avLst/>
          </a:prstGeom>
          <a:noFill/>
        </p:spPr>
        <p:txBody>
          <a:bodyPr wrap="square">
            <a:spAutoFit/>
          </a:bodyPr>
          <a:lstStyle/>
          <a:p>
            <a:pPr algn="just"/>
            <a:r>
              <a:rPr lang="en-US" sz="1800" b="0" i="0" dirty="0">
                <a:solidFill>
                  <a:srgbClr val="000000"/>
                </a:solidFill>
                <a:effectLst/>
                <a:latin typeface="Times New Roman" panose="02020603050405020304" pitchFamily="18" charset="0"/>
                <a:cs typeface="Times New Roman" panose="02020603050405020304" pitchFamily="18" charset="0"/>
              </a:rPr>
              <a:t>The size of each image is resized to </a:t>
            </a:r>
            <a:r>
              <a:rPr lang="en-US" dirty="0">
                <a:solidFill>
                  <a:srgbClr val="000000"/>
                </a:solidFill>
                <a:latin typeface="Times New Roman" panose="02020603050405020304" pitchFamily="18" charset="0"/>
                <a:cs typeface="Times New Roman" panose="02020603050405020304" pitchFamily="18" charset="0"/>
              </a:rPr>
              <a:t>256 x 256</a:t>
            </a:r>
            <a:r>
              <a:rPr lang="en-US" sz="1800" b="0" i="0" dirty="0">
                <a:solidFill>
                  <a:srgbClr val="000000"/>
                </a:solidFill>
                <a:effectLst/>
                <a:latin typeface="Times New Roman" panose="02020603050405020304" pitchFamily="18" charset="0"/>
                <a:cs typeface="Times New Roman" panose="02020603050405020304" pitchFamily="18" charset="0"/>
              </a:rPr>
              <a:t> , and the images are normalized by the maximum gray value. The output of the network is the phase screen of AT with the size of </a:t>
            </a:r>
            <a:r>
              <a:rPr lang="en-US" dirty="0">
                <a:solidFill>
                  <a:srgbClr val="000000"/>
                </a:solidFill>
                <a:latin typeface="Times New Roman" panose="02020603050405020304" pitchFamily="18" charset="0"/>
                <a:cs typeface="Times New Roman" panose="02020603050405020304" pitchFamily="18" charset="0"/>
              </a:rPr>
              <a:t>256 x 256</a:t>
            </a:r>
            <a:r>
              <a:rPr lang="en-US" sz="1800" b="0" i="0" dirty="0">
                <a:solidFill>
                  <a:srgbClr val="000000"/>
                </a:solidFill>
                <a:effectLst/>
                <a:latin typeface="Times New Roman" panose="02020603050405020304" pitchFamily="18" charset="0"/>
                <a:cs typeface="Times New Roman" panose="02020603050405020304" pitchFamily="18" charset="0"/>
              </a:rPr>
              <a:t> which is also normalized into [0,1] by a proper normalization factor.</a:t>
            </a:r>
            <a:r>
              <a:rPr lang="en-US" dirty="0">
                <a:latin typeface="Times New Roman" panose="02020603050405020304" pitchFamily="18" charset="0"/>
                <a:cs typeface="Times New Roman" panose="02020603050405020304" pitchFamily="18" charset="0"/>
              </a:rPr>
              <a:t> </a:t>
            </a:r>
            <a:br>
              <a:rPr lang="en-US" dirty="0"/>
            </a:br>
            <a:endParaRPr lang="en-US" dirty="0"/>
          </a:p>
        </p:txBody>
      </p:sp>
      <p:sp>
        <p:nvSpPr>
          <p:cNvPr id="29" name="TextBox 28">
            <a:extLst>
              <a:ext uri="{FF2B5EF4-FFF2-40B4-BE49-F238E27FC236}">
                <a16:creationId xmlns:a16="http://schemas.microsoft.com/office/drawing/2014/main" id="{7E24C36F-C4C7-FA08-6617-3AC7BD29B683}"/>
              </a:ext>
            </a:extLst>
          </p:cNvPr>
          <p:cNvSpPr txBox="1"/>
          <p:nvPr/>
        </p:nvSpPr>
        <p:spPr>
          <a:xfrm>
            <a:off x="2729567" y="551141"/>
            <a:ext cx="365319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Model Description</a:t>
            </a:r>
          </a:p>
        </p:txBody>
      </p:sp>
    </p:spTree>
    <p:extLst>
      <p:ext uri="{BB962C8B-B14F-4D97-AF65-F5344CB8AC3E}">
        <p14:creationId xmlns:p14="http://schemas.microsoft.com/office/powerpoint/2010/main" val="2437069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27379</TotalTime>
  <Words>1685</Words>
  <Application>Microsoft Office PowerPoint</Application>
  <PresentationFormat>On-screen Show (4:3)</PresentationFormat>
  <Paragraphs>81</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Söhne</vt:lpstr>
      <vt:lpstr>TimesLTStd-Roman-Identity-H</vt:lpstr>
      <vt:lpstr>Arial</vt:lpstr>
      <vt:lpstr>Calibri</vt:lpstr>
      <vt:lpstr>Times New Roman</vt:lpstr>
      <vt:lpstr>Verdana</vt:lpstr>
      <vt:lpstr>Wingdings</vt:lpstr>
      <vt:lpstr>Office Theme</vt:lpstr>
      <vt:lpstr>PowerPoint Presentation</vt:lpstr>
      <vt:lpstr>PowerPoint Presentation</vt:lpstr>
      <vt:lpstr>Contents</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원스산제리코시탕강(대학원생-전자공학전공)</cp:lastModifiedBy>
  <cp:revision>992</cp:revision>
  <cp:lastPrinted>2017-05-07T15:48:38Z</cp:lastPrinted>
  <dcterms:created xsi:type="dcterms:W3CDTF">2010-05-15T17:50:32Z</dcterms:created>
  <dcterms:modified xsi:type="dcterms:W3CDTF">2024-07-16T14:45:19Z</dcterms:modified>
</cp:coreProperties>
</file>