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337" r:id="rId2"/>
    <p:sldId id="338" r:id="rId3"/>
    <p:sldId id="339" r:id="rId4"/>
    <p:sldId id="340" r:id="rId5"/>
    <p:sldId id="348" r:id="rId6"/>
    <p:sldId id="350" r:id="rId7"/>
    <p:sldId id="352" r:id="rId8"/>
    <p:sldId id="353" r:id="rId9"/>
    <p:sldId id="354" r:id="rId10"/>
    <p:sldId id="351" r:id="rId11"/>
    <p:sldId id="357" r:id="rId12"/>
    <p:sldId id="356" r:id="rId13"/>
    <p:sldId id="355" r:id="rId14"/>
    <p:sldId id="358" r:id="rId15"/>
    <p:sldId id="359" r:id="rId16"/>
    <p:sldId id="34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79" d="100"/>
          <a:sy n="79" d="100"/>
        </p:scale>
        <p:origin x="768" y="67"/>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8291-A06A-4B19-9D65-5D67A54D6A92}" type="datetimeFigureOut">
              <a:rPr lang="en-US" smtClean="0"/>
              <a:t>7/16/2024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39BA0-C9C5-4B5D-B8D7-3CEDEB42595B}" type="slidenum">
              <a:rPr lang="en-US" smtClean="0"/>
              <a:t>‹#›</a:t>
            </a:fld>
            <a:endParaRPr lang="en-US"/>
          </a:p>
        </p:txBody>
      </p:sp>
    </p:spTree>
    <p:extLst>
      <p:ext uri="{BB962C8B-B14F-4D97-AF65-F5344CB8AC3E}">
        <p14:creationId xmlns:p14="http://schemas.microsoft.com/office/powerpoint/2010/main" val="280414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July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it-IT" altLang="ko-KR" sz="1400" b="0" i="0" dirty="0">
                <a:solidFill>
                  <a:srgbClr val="000000"/>
                </a:solidFill>
                <a:effectLst/>
                <a:highlight>
                  <a:srgbClr val="FFFFFF"/>
                </a:highlight>
                <a:latin typeface="Verdana" panose="020B0604030504040204" pitchFamily="34" charset="0"/>
              </a:rPr>
              <a:t>DCN </a:t>
            </a:r>
            <a:r>
              <a:rPr lang="it-IT" altLang="ko-KR" sz="1400" b="1" i="0" dirty="0">
                <a:solidFill>
                  <a:srgbClr val="000000"/>
                </a:solidFill>
                <a:effectLst/>
                <a:highlight>
                  <a:srgbClr val="FFFFFF"/>
                </a:highlight>
                <a:latin typeface="Verdana" panose="020B0604030504040204" pitchFamily="34" charset="0"/>
              </a:rPr>
              <a:t>15-24-0394-00-07ma</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293757"/>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en-US" b="1" u="sng" dirty="0">
                <a:effectLst>
                  <a:outerShdw blurRad="38100" dist="38100" dir="2700000" algn="tl">
                    <a:srgbClr val="C0C0C0"/>
                  </a:outerShdw>
                </a:effectLst>
                <a:latin typeface="Times New Roman" panose="02020603050405020304" pitchFamily="18" charset="0"/>
              </a:rPr>
              <a:t>IG NG-OWC</a:t>
            </a:r>
            <a:endParaRPr lang="en-US" altLang="en-US" sz="1600" b="1" dirty="0">
              <a:latin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Acquisition, Tracking, and Pointing (ATP) for NG-OWC system in Drone Networks</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July 16, 2024	</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Miftahul Khoir Shilahul Umam, Ida </a:t>
            </a:r>
            <a:r>
              <a:rPr lang="en-US" altLang="zh-CN" sz="1600" dirty="0" err="1">
                <a:latin typeface="Times New Roman" panose="02020603050405020304" pitchFamily="18" charset="0"/>
                <a:cs typeface="Times New Roman" panose="02020603050405020304" pitchFamily="18" charset="0"/>
              </a:rPr>
              <a:t>Bagus</a:t>
            </a:r>
            <a:r>
              <a:rPr lang="en-US" altLang="zh-CN" sz="1600" dirty="0">
                <a:latin typeface="Times New Roman" panose="02020603050405020304" pitchFamily="18" charset="0"/>
                <a:cs typeface="Times New Roman" panose="02020603050405020304" pitchFamily="18" charset="0"/>
              </a:rPr>
              <a:t> Krishna Yoga Utama,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 (</a:t>
            </a:r>
            <a:r>
              <a:rPr lang="en-US" altLang="ko-KR" sz="1600" dirty="0" err="1">
                <a:latin typeface="Times New Roman" panose="02020603050405020304" pitchFamily="18" charset="0"/>
                <a:ea typeface="굴림" charset="-127"/>
                <a:cs typeface="Times New Roman" panose="02020603050405020304" pitchFamily="18" charset="0"/>
              </a:rPr>
              <a:t>Kookmin</a:t>
            </a:r>
            <a:r>
              <a:rPr lang="en-US" altLang="ko-KR" sz="1600" dirty="0">
                <a:latin typeface="Times New Roman" panose="02020603050405020304" pitchFamily="18" charset="0"/>
                <a:ea typeface="굴림" charset="-127"/>
                <a:cs typeface="Times New Roman" panose="02020603050405020304" pitchFamily="18" charset="0"/>
              </a:rPr>
              <a:t>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02707,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Present the research direction of ATP implementation in NG-OWC systems.</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NG-OWC.	</a:t>
            </a:r>
          </a:p>
        </p:txBody>
      </p:sp>
    </p:spTree>
    <p:extLst>
      <p:ext uri="{BB962C8B-B14F-4D97-AF65-F5344CB8AC3E}">
        <p14:creationId xmlns:p14="http://schemas.microsoft.com/office/powerpoint/2010/main" val="132420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FD6C-2354-148E-BBBD-F62058EF489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ATP Schemes (cont.)</a:t>
            </a:r>
            <a:endParaRPr lang="en-US" dirty="0"/>
          </a:p>
        </p:txBody>
      </p:sp>
      <p:pic>
        <p:nvPicPr>
          <p:cNvPr id="5" name="Content Placeholder 4" descr="A diagram of a satellite dish&#10;&#10;Description automatically generated">
            <a:extLst>
              <a:ext uri="{FF2B5EF4-FFF2-40B4-BE49-F238E27FC236}">
                <a16:creationId xmlns:a16="http://schemas.microsoft.com/office/drawing/2014/main" id="{4C53324B-B113-0770-C553-3D735DFB7E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416" y="1725450"/>
            <a:ext cx="6211167" cy="3658111"/>
          </a:xfrm>
        </p:spPr>
      </p:pic>
      <p:sp>
        <p:nvSpPr>
          <p:cNvPr id="7" name="TextBox 6">
            <a:extLst>
              <a:ext uri="{FF2B5EF4-FFF2-40B4-BE49-F238E27FC236}">
                <a16:creationId xmlns:a16="http://schemas.microsoft.com/office/drawing/2014/main" id="{B90AC68F-6A89-A5B2-A81B-138094DABD94}"/>
              </a:ext>
            </a:extLst>
          </p:cNvPr>
          <p:cNvSpPr txBox="1"/>
          <p:nvPr/>
        </p:nvSpPr>
        <p:spPr>
          <a:xfrm>
            <a:off x="2285999" y="5533601"/>
            <a:ext cx="4572000" cy="646331"/>
          </a:xfrm>
          <a:prstGeom prst="rect">
            <a:avLst/>
          </a:prstGeom>
          <a:noFill/>
        </p:spPr>
        <p:txBody>
          <a:bodyPr wrap="square">
            <a:spAutoFit/>
          </a:bodyPr>
          <a:lstStyle/>
          <a:p>
            <a:pPr algn="ctr"/>
            <a:r>
              <a:rPr lang="en-US" sz="1800" dirty="0">
                <a:latin typeface="Times New Roman" panose="02020603050405020304" pitchFamily="18" charset="0"/>
                <a:cs typeface="Times New Roman" panose="02020603050405020304" pitchFamily="18" charset="0"/>
              </a:rPr>
              <a:t>&lt;The control system of the hybrid ATP system in FSO communication&gt;</a:t>
            </a:r>
            <a:endParaRPr lang="en-US" dirty="0"/>
          </a:p>
        </p:txBody>
      </p:sp>
    </p:spTree>
    <p:extLst>
      <p:ext uri="{BB962C8B-B14F-4D97-AF65-F5344CB8AC3E}">
        <p14:creationId xmlns:p14="http://schemas.microsoft.com/office/powerpoint/2010/main" val="285789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8853-2B84-41BA-AA38-50F6786B627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ATP Tracking Mechanism</a:t>
            </a:r>
          </a:p>
        </p:txBody>
      </p:sp>
      <p:sp>
        <p:nvSpPr>
          <p:cNvPr id="3" name="Content Placeholder 2">
            <a:extLst>
              <a:ext uri="{FF2B5EF4-FFF2-40B4-BE49-F238E27FC236}">
                <a16:creationId xmlns:a16="http://schemas.microsoft.com/office/drawing/2014/main" id="{98BC8491-BF69-0C7F-E961-3D01BFA8EACC}"/>
              </a:ext>
            </a:extLst>
          </p:cNvPr>
          <p:cNvSpPr>
            <a:spLocks noGrp="1"/>
          </p:cNvSpPr>
          <p:nvPr>
            <p:ph idx="1"/>
          </p:nvPr>
        </p:nvSpPr>
        <p:spPr/>
        <p:txBody>
          <a:bodyPr>
            <a:normAutofit fontScale="70000" lnSpcReduction="20000"/>
          </a:bodyPr>
          <a:lstStyle/>
          <a:p>
            <a:pPr marL="0" indent="0">
              <a:buNone/>
            </a:pPr>
            <a:r>
              <a:rPr lang="en-US" dirty="0">
                <a:latin typeface="Times New Roman" panose="02020603050405020304" pitchFamily="18" charset="0"/>
                <a:cs typeface="Times New Roman" panose="02020603050405020304" pitchFamily="18" charset="0"/>
              </a:rPr>
              <a:t>According to </a:t>
            </a:r>
            <a:r>
              <a:rPr lang="en-US" dirty="0" err="1">
                <a:latin typeface="Times New Roman" panose="02020603050405020304" pitchFamily="18" charset="0"/>
                <a:cs typeface="Times New Roman" panose="02020603050405020304" pitchFamily="18" charset="0"/>
              </a:rPr>
              <a:t>Abdelfatah</a:t>
            </a:r>
            <a:r>
              <a:rPr lang="en-US" dirty="0">
                <a:latin typeface="Times New Roman" panose="02020603050405020304" pitchFamily="18" charset="0"/>
                <a:cs typeface="Times New Roman" panose="02020603050405020304" pitchFamily="18" charset="0"/>
              </a:rPr>
              <a:t> et. al [2], tracking mechanism approaches in ATP can be categorized as follows:</a:t>
            </a: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Conventional approach: </a:t>
            </a:r>
            <a:r>
              <a:rPr lang="en-US" dirty="0">
                <a:latin typeface="Times New Roman" panose="02020603050405020304" pitchFamily="18" charset="0"/>
                <a:cs typeface="Times New Roman" panose="02020603050405020304" pitchFamily="18" charset="0"/>
              </a:rPr>
              <a:t>Comprises of two modules of tracking (coarse and fine) which requires mechanical gimbal at both the ground station and the UAV to enable active tracking and alignment of the FSO link, which adds a high load to the UAV.</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Visual tracking approach: </a:t>
            </a:r>
            <a:r>
              <a:rPr lang="en-US" dirty="0">
                <a:latin typeface="Times New Roman" panose="02020603050405020304" pitchFamily="18" charset="0"/>
                <a:cs typeface="Times New Roman" panose="02020603050405020304" pitchFamily="18" charset="0"/>
              </a:rPr>
              <a:t>Utilizes modulating retro-reflector (MRR) to replace the use of a gimbal on the UAV, while a conventional gimbal is still used on the ground station only.</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Beam-tracking approach: </a:t>
            </a:r>
            <a:r>
              <a:rPr lang="en-US" dirty="0">
                <a:latin typeface="Times New Roman" panose="02020603050405020304" pitchFamily="18" charset="0"/>
                <a:cs typeface="Times New Roman" panose="02020603050405020304" pitchFamily="18" charset="0"/>
              </a:rPr>
              <a:t>Similar to the visual tracking approach but focuses on tracking the laser beam from the ground station using photodetectors.</a:t>
            </a:r>
            <a:endParaRPr lang="en-US"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63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B033-6263-AFBB-7524-49EC32D3170F}"/>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Current Development of ATP for Drones</a:t>
            </a:r>
          </a:p>
        </p:txBody>
      </p:sp>
      <p:sp>
        <p:nvSpPr>
          <p:cNvPr id="8" name="Content Placeholder 2">
            <a:extLst>
              <a:ext uri="{FF2B5EF4-FFF2-40B4-BE49-F238E27FC236}">
                <a16:creationId xmlns:a16="http://schemas.microsoft.com/office/drawing/2014/main" id="{840AE08F-59CA-5A59-00BF-B1A5849CB660}"/>
              </a:ext>
            </a:extLst>
          </p:cNvPr>
          <p:cNvSpPr>
            <a:spLocks noGrp="1"/>
          </p:cNvSpPr>
          <p:nvPr>
            <p:ph idx="1"/>
          </p:nvPr>
        </p:nvSpPr>
        <p:spPr>
          <a:xfrm>
            <a:off x="457200" y="3429000"/>
            <a:ext cx="8229600" cy="2697163"/>
          </a:xfrm>
        </p:spPr>
        <p:txBody>
          <a:bodyPr>
            <a:normAutofit lnSpcReduction="10000"/>
          </a:bodyPr>
          <a:lstStyle/>
          <a:p>
            <a:r>
              <a:rPr lang="en-US" sz="2400" b="1" dirty="0">
                <a:latin typeface="Times New Roman" panose="02020603050405020304" pitchFamily="18" charset="0"/>
                <a:cs typeface="Times New Roman" panose="02020603050405020304" pitchFamily="18" charset="0"/>
              </a:rPr>
              <a:t>100 Gbps optical data link [3]</a:t>
            </a:r>
          </a:p>
          <a:p>
            <a:pPr>
              <a:buFontTx/>
              <a:buChar char="-"/>
            </a:pPr>
            <a:r>
              <a:rPr lang="en-US" sz="2400" dirty="0">
                <a:latin typeface="Times New Roman" panose="02020603050405020304" pitchFamily="18" charset="0"/>
                <a:cs typeface="Times New Roman" panose="02020603050405020304" pitchFamily="18" charset="0"/>
              </a:rPr>
              <a:t>This paper presents results from a coherent 1550 nm link across a turbulent atmosphere between a deployable optical terminal and a drone-mounted retroreflector.</a:t>
            </a:r>
          </a:p>
          <a:p>
            <a:pPr>
              <a:buFontTx/>
              <a:buChar char="-"/>
            </a:pPr>
            <a:r>
              <a:rPr lang="en-US" sz="2400" dirty="0">
                <a:latin typeface="Times New Roman" panose="02020603050405020304" pitchFamily="18" charset="0"/>
                <a:cs typeface="Times New Roman" panose="02020603050405020304" pitchFamily="18" charset="0"/>
              </a:rPr>
              <a:t>Drone is used to simulate LEO satellite motion.</a:t>
            </a:r>
          </a:p>
          <a:p>
            <a:pPr>
              <a:buFontTx/>
              <a:buChar char="-"/>
            </a:pPr>
            <a:r>
              <a:rPr lang="en-US" sz="2400" dirty="0">
                <a:latin typeface="Times New Roman" panose="02020603050405020304" pitchFamily="18" charset="0"/>
                <a:cs typeface="Times New Roman" panose="02020603050405020304" pitchFamily="18" charset="0"/>
              </a:rPr>
              <a:t>The proposed system utilizes optical closed-loop control based on FSMs to track the FSO transceiver.</a:t>
            </a:r>
          </a:p>
        </p:txBody>
      </p:sp>
      <p:pic>
        <p:nvPicPr>
          <p:cNvPr id="9" name="Picture 8">
            <a:extLst>
              <a:ext uri="{FF2B5EF4-FFF2-40B4-BE49-F238E27FC236}">
                <a16:creationId xmlns:a16="http://schemas.microsoft.com/office/drawing/2014/main" id="{A56F252B-95F6-0AE5-ECBC-7E75E823ED8C}"/>
              </a:ext>
            </a:extLst>
          </p:cNvPr>
          <p:cNvPicPr>
            <a:picLocks noChangeAspect="1"/>
          </p:cNvPicPr>
          <p:nvPr/>
        </p:nvPicPr>
        <p:blipFill>
          <a:blip r:embed="rId2"/>
          <a:stretch>
            <a:fillRect/>
          </a:stretch>
        </p:blipFill>
        <p:spPr>
          <a:xfrm>
            <a:off x="1242362" y="1173744"/>
            <a:ext cx="3035300" cy="2157409"/>
          </a:xfrm>
          <a:prstGeom prst="rect">
            <a:avLst/>
          </a:prstGeom>
        </p:spPr>
      </p:pic>
      <p:pic>
        <p:nvPicPr>
          <p:cNvPr id="11" name="Picture 10">
            <a:extLst>
              <a:ext uri="{FF2B5EF4-FFF2-40B4-BE49-F238E27FC236}">
                <a16:creationId xmlns:a16="http://schemas.microsoft.com/office/drawing/2014/main" id="{1B13FA79-2DA4-F303-1D5B-0737E9FAB65F}"/>
              </a:ext>
            </a:extLst>
          </p:cNvPr>
          <p:cNvPicPr>
            <a:picLocks noChangeAspect="1"/>
          </p:cNvPicPr>
          <p:nvPr/>
        </p:nvPicPr>
        <p:blipFill>
          <a:blip r:embed="rId3"/>
          <a:stretch>
            <a:fillRect/>
          </a:stretch>
        </p:blipFill>
        <p:spPr>
          <a:xfrm>
            <a:off x="5197674" y="1070011"/>
            <a:ext cx="1811686" cy="2364873"/>
          </a:xfrm>
          <a:prstGeom prst="rect">
            <a:avLst/>
          </a:prstGeom>
        </p:spPr>
      </p:pic>
    </p:spTree>
    <p:extLst>
      <p:ext uri="{BB962C8B-B14F-4D97-AF65-F5344CB8AC3E}">
        <p14:creationId xmlns:p14="http://schemas.microsoft.com/office/powerpoint/2010/main" val="335612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B033-6263-AFBB-7524-49EC32D3170F}"/>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Current Development of ATP for Drones</a:t>
            </a:r>
          </a:p>
        </p:txBody>
      </p:sp>
      <p:sp>
        <p:nvSpPr>
          <p:cNvPr id="3" name="Content Placeholder 2">
            <a:extLst>
              <a:ext uri="{FF2B5EF4-FFF2-40B4-BE49-F238E27FC236}">
                <a16:creationId xmlns:a16="http://schemas.microsoft.com/office/drawing/2014/main" id="{EB64CC55-9A9E-85F8-79A9-BD35DCC5C7EC}"/>
              </a:ext>
            </a:extLst>
          </p:cNvPr>
          <p:cNvSpPr>
            <a:spLocks noGrp="1"/>
          </p:cNvSpPr>
          <p:nvPr>
            <p:ph idx="1"/>
          </p:nvPr>
        </p:nvSpPr>
        <p:spPr>
          <a:xfrm>
            <a:off x="457200" y="3227294"/>
            <a:ext cx="8229600" cy="2898869"/>
          </a:xfrm>
        </p:spPr>
        <p:txBody>
          <a:bodyPr>
            <a:normAutofit fontScale="92500" lnSpcReduction="20000"/>
          </a:bodyPr>
          <a:lstStyle/>
          <a:p>
            <a:r>
              <a:rPr lang="en-US" sz="2400" b="1" dirty="0">
                <a:latin typeface="Times New Roman" panose="02020603050405020304" pitchFamily="18" charset="0"/>
                <a:cs typeface="Times New Roman" panose="02020603050405020304" pitchFamily="18" charset="0"/>
              </a:rPr>
              <a:t>AI utilization in ATP [4]</a:t>
            </a:r>
            <a:endParaRPr lang="en-U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This paper proposed a GAN-based data augmentation introducing wavelet transform into the fusing-and-filling generative adversarial network (F2GAN).</a:t>
            </a:r>
          </a:p>
          <a:p>
            <a:pPr>
              <a:buFontTx/>
              <a:buChar char="-"/>
            </a:pPr>
            <a:r>
              <a:rPr lang="en-US" sz="2400" dirty="0">
                <a:latin typeface="Times New Roman" panose="02020603050405020304" pitchFamily="18" charset="0"/>
                <a:cs typeface="Times New Roman" panose="02020603050405020304" pitchFamily="18" charset="0"/>
              </a:rPr>
              <a:t>The goal is to improve the tracking accuracy of the ATP system by accurately spotting the position of the spot centroid to receive optical signals appropriately.</a:t>
            </a:r>
          </a:p>
          <a:p>
            <a:pPr>
              <a:buFontTx/>
              <a:buChar char="-"/>
            </a:pPr>
            <a:r>
              <a:rPr lang="en-US" sz="2400" dirty="0">
                <a:latin typeface="Times New Roman" panose="02020603050405020304" pitchFamily="18" charset="0"/>
                <a:cs typeface="Times New Roman" panose="02020603050405020304" pitchFamily="18" charset="0"/>
              </a:rPr>
              <a:t>GAN is proposed to overcome the lack of a dataset of FSO spot generation.</a:t>
            </a:r>
          </a:p>
        </p:txBody>
      </p:sp>
      <p:pic>
        <p:nvPicPr>
          <p:cNvPr id="4" name="Picture 3" descr="A diagram of a block diagram&#10;&#10;Description automatically generated">
            <a:extLst>
              <a:ext uri="{FF2B5EF4-FFF2-40B4-BE49-F238E27FC236}">
                <a16:creationId xmlns:a16="http://schemas.microsoft.com/office/drawing/2014/main" id="{D61BD137-3A04-7322-5FD3-366F0796BA2E}"/>
              </a:ext>
            </a:extLst>
          </p:cNvPr>
          <p:cNvPicPr>
            <a:picLocks noChangeAspect="1"/>
          </p:cNvPicPr>
          <p:nvPr/>
        </p:nvPicPr>
        <p:blipFill>
          <a:blip r:embed="rId2"/>
          <a:stretch>
            <a:fillRect/>
          </a:stretch>
        </p:blipFill>
        <p:spPr>
          <a:xfrm>
            <a:off x="173828" y="1470818"/>
            <a:ext cx="4778537" cy="1543703"/>
          </a:xfrm>
          <a:prstGeom prst="rect">
            <a:avLst/>
          </a:prstGeom>
        </p:spPr>
      </p:pic>
      <p:pic>
        <p:nvPicPr>
          <p:cNvPr id="5" name="Picture 4" descr="A screenshot of a computer generated image&#10;&#10;Description automatically generated">
            <a:extLst>
              <a:ext uri="{FF2B5EF4-FFF2-40B4-BE49-F238E27FC236}">
                <a16:creationId xmlns:a16="http://schemas.microsoft.com/office/drawing/2014/main" id="{67CFEB4F-4C0F-25EF-47F8-CDDAB9218BB2}"/>
              </a:ext>
            </a:extLst>
          </p:cNvPr>
          <p:cNvPicPr>
            <a:picLocks noChangeAspect="1"/>
          </p:cNvPicPr>
          <p:nvPr/>
        </p:nvPicPr>
        <p:blipFill>
          <a:blip r:embed="rId3"/>
          <a:stretch>
            <a:fillRect/>
          </a:stretch>
        </p:blipFill>
        <p:spPr>
          <a:xfrm>
            <a:off x="4952365" y="1280177"/>
            <a:ext cx="3734435" cy="1787525"/>
          </a:xfrm>
          <a:prstGeom prst="rect">
            <a:avLst/>
          </a:prstGeom>
        </p:spPr>
      </p:pic>
    </p:spTree>
    <p:extLst>
      <p:ext uri="{BB962C8B-B14F-4D97-AF65-F5344CB8AC3E}">
        <p14:creationId xmlns:p14="http://schemas.microsoft.com/office/powerpoint/2010/main" val="192478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EBF8-4FF0-50A7-E8DF-CA30B7797ED9}"/>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Challenges</a:t>
            </a:r>
            <a:endParaRPr lang="en-US" dirty="0"/>
          </a:p>
        </p:txBody>
      </p:sp>
      <p:sp>
        <p:nvSpPr>
          <p:cNvPr id="3" name="Content Placeholder 2">
            <a:extLst>
              <a:ext uri="{FF2B5EF4-FFF2-40B4-BE49-F238E27FC236}">
                <a16:creationId xmlns:a16="http://schemas.microsoft.com/office/drawing/2014/main" id="{9C653C3F-B121-D029-03CD-5DD231BE9D34}"/>
              </a:ext>
            </a:extLst>
          </p:cNvPr>
          <p:cNvSpPr>
            <a:spLocks noGrp="1"/>
          </p:cNvSpPr>
          <p:nvPr>
            <p:ph idx="1"/>
          </p:nvPr>
        </p:nvSpPr>
        <p:spPr/>
        <p:txBody>
          <a:bodyPr>
            <a:normAutofit fontScale="62500" lnSpcReduction="20000"/>
          </a:bodyPr>
          <a:lstStyle/>
          <a:p>
            <a:r>
              <a:rPr lang="en-US" b="1" dirty="0">
                <a:latin typeface="Times New Roman" panose="02020603050405020304" pitchFamily="18" charset="0"/>
                <a:cs typeface="Times New Roman" panose="02020603050405020304" pitchFamily="18" charset="0"/>
              </a:rPr>
              <a:t>Mobility</a:t>
            </a:r>
            <a:r>
              <a:rPr lang="en-US" dirty="0">
                <a:latin typeface="Times New Roman" panose="02020603050405020304" pitchFamily="18" charset="0"/>
                <a:cs typeface="Times New Roman" panose="02020603050405020304" pitchFamily="18" charset="0"/>
              </a:rPr>
              <a:t>: Drones are highly mobile, and maintaining a stable optical link can be difficult due to rapid and unpredictable movements.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Size: </a:t>
            </a:r>
            <a:r>
              <a:rPr lang="en-US" dirty="0">
                <a:latin typeface="Times New Roman" panose="02020603050405020304" pitchFamily="18" charset="0"/>
                <a:cs typeface="Times New Roman" panose="02020603050405020304" pitchFamily="18" charset="0"/>
              </a:rPr>
              <a:t>The rapid development of UAVs and their size reduction requires new PAT designs with the minimum size and complexity possible. The PAT system mounted on the UAV must have a proper weight that suits the UAV’s weight limitations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Predictive Tracking:</a:t>
            </a:r>
            <a:r>
              <a:rPr lang="en-US" dirty="0">
                <a:latin typeface="Times New Roman" panose="02020603050405020304" pitchFamily="18" charset="0"/>
                <a:cs typeface="Times New Roman" panose="02020603050405020304" pitchFamily="18" charset="0"/>
              </a:rPr>
              <a:t> the advantage of the predictive PAT mechanism is eliminating the time needed to get the vehicle’s location using its GPS. Having prior knowledge about the UAV’s trajectory may decrease the handover time of a ground-to-UAV or UAV-to-ground.</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Artificial intelligence: </a:t>
            </a:r>
            <a:r>
              <a:rPr lang="en-US" dirty="0">
                <a:latin typeface="Times New Roman" panose="02020603050405020304" pitchFamily="18" charset="0"/>
                <a:cs typeface="Times New Roman" panose="02020603050405020304" pitchFamily="18" charset="0"/>
              </a:rPr>
              <a:t>the visual tracking of UAVs is a promising alternative to the traditional coarse tracking mechanisms in terms of accuracy and speed.</a:t>
            </a:r>
          </a:p>
        </p:txBody>
      </p:sp>
    </p:spTree>
    <p:extLst>
      <p:ext uri="{BB962C8B-B14F-4D97-AF65-F5344CB8AC3E}">
        <p14:creationId xmlns:p14="http://schemas.microsoft.com/office/powerpoint/2010/main" val="17027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F20A-508B-2E50-4411-19652D72561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FFB8B283-3D56-85AE-6629-54AA7E801BD6}"/>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ATP system is crucial to establishing FSO communication, especially in drone </a:t>
            </a:r>
            <a:r>
              <a:rPr lang="en-US">
                <a:latin typeface="Times New Roman" panose="02020603050405020304" pitchFamily="18" charset="0"/>
                <a:cs typeface="Times New Roman" panose="02020603050405020304" pitchFamily="18" charset="0"/>
              </a:rPr>
              <a:t>networks.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several factors and challenges of the ATP system that need to be addressed, such as the scheme, the tracking approach, mobility, size, control system, etc.</a:t>
            </a:r>
          </a:p>
        </p:txBody>
      </p:sp>
    </p:spTree>
    <p:extLst>
      <p:ext uri="{BB962C8B-B14F-4D97-AF65-F5344CB8AC3E}">
        <p14:creationId xmlns:p14="http://schemas.microsoft.com/office/powerpoint/2010/main" val="169902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B1D5C-3A8B-2192-0A29-23F7227FEF9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72B60169-8E11-784D-7F5F-4385EF184558}"/>
              </a:ext>
            </a:extLst>
          </p:cNvPr>
          <p:cNvSpPr>
            <a:spLocks noGrp="1"/>
          </p:cNvSpPr>
          <p:nvPr>
            <p:ph idx="1"/>
          </p:nvPr>
        </p:nvSpPr>
        <p:spPr/>
        <p:txBody>
          <a:bodyPr/>
          <a:lstStyle/>
          <a:p>
            <a:pPr>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 Y.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Kaymak</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R. Rojas-Cessa, J. Feng, N. Ansari, M. Zhou and T. Zhang, "A Survey on Acquisition, Tracking, and Pointing Mechanisms for Mobile Free-Space Optical Communications," in IEEE Communications Surveys &amp; Tutorials, vol. 20, no. 2, pp. 1104-1123, Second quarter 2018,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10.1109/COMST.2018.2804323. </a:t>
            </a:r>
          </a:p>
          <a:p>
            <a:pPr>
              <a:buNone/>
            </a:pPr>
            <a:r>
              <a:rPr lang="en-US" sz="1800" dirty="0">
                <a:latin typeface="Times New Roman" panose="02020603050405020304" pitchFamily="18" charset="0"/>
                <a:cs typeface="Times New Roman" panose="02020603050405020304" pitchFamily="18" charset="0"/>
              </a:rPr>
              <a:t>[2] R. </a:t>
            </a:r>
            <a:r>
              <a:rPr lang="en-US" sz="1800" dirty="0" err="1">
                <a:latin typeface="Times New Roman" panose="02020603050405020304" pitchFamily="18" charset="0"/>
                <a:cs typeface="Times New Roman" panose="02020603050405020304" pitchFamily="18" charset="0"/>
              </a:rPr>
              <a:t>Abdelfatah</a:t>
            </a:r>
            <a:r>
              <a:rPr lang="en-US" sz="1800" dirty="0">
                <a:latin typeface="Times New Roman" panose="02020603050405020304" pitchFamily="18" charset="0"/>
                <a:cs typeface="Times New Roman" panose="02020603050405020304" pitchFamily="18" charset="0"/>
              </a:rPr>
              <a:t>, N. </a:t>
            </a:r>
            <a:r>
              <a:rPr lang="en-US" sz="1800" dirty="0" err="1">
                <a:latin typeface="Times New Roman" panose="02020603050405020304" pitchFamily="18" charset="0"/>
                <a:cs typeface="Times New Roman" panose="02020603050405020304" pitchFamily="18" charset="0"/>
              </a:rPr>
              <a:t>Alshaer</a:t>
            </a:r>
            <a:r>
              <a:rPr lang="en-US" sz="1800" dirty="0">
                <a:latin typeface="Times New Roman" panose="02020603050405020304" pitchFamily="18" charset="0"/>
                <a:cs typeface="Times New Roman" panose="02020603050405020304" pitchFamily="18" charset="0"/>
              </a:rPr>
              <a:t>, and T. Ismail, “A review on pointing, acquisition, and tracking approaches in UAV-based FSO communication systems,” Optical and Quantum Electronics, vol. 54, no. 9. Springer Science and Business Media LLC, Jul. 28, 2022.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10.1007/s11082-022-03968-2.</a:t>
            </a:r>
          </a:p>
          <a:p>
            <a:pPr>
              <a:buNone/>
            </a:pPr>
            <a:r>
              <a:rPr lang="en-US" sz="1800" dirty="0">
                <a:latin typeface="Times New Roman" panose="02020603050405020304" pitchFamily="18" charset="0"/>
                <a:cs typeface="Times New Roman" panose="02020603050405020304" pitchFamily="18" charset="0"/>
              </a:rPr>
              <a:t>[3] S. M. Walsh et al., “Demonstration of 100 Gbps coherent free-space optical communications at LEO tracking rates,” </a:t>
            </a:r>
            <a:r>
              <a:rPr lang="en-US" sz="1800" i="1" dirty="0">
                <a:latin typeface="Times New Roman" panose="02020603050405020304" pitchFamily="18" charset="0"/>
                <a:cs typeface="Times New Roman" panose="02020603050405020304" pitchFamily="18" charset="0"/>
              </a:rPr>
              <a:t>Sci Rep</a:t>
            </a:r>
            <a:r>
              <a:rPr lang="en-US" sz="1800" dirty="0">
                <a:latin typeface="Times New Roman" panose="02020603050405020304" pitchFamily="18" charset="0"/>
                <a:cs typeface="Times New Roman" panose="02020603050405020304" pitchFamily="18" charset="0"/>
              </a:rPr>
              <a:t>, vol. 12, no. 1, p. 18345, Oct. 2022,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10.1038/s41598-022-22027-0.</a:t>
            </a:r>
          </a:p>
          <a:p>
            <a:pPr>
              <a:buNone/>
            </a:pPr>
            <a:r>
              <a:rPr lang="en-US" sz="1800" dirty="0">
                <a:latin typeface="Times New Roman" panose="02020603050405020304" pitchFamily="18" charset="0"/>
                <a:cs typeface="Times New Roman" panose="02020603050405020304" pitchFamily="18" charset="0"/>
              </a:rPr>
              <a:t>[4] Y. Liu, Y. Liu, S. Song, K. Chen and L. Guo, "GAN-Based Data Augmentation for AI-Enabled ATP in Free Space Optical Communication," in IEEE Communications Letters, vol. 28, no. 5, pp. 1067-1071, May 2024,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10.1109/LCOMM.2024.3362871.</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63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Acquisition, Tracking, and Pointing (ATP) for NG-OWC system in Drone Networks</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Contribution</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July 16, 2024</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229600" cy="4918464"/>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Background</a:t>
            </a:r>
          </a:p>
          <a:p>
            <a:pPr algn="just"/>
            <a:r>
              <a:rPr lang="en-US" altLang="ja-JP" sz="2800" dirty="0">
                <a:latin typeface="Times New Roman" panose="02020603050405020304" pitchFamily="18" charset="0"/>
                <a:cs typeface="Times New Roman" panose="02020603050405020304" pitchFamily="18" charset="0"/>
              </a:rPr>
              <a:t>ATP Overview</a:t>
            </a:r>
          </a:p>
          <a:p>
            <a:pPr algn="just"/>
            <a:r>
              <a:rPr lang="en-US" altLang="ja-JP" sz="2800" dirty="0">
                <a:latin typeface="Times New Roman" panose="02020603050405020304" pitchFamily="18" charset="0"/>
                <a:cs typeface="Times New Roman" panose="02020603050405020304" pitchFamily="18" charset="0"/>
              </a:rPr>
              <a:t>ATP Schemes</a:t>
            </a:r>
          </a:p>
          <a:p>
            <a:pPr algn="just"/>
            <a:r>
              <a:rPr lang="en-US" altLang="ja-JP" sz="2800" dirty="0">
                <a:latin typeface="Times New Roman" panose="02020603050405020304" pitchFamily="18" charset="0"/>
                <a:cs typeface="Times New Roman" panose="02020603050405020304" pitchFamily="18" charset="0"/>
              </a:rPr>
              <a:t>ATP Tracking Mechanism</a:t>
            </a:r>
          </a:p>
          <a:p>
            <a:pPr algn="just"/>
            <a:r>
              <a:rPr lang="en-US" sz="2800" dirty="0">
                <a:latin typeface="Times New Roman" panose="02020603050405020304" pitchFamily="18" charset="0"/>
                <a:cs typeface="Times New Roman" panose="02020603050405020304" pitchFamily="18" charset="0"/>
              </a:rPr>
              <a:t>Current Development of ATP for Drones</a:t>
            </a:r>
          </a:p>
          <a:p>
            <a:pPr algn="just"/>
            <a:r>
              <a:rPr lang="en-US" sz="2800" dirty="0">
                <a:latin typeface="Times New Roman" panose="02020603050405020304" pitchFamily="18" charset="0"/>
                <a:cs typeface="Times New Roman" panose="02020603050405020304" pitchFamily="18" charset="0"/>
              </a:rPr>
              <a:t>Challenges</a:t>
            </a:r>
          </a:p>
          <a:p>
            <a:pPr algn="just"/>
            <a:r>
              <a:rPr lang="en-US" altLang="ja-JP" sz="2800" dirty="0">
                <a:latin typeface="Times New Roman" panose="02020603050405020304" pitchFamily="18" charset="0"/>
                <a:cs typeface="Times New Roman" panose="02020603050405020304" pitchFamily="18" charset="0"/>
              </a:rPr>
              <a:t>Conclusion</a:t>
            </a:r>
          </a:p>
          <a:p>
            <a:pPr algn="just"/>
            <a:endParaRPr lang="en-US" altLang="ja-JP" sz="2800" dirty="0">
              <a:latin typeface="Times New Roman" panose="02020603050405020304" pitchFamily="18" charset="0"/>
              <a:cs typeface="Times New Roman" panose="02020603050405020304" pitchFamily="18" charset="0"/>
            </a:endParaRPr>
          </a:p>
          <a:p>
            <a:pPr algn="just"/>
            <a:endParaRPr lang="en-US" altLang="ja-JP" sz="2800" dirty="0">
              <a:latin typeface="Times New Roman" panose="02020603050405020304" pitchFamily="18" charset="0"/>
              <a:cs typeface="Times New Roman" panose="02020603050405020304" pitchFamily="18" charset="0"/>
            </a:endParaRPr>
          </a:p>
          <a:p>
            <a:pPr marL="536575" lvl="0" indent="-536575" algn="just">
              <a:buNone/>
            </a:pPr>
            <a:endParaRPr lang="en-US" altLang="ja-JP"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p>
        </p:txBody>
      </p:sp>
      <p:sp>
        <p:nvSpPr>
          <p:cNvPr id="7" name="Rectangle 3"/>
          <p:cNvSpPr>
            <a:spLocks noGrp="1" noChangeArrowheads="1"/>
          </p:cNvSpPr>
          <p:nvPr>
            <p:ph idx="1"/>
          </p:nvPr>
        </p:nvSpPr>
        <p:spPr>
          <a:xfrm>
            <a:off x="457200" y="1417638"/>
            <a:ext cx="8229600" cy="4918464"/>
          </a:xfrm>
          <a:ln/>
        </p:spPr>
        <p:txBody>
          <a:bodyPr>
            <a:normAutofit/>
          </a:bodyPr>
          <a:lstStyle/>
          <a:p>
            <a:pPr algn="just"/>
            <a:r>
              <a:rPr lang="en-US" altLang="ja-JP" sz="2000" dirty="0">
                <a:latin typeface="Times New Roman" panose="02020603050405020304" pitchFamily="18" charset="0"/>
                <a:cs typeface="Times New Roman" panose="02020603050405020304" pitchFamily="18" charset="0"/>
              </a:rPr>
              <a:t>A drone network refers to a system where multiple drones (Unmanned Aerial Vehicles or UAVs) communicate and collaborate with each other to perform specific tasks. </a:t>
            </a:r>
          </a:p>
          <a:p>
            <a:pPr algn="just"/>
            <a:r>
              <a:rPr lang="en-US" altLang="ja-JP" sz="2000" dirty="0">
                <a:latin typeface="Times New Roman" panose="02020603050405020304" pitchFamily="18" charset="0"/>
                <a:cs typeface="Times New Roman" panose="02020603050405020304" pitchFamily="18" charset="0"/>
              </a:rPr>
              <a:t>These tasks can range from surveillance, monitoring, data collection, delivery services, and more. </a:t>
            </a:r>
          </a:p>
          <a:p>
            <a:pPr algn="just"/>
            <a:r>
              <a:rPr lang="en-US" altLang="ja-JP" sz="2000" dirty="0">
                <a:latin typeface="Times New Roman" panose="02020603050405020304" pitchFamily="18" charset="0"/>
                <a:cs typeface="Times New Roman" panose="02020603050405020304" pitchFamily="18" charset="0"/>
              </a:rPr>
              <a:t>Drone networks can also provide on-demand communications for remote and hard-to-reach areas.</a:t>
            </a:r>
          </a:p>
          <a:p>
            <a:pPr algn="just"/>
            <a:r>
              <a:rPr lang="en-US" altLang="ja-JP" sz="2000" dirty="0">
                <a:latin typeface="Times New Roman" panose="02020603050405020304" pitchFamily="18" charset="0"/>
                <a:cs typeface="Times New Roman" panose="02020603050405020304" pitchFamily="18" charset="0"/>
              </a:rPr>
              <a:t>OWC (such as FSO and OCC) in drone networks provide more secure communication, immunity to RF interference, low latency, license-free, and higher bandwidth.</a:t>
            </a:r>
          </a:p>
          <a:p>
            <a:pPr algn="just"/>
            <a:endParaRPr lang="en-US" altLang="ja-JP" sz="2000" dirty="0">
              <a:latin typeface="Times New Roman" panose="02020603050405020304" pitchFamily="18" charset="0"/>
              <a:cs typeface="Times New Roman" panose="02020603050405020304" pitchFamily="18" charset="0"/>
            </a:endParaRPr>
          </a:p>
          <a:p>
            <a:pPr marL="0" lvl="0" indent="0" algn="just">
              <a:buNone/>
            </a:pPr>
            <a:r>
              <a:rPr lang="en-US" altLang="ja-JP" sz="2400" dirty="0">
                <a:latin typeface="Times New Roman" panose="02020603050405020304" pitchFamily="18" charset="0"/>
                <a:cs typeface="Times New Roman" panose="02020603050405020304" pitchFamily="18" charset="0"/>
              </a:rPr>
              <a:t> </a:t>
            </a:r>
          </a:p>
          <a:p>
            <a:pPr marL="0" lvl="0" indent="0" algn="just">
              <a:buNone/>
            </a:pPr>
            <a:endParaRPr lang="en-US" altLang="ja-JP"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40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215C-7792-7CEC-4A03-DA3AA77DB42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ATP Overview</a:t>
            </a:r>
          </a:p>
        </p:txBody>
      </p:sp>
      <p:sp>
        <p:nvSpPr>
          <p:cNvPr id="3" name="Content Placeholder 2">
            <a:extLst>
              <a:ext uri="{FF2B5EF4-FFF2-40B4-BE49-F238E27FC236}">
                <a16:creationId xmlns:a16="http://schemas.microsoft.com/office/drawing/2014/main" id="{E1D93313-16D7-EC82-3A0A-3F46D32A38EA}"/>
              </a:ext>
            </a:extLst>
          </p:cNvPr>
          <p:cNvSpPr>
            <a:spLocks noGrp="1"/>
          </p:cNvSpPr>
          <p:nvPr>
            <p:ph idx="1"/>
          </p:nvPr>
        </p:nvSpPr>
        <p:spPr/>
        <p:txBody>
          <a:bodyPr>
            <a:normAutofit/>
          </a:bodyPr>
          <a:lstStyle/>
          <a:p>
            <a:pPr marL="0" indent="0">
              <a:buNone/>
            </a:pPr>
            <a:r>
              <a:rPr lang="en-US" sz="1800" dirty="0">
                <a:latin typeface="Times New Roman" panose="02020603050405020304" pitchFamily="18" charset="0"/>
                <a:cs typeface="Times New Roman" panose="02020603050405020304" pitchFamily="18" charset="0"/>
              </a:rPr>
              <a:t>The Acquisition, Tracking, and Pointing (ATP) system is a crucial component in ensuring reliable communication between moving drones. ATP can be divided into three parts:</a:t>
            </a:r>
          </a:p>
          <a:p>
            <a:pPr marL="0" indent="0">
              <a:buNone/>
            </a:pPr>
            <a:endParaRPr lang="en-US" sz="1800"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Acquisition</a:t>
            </a:r>
          </a:p>
          <a:p>
            <a:pPr marL="0" indent="0">
              <a:buNone/>
            </a:pPr>
            <a:r>
              <a:rPr lang="en-US" sz="1800" b="1" dirty="0">
                <a:latin typeface="Times New Roman" panose="02020603050405020304" pitchFamily="18" charset="0"/>
                <a:cs typeface="Times New Roman" panose="02020603050405020304" pitchFamily="18" charset="0"/>
              </a:rPr>
              <a:t>Acquisition</a:t>
            </a:r>
            <a:r>
              <a:rPr lang="en-US" sz="1800" dirty="0">
                <a:latin typeface="Times New Roman" panose="02020603050405020304" pitchFamily="18" charset="0"/>
                <a:cs typeface="Times New Roman" panose="02020603050405020304" pitchFamily="18" charset="0"/>
              </a:rPr>
              <a:t> refers to the process of initially locating the target drone or ground station to establish a communication link. This involves:</a:t>
            </a:r>
          </a:p>
          <a:p>
            <a:pPr>
              <a:buFont typeface="+mj-lt"/>
              <a:buAutoNum type="arabicPeriod"/>
            </a:pPr>
            <a:r>
              <a:rPr lang="en-US" sz="1800" b="1" dirty="0">
                <a:latin typeface="Times New Roman" panose="02020603050405020304" pitchFamily="18" charset="0"/>
                <a:cs typeface="Times New Roman" panose="02020603050405020304" pitchFamily="18" charset="0"/>
              </a:rPr>
              <a:t>Initial Search</a:t>
            </a:r>
            <a:r>
              <a:rPr lang="en-US" sz="1800" dirty="0">
                <a:latin typeface="Times New Roman" panose="02020603050405020304" pitchFamily="18" charset="0"/>
                <a:cs typeface="Times New Roman" panose="02020603050405020304" pitchFamily="18" charset="0"/>
              </a:rPr>
              <a:t>: The system performs a wide-angle scan to locate the target. This can be achieved using a variety of sensors, such as cameras or LIDAR, to detect the position of the target drone.</a:t>
            </a:r>
          </a:p>
          <a:p>
            <a:pPr>
              <a:buFont typeface="+mj-lt"/>
              <a:buAutoNum type="arabicPeriod"/>
            </a:pPr>
            <a:r>
              <a:rPr lang="en-US" sz="1800" b="1" dirty="0">
                <a:latin typeface="Times New Roman" panose="02020603050405020304" pitchFamily="18" charset="0"/>
                <a:cs typeface="Times New Roman" panose="02020603050405020304" pitchFamily="18" charset="0"/>
              </a:rPr>
              <a:t>Coarse Alignment</a:t>
            </a:r>
            <a:r>
              <a:rPr lang="en-US" sz="1800" dirty="0">
                <a:latin typeface="Times New Roman" panose="02020603050405020304" pitchFamily="18" charset="0"/>
                <a:cs typeface="Times New Roman" panose="02020603050405020304" pitchFamily="18" charset="0"/>
              </a:rPr>
              <a:t>: Once the target is detected, the system coarsely aligns the optical beam in the general direction of the target. This may involve using gimbal systems or other mechanical actuators to position the transmitter and receiver.</a:t>
            </a: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85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215C-7792-7CEC-4A03-DA3AA77DB42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ATP Overview (cont.)</a:t>
            </a:r>
          </a:p>
        </p:txBody>
      </p:sp>
      <p:sp>
        <p:nvSpPr>
          <p:cNvPr id="3" name="Content Placeholder 2">
            <a:extLst>
              <a:ext uri="{FF2B5EF4-FFF2-40B4-BE49-F238E27FC236}">
                <a16:creationId xmlns:a16="http://schemas.microsoft.com/office/drawing/2014/main" id="{E1D93313-16D7-EC82-3A0A-3F46D32A38EA}"/>
              </a:ext>
            </a:extLst>
          </p:cNvPr>
          <p:cNvSpPr>
            <a:spLocks noGrp="1"/>
          </p:cNvSpPr>
          <p:nvPr>
            <p:ph idx="1"/>
          </p:nvPr>
        </p:nvSpPr>
        <p:spPr/>
        <p:txBody>
          <a:bodyPr>
            <a:normAutofit fontScale="47500" lnSpcReduction="20000"/>
          </a:bodyPr>
          <a:lstStyle/>
          <a:p>
            <a:r>
              <a:rPr lang="en-US" b="1" dirty="0">
                <a:latin typeface="Times New Roman" panose="02020603050405020304" pitchFamily="18" charset="0"/>
                <a:cs typeface="Times New Roman" panose="02020603050405020304" pitchFamily="18" charset="0"/>
              </a:rPr>
              <a:t>Tracking</a:t>
            </a:r>
          </a:p>
          <a:p>
            <a:pPr marL="0" indent="0">
              <a:buNone/>
            </a:pPr>
            <a:r>
              <a:rPr lang="en-US" b="1" dirty="0">
                <a:latin typeface="Times New Roman" panose="02020603050405020304" pitchFamily="18" charset="0"/>
                <a:cs typeface="Times New Roman" panose="02020603050405020304" pitchFamily="18" charset="0"/>
              </a:rPr>
              <a:t>Tracking</a:t>
            </a:r>
            <a:r>
              <a:rPr lang="en-US" dirty="0">
                <a:latin typeface="Times New Roman" panose="02020603050405020304" pitchFamily="18" charset="0"/>
                <a:cs typeface="Times New Roman" panose="02020603050405020304" pitchFamily="18" charset="0"/>
              </a:rPr>
              <a:t> is the process of maintaining the alignment between the communicating drones despite their relative movements. This involves:</a:t>
            </a:r>
          </a:p>
          <a:p>
            <a:pPr>
              <a:buFont typeface="+mj-lt"/>
              <a:buAutoNum type="arabicPeriod"/>
            </a:pPr>
            <a:r>
              <a:rPr lang="en-US" b="1" dirty="0">
                <a:latin typeface="Times New Roman" panose="02020603050405020304" pitchFamily="18" charset="0"/>
                <a:cs typeface="Times New Roman" panose="02020603050405020304" pitchFamily="18" charset="0"/>
              </a:rPr>
              <a:t>Fine Alignment</a:t>
            </a:r>
            <a:r>
              <a:rPr lang="en-US" dirty="0">
                <a:latin typeface="Times New Roman" panose="02020603050405020304" pitchFamily="18" charset="0"/>
                <a:cs typeface="Times New Roman" panose="02020603050405020304" pitchFamily="18" charset="0"/>
              </a:rPr>
              <a:t>: After coarse alignment, the system performs fine adjustments to precisely align the optical beam with the target. This is usually achieved with high-precision actuators or fast steering mirrors.</a:t>
            </a:r>
          </a:p>
          <a:p>
            <a:pPr>
              <a:buFont typeface="+mj-lt"/>
              <a:buAutoNum type="arabicPeriod"/>
            </a:pPr>
            <a:r>
              <a:rPr lang="en-US" b="1" dirty="0">
                <a:latin typeface="Times New Roman" panose="02020603050405020304" pitchFamily="18" charset="0"/>
                <a:cs typeface="Times New Roman" panose="02020603050405020304" pitchFamily="18" charset="0"/>
              </a:rPr>
              <a:t>Real-time Adjustment</a:t>
            </a:r>
            <a:r>
              <a:rPr lang="en-US" dirty="0">
                <a:latin typeface="Times New Roman" panose="02020603050405020304" pitchFamily="18" charset="0"/>
                <a:cs typeface="Times New Roman" panose="02020603050405020304" pitchFamily="18" charset="0"/>
              </a:rPr>
              <a:t>: As drones are constantly moving, the tracking system must continuously adjust the beam direction in real-time to compensate for the motion. This requires feedback mechanisms, often involving sensors that detect the position of the incoming signal and adjust the beam direction accordingly.</a:t>
            </a:r>
          </a:p>
          <a:p>
            <a:pPr>
              <a:buFont typeface="+mj-lt"/>
              <a:buAutoNum type="arabicPeriod"/>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Pointing</a:t>
            </a:r>
          </a:p>
          <a:p>
            <a:pPr marL="0" indent="0">
              <a:buNone/>
            </a:pPr>
            <a:r>
              <a:rPr lang="en-US" b="1" dirty="0">
                <a:latin typeface="Times New Roman" panose="02020603050405020304" pitchFamily="18" charset="0"/>
                <a:cs typeface="Times New Roman" panose="02020603050405020304" pitchFamily="18" charset="0"/>
              </a:rPr>
              <a:t>Pointing</a:t>
            </a:r>
            <a:r>
              <a:rPr lang="en-US" dirty="0">
                <a:latin typeface="Times New Roman" panose="02020603050405020304" pitchFamily="18" charset="0"/>
                <a:cs typeface="Times New Roman" panose="02020603050405020304" pitchFamily="18" charset="0"/>
              </a:rPr>
              <a:t> is about directing the optical beam accurately at the target to ensure a stable communication link. This involves:</a:t>
            </a:r>
          </a:p>
          <a:p>
            <a:pPr>
              <a:buFont typeface="+mj-lt"/>
              <a:buAutoNum type="arabicPeriod"/>
            </a:pPr>
            <a:r>
              <a:rPr lang="en-US" b="1" dirty="0">
                <a:latin typeface="Times New Roman" panose="02020603050405020304" pitchFamily="18" charset="0"/>
                <a:cs typeface="Times New Roman" panose="02020603050405020304" pitchFamily="18" charset="0"/>
              </a:rPr>
              <a:t>Beam Control</a:t>
            </a:r>
            <a:r>
              <a:rPr lang="en-US" dirty="0">
                <a:latin typeface="Times New Roman" panose="02020603050405020304" pitchFamily="18" charset="0"/>
                <a:cs typeface="Times New Roman" panose="02020603050405020304" pitchFamily="18" charset="0"/>
              </a:rPr>
              <a:t>: The system must control the direction and divergence of the optical beam. The beam must be narrow enough to maintain high data rates but wide enough to accommodate minor misalignments due to tracking errors.</a:t>
            </a:r>
          </a:p>
          <a:p>
            <a:pPr>
              <a:buFont typeface="+mj-lt"/>
              <a:buAutoNum type="arabicPeriod"/>
            </a:pPr>
            <a:r>
              <a:rPr lang="en-US" b="1" dirty="0">
                <a:latin typeface="Times New Roman" panose="02020603050405020304" pitchFamily="18" charset="0"/>
                <a:cs typeface="Times New Roman" panose="02020603050405020304" pitchFamily="18" charset="0"/>
              </a:rPr>
              <a:t>Stabilization</a:t>
            </a:r>
            <a:r>
              <a:rPr lang="en-US" dirty="0">
                <a:latin typeface="Times New Roman" panose="02020603050405020304" pitchFamily="18" charset="0"/>
                <a:cs typeface="Times New Roman" panose="02020603050405020304" pitchFamily="18" charset="0"/>
              </a:rPr>
              <a:t>: To ensure the beam remains pointed at the target despite drone vibrations and environmental disturbances, the system may use stabilization techniques such as gyroscopes or inertial measurement units (IMUs).</a:t>
            </a:r>
          </a:p>
          <a:p>
            <a:endParaRPr lang="en-US" dirty="0"/>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276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E488C-F67B-8967-C7C7-681A3A0F9B79}"/>
              </a:ext>
            </a:extLst>
          </p:cNvPr>
          <p:cNvSpPr>
            <a:spLocks noGrp="1"/>
          </p:cNvSpPr>
          <p:nvPr>
            <p:ph idx="1"/>
          </p:nvPr>
        </p:nvSpPr>
        <p:spPr>
          <a:xfrm>
            <a:off x="457200" y="3254187"/>
            <a:ext cx="8229600" cy="2871975"/>
          </a:xfrm>
        </p:spPr>
        <p:txBody>
          <a:bodyPr>
            <a:normAutofit fontScale="77500" lnSpcReduction="20000"/>
          </a:bodyPr>
          <a:lstStyle/>
          <a:p>
            <a:pPr marL="0" indent="0">
              <a:buNone/>
            </a:pPr>
            <a:r>
              <a:rPr lang="en-US" sz="2000" dirty="0">
                <a:latin typeface="Times New Roman" panose="02020603050405020304" pitchFamily="18" charset="0"/>
                <a:cs typeface="Times New Roman" panose="02020603050405020304" pitchFamily="18" charset="0"/>
              </a:rPr>
              <a:t>According to </a:t>
            </a:r>
            <a:r>
              <a:rPr lang="en-US" sz="2000" dirty="0" err="1">
                <a:latin typeface="Times New Roman" panose="02020603050405020304" pitchFamily="18" charset="0"/>
                <a:cs typeface="Times New Roman" panose="02020603050405020304" pitchFamily="18" charset="0"/>
              </a:rPr>
              <a:t>Kaymak</a:t>
            </a:r>
            <a:r>
              <a:rPr lang="en-US" sz="2000" dirty="0">
                <a:latin typeface="Times New Roman" panose="02020603050405020304" pitchFamily="18" charset="0"/>
                <a:cs typeface="Times New Roman" panose="02020603050405020304" pitchFamily="18" charset="0"/>
              </a:rPr>
              <a:t> et. al. [1], ATP schemes can be categorized as follows:</a:t>
            </a:r>
          </a:p>
          <a:p>
            <a:pPr marL="0" indent="0">
              <a:buNone/>
            </a:pP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Gimbal-based: </a:t>
            </a:r>
            <a:r>
              <a:rPr lang="en-US" sz="2000" dirty="0">
                <a:latin typeface="Times New Roman" panose="02020603050405020304" pitchFamily="18" charset="0"/>
                <a:cs typeface="Times New Roman" panose="02020603050405020304" pitchFamily="18" charset="0"/>
              </a:rPr>
              <a:t>Gimbal-based ATP mechanisms use a mechanical rotary gimbal controlled by motors. The motorized platforms provide two or three-axis moving capability to the gimbal.</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Mirror-based:</a:t>
            </a:r>
            <a:r>
              <a:rPr lang="en-US" sz="2000" dirty="0">
                <a:latin typeface="Times New Roman" panose="02020603050405020304" pitchFamily="18" charset="0"/>
                <a:cs typeface="Times New Roman" panose="02020603050405020304" pitchFamily="18" charset="0"/>
              </a:rPr>
              <a:t> Mirror-based ATP mechanisms use fast steering mirrors (FSMs) to perform beam stabilization, pointing, and tracking. FSMs deflect the incident beam onto the receiving sensor. Unlike gimbal-based ATP, FSMs are lightweight because the mirror they move has a small mass.</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Gimbal-Mirror Hybrid ATP: </a:t>
            </a:r>
            <a:r>
              <a:rPr lang="en-US" sz="2000" dirty="0">
                <a:latin typeface="Times New Roman" panose="02020603050405020304" pitchFamily="18" charset="0"/>
                <a:cs typeface="Times New Roman" panose="02020603050405020304" pitchFamily="18" charset="0"/>
              </a:rPr>
              <a:t>Hybrid ATP mechanisms employ a gimbal and an FSM in tandem to perform both coarse and fine tracking.</a:t>
            </a:r>
          </a:p>
        </p:txBody>
      </p:sp>
      <p:pic>
        <p:nvPicPr>
          <p:cNvPr id="5" name="Picture 4">
            <a:extLst>
              <a:ext uri="{FF2B5EF4-FFF2-40B4-BE49-F238E27FC236}">
                <a16:creationId xmlns:a16="http://schemas.microsoft.com/office/drawing/2014/main" id="{A30E565A-26E9-40D3-E95A-6F681FF063DF}"/>
              </a:ext>
            </a:extLst>
          </p:cNvPr>
          <p:cNvPicPr>
            <a:picLocks noChangeAspect="1"/>
          </p:cNvPicPr>
          <p:nvPr/>
        </p:nvPicPr>
        <p:blipFill>
          <a:blip r:embed="rId2"/>
          <a:stretch>
            <a:fillRect/>
          </a:stretch>
        </p:blipFill>
        <p:spPr>
          <a:xfrm>
            <a:off x="633674" y="1417638"/>
            <a:ext cx="7876652" cy="1314095"/>
          </a:xfrm>
          <a:prstGeom prst="rect">
            <a:avLst/>
          </a:prstGeom>
        </p:spPr>
      </p:pic>
      <p:sp>
        <p:nvSpPr>
          <p:cNvPr id="6" name="Title 1">
            <a:extLst>
              <a:ext uri="{FF2B5EF4-FFF2-40B4-BE49-F238E27FC236}">
                <a16:creationId xmlns:a16="http://schemas.microsoft.com/office/drawing/2014/main" id="{3E3CB431-1EEC-99C8-3A10-30C3FF7688B9}"/>
              </a:ext>
            </a:extLst>
          </p:cNvPr>
          <p:cNvSpPr>
            <a:spLocks noGrp="1"/>
          </p:cNvSpPr>
          <p:nvPr>
            <p:ph type="title"/>
          </p:nvPr>
        </p:nvSpPr>
        <p:spPr>
          <a:xfrm>
            <a:off x="457200" y="274638"/>
            <a:ext cx="8229600" cy="1143000"/>
          </a:xfrm>
        </p:spPr>
        <p:txBody>
          <a:bodyPr/>
          <a:lstStyle/>
          <a:p>
            <a:r>
              <a:rPr lang="en-US" dirty="0">
                <a:latin typeface="Times New Roman" panose="02020603050405020304" pitchFamily="18" charset="0"/>
                <a:cs typeface="Times New Roman" panose="02020603050405020304" pitchFamily="18" charset="0"/>
              </a:rPr>
              <a:t>ATP Schemes</a:t>
            </a:r>
            <a:endParaRPr lang="en-US" dirty="0"/>
          </a:p>
        </p:txBody>
      </p:sp>
      <p:sp>
        <p:nvSpPr>
          <p:cNvPr id="7" name="TextBox 6">
            <a:extLst>
              <a:ext uri="{FF2B5EF4-FFF2-40B4-BE49-F238E27FC236}">
                <a16:creationId xmlns:a16="http://schemas.microsoft.com/office/drawing/2014/main" id="{08BC5E92-0F57-8506-679A-E64CE00BF77F}"/>
              </a:ext>
            </a:extLst>
          </p:cNvPr>
          <p:cNvSpPr txBox="1"/>
          <p:nvPr/>
        </p:nvSpPr>
        <p:spPr>
          <a:xfrm>
            <a:off x="1371600" y="2731733"/>
            <a:ext cx="6400800"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&lt;ATP mechanism [1]&gt;</a:t>
            </a:r>
            <a:endParaRPr lang="en-US" sz="1400" dirty="0"/>
          </a:p>
        </p:txBody>
      </p:sp>
    </p:spTree>
    <p:extLst>
      <p:ext uri="{BB962C8B-B14F-4D97-AF65-F5344CB8AC3E}">
        <p14:creationId xmlns:p14="http://schemas.microsoft.com/office/powerpoint/2010/main" val="287028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E488C-F67B-8967-C7C7-681A3A0F9B79}"/>
              </a:ext>
            </a:extLst>
          </p:cNvPr>
          <p:cNvSpPr>
            <a:spLocks noGrp="1"/>
          </p:cNvSpPr>
          <p:nvPr>
            <p:ph idx="1"/>
          </p:nvPr>
        </p:nvSpPr>
        <p:spPr>
          <a:xfrm>
            <a:off x="457200" y="3254187"/>
            <a:ext cx="8229600" cy="2871975"/>
          </a:xfrm>
        </p:spPr>
        <p:txBody>
          <a:bodyPr>
            <a:normAutofit fontScale="92500" lnSpcReduction="20000"/>
          </a:bodyPr>
          <a:lstStyle/>
          <a:p>
            <a:r>
              <a:rPr lang="en-US" sz="2000" b="1" dirty="0">
                <a:latin typeface="Times New Roman" panose="02020603050405020304" pitchFamily="18" charset="0"/>
                <a:cs typeface="Times New Roman" panose="02020603050405020304" pitchFamily="18" charset="0"/>
              </a:rPr>
              <a:t>Adaptive Optics: </a:t>
            </a:r>
            <a:r>
              <a:rPr lang="en-US" sz="2000" dirty="0">
                <a:latin typeface="Times New Roman" panose="02020603050405020304" pitchFamily="18" charset="0"/>
                <a:cs typeface="Times New Roman" panose="02020603050405020304" pitchFamily="18" charset="0"/>
              </a:rPr>
              <a:t>Inherited from astronomical telescopes. AO corrects wave-front distortions of optical waves through atmospheric turbulence by using deformable mirrors and wave-front sensors</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Liquid-Crystal based:  </a:t>
            </a:r>
            <a:r>
              <a:rPr lang="en-US" sz="2000" dirty="0">
                <a:latin typeface="Times New Roman" panose="02020603050405020304" pitchFamily="18" charset="0"/>
                <a:cs typeface="Times New Roman" panose="02020603050405020304" pitchFamily="18" charset="0"/>
              </a:rPr>
              <a:t>This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ATP mechanism uses non-mechanical, fine beam-steering devices that consist of a one-dimensional array of tens of thousands of long thin electrodes to manipulate the amplitude or phase pattern of a light beam.</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RF-FSO hybrid: </a:t>
            </a:r>
            <a:r>
              <a:rPr lang="en-US" sz="2000" dirty="0">
                <a:latin typeface="Times New Roman" panose="02020603050405020304" pitchFamily="18" charset="0"/>
                <a:cs typeface="Times New Roman" panose="02020603050405020304" pitchFamily="18" charset="0"/>
              </a:rPr>
              <a:t>RF-based signaling can be used as an auxiliary link where the positioning messages are transmitted when the FSO link is down.</a:t>
            </a:r>
          </a:p>
        </p:txBody>
      </p:sp>
      <p:pic>
        <p:nvPicPr>
          <p:cNvPr id="5" name="Picture 4">
            <a:extLst>
              <a:ext uri="{FF2B5EF4-FFF2-40B4-BE49-F238E27FC236}">
                <a16:creationId xmlns:a16="http://schemas.microsoft.com/office/drawing/2014/main" id="{A30E565A-26E9-40D3-E95A-6F681FF063DF}"/>
              </a:ext>
            </a:extLst>
          </p:cNvPr>
          <p:cNvPicPr>
            <a:picLocks noChangeAspect="1"/>
          </p:cNvPicPr>
          <p:nvPr/>
        </p:nvPicPr>
        <p:blipFill>
          <a:blip r:embed="rId2"/>
          <a:stretch>
            <a:fillRect/>
          </a:stretch>
        </p:blipFill>
        <p:spPr>
          <a:xfrm>
            <a:off x="633674" y="1417638"/>
            <a:ext cx="7876652" cy="1314095"/>
          </a:xfrm>
          <a:prstGeom prst="rect">
            <a:avLst/>
          </a:prstGeom>
        </p:spPr>
      </p:pic>
      <p:sp>
        <p:nvSpPr>
          <p:cNvPr id="6" name="Title 1">
            <a:extLst>
              <a:ext uri="{FF2B5EF4-FFF2-40B4-BE49-F238E27FC236}">
                <a16:creationId xmlns:a16="http://schemas.microsoft.com/office/drawing/2014/main" id="{3E3CB431-1EEC-99C8-3A10-30C3FF7688B9}"/>
              </a:ext>
            </a:extLst>
          </p:cNvPr>
          <p:cNvSpPr>
            <a:spLocks noGrp="1"/>
          </p:cNvSpPr>
          <p:nvPr>
            <p:ph type="title"/>
          </p:nvPr>
        </p:nvSpPr>
        <p:spPr>
          <a:xfrm>
            <a:off x="457200" y="274638"/>
            <a:ext cx="8229600" cy="1143000"/>
          </a:xfrm>
        </p:spPr>
        <p:txBody>
          <a:bodyPr/>
          <a:lstStyle/>
          <a:p>
            <a:r>
              <a:rPr lang="en-US" dirty="0">
                <a:latin typeface="Times New Roman" panose="02020603050405020304" pitchFamily="18" charset="0"/>
                <a:cs typeface="Times New Roman" panose="02020603050405020304" pitchFamily="18" charset="0"/>
              </a:rPr>
              <a:t>ATP Schemes (cont.)</a:t>
            </a:r>
            <a:endParaRPr lang="en-US" dirty="0"/>
          </a:p>
        </p:txBody>
      </p:sp>
      <p:sp>
        <p:nvSpPr>
          <p:cNvPr id="7" name="TextBox 6">
            <a:extLst>
              <a:ext uri="{FF2B5EF4-FFF2-40B4-BE49-F238E27FC236}">
                <a16:creationId xmlns:a16="http://schemas.microsoft.com/office/drawing/2014/main" id="{08BC5E92-0F57-8506-679A-E64CE00BF77F}"/>
              </a:ext>
            </a:extLst>
          </p:cNvPr>
          <p:cNvSpPr txBox="1"/>
          <p:nvPr/>
        </p:nvSpPr>
        <p:spPr>
          <a:xfrm>
            <a:off x="1371600" y="2731733"/>
            <a:ext cx="6400800"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&lt;ATP mechanism [1]&gt;</a:t>
            </a:r>
            <a:endParaRPr lang="en-US" sz="1400" dirty="0"/>
          </a:p>
        </p:txBody>
      </p:sp>
    </p:spTree>
    <p:extLst>
      <p:ext uri="{BB962C8B-B14F-4D97-AF65-F5344CB8AC3E}">
        <p14:creationId xmlns:p14="http://schemas.microsoft.com/office/powerpoint/2010/main" val="390027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E488C-F67B-8967-C7C7-681A3A0F9B79}"/>
              </a:ext>
            </a:extLst>
          </p:cNvPr>
          <p:cNvSpPr>
            <a:spLocks noGrp="1"/>
          </p:cNvSpPr>
          <p:nvPr>
            <p:ph idx="1"/>
          </p:nvPr>
        </p:nvSpPr>
        <p:spPr>
          <a:xfrm>
            <a:off x="457200" y="3254187"/>
            <a:ext cx="8229600" cy="2871975"/>
          </a:xfrm>
        </p:spPr>
        <p:txBody>
          <a:bodyPr>
            <a:normAutofit/>
          </a:bodyPr>
          <a:lstStyle/>
          <a:p>
            <a:r>
              <a:rPr lang="en-US" sz="2000" b="1" dirty="0">
                <a:latin typeface="Times New Roman" panose="02020603050405020304" pitchFamily="18" charset="0"/>
                <a:cs typeface="Times New Roman" panose="02020603050405020304" pitchFamily="18" charset="0"/>
              </a:rPr>
              <a:t>Other schemes:</a:t>
            </a:r>
          </a:p>
          <a:p>
            <a:pPr lvl="1"/>
            <a:r>
              <a:rPr lang="en-US" sz="1600" b="1" dirty="0">
                <a:latin typeface="Times New Roman" panose="02020603050405020304" pitchFamily="18" charset="0"/>
                <a:cs typeface="Times New Roman" panose="02020603050405020304" pitchFamily="18" charset="0"/>
              </a:rPr>
              <a:t>Rotating head: </a:t>
            </a:r>
            <a:r>
              <a:rPr lang="en-US" sz="1600" dirty="0">
                <a:latin typeface="Times New Roman" panose="02020603050405020304" pitchFamily="18" charset="0"/>
                <a:cs typeface="Times New Roman" panose="02020603050405020304" pitchFamily="18" charset="0"/>
              </a:rPr>
              <a:t>A rotating head mechanism is proposed for FSO communications between two autonomous mobile nodes. A movable head carries an FSO transceiver, capable of mechanically rotating 360◦, to maintain LOS between mobile nodes. </a:t>
            </a:r>
          </a:p>
          <a:p>
            <a:pPr lvl="1"/>
            <a:r>
              <a:rPr lang="en-US" sz="1600" b="1" dirty="0">
                <a:latin typeface="Times New Roman" panose="02020603050405020304" pitchFamily="18" charset="0"/>
                <a:cs typeface="Times New Roman" panose="02020603050405020304" pitchFamily="18" charset="0"/>
              </a:rPr>
              <a:t>Spherical node design</a:t>
            </a:r>
            <a:r>
              <a:rPr lang="en-US" sz="1600" dirty="0">
                <a:latin typeface="Times New Roman" panose="02020603050405020304" pitchFamily="18" charset="0"/>
                <a:cs typeface="Times New Roman" panose="02020603050405020304" pitchFamily="18" charset="0"/>
              </a:rPr>
              <a:t>: A spherical FSO node design where the whole surface of the FSO node is covered by transmitter and receiver modules.</a:t>
            </a:r>
            <a:endParaRPr lang="en-US" sz="16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30E565A-26E9-40D3-E95A-6F681FF063DF}"/>
              </a:ext>
            </a:extLst>
          </p:cNvPr>
          <p:cNvPicPr>
            <a:picLocks noChangeAspect="1"/>
          </p:cNvPicPr>
          <p:nvPr/>
        </p:nvPicPr>
        <p:blipFill>
          <a:blip r:embed="rId2"/>
          <a:stretch>
            <a:fillRect/>
          </a:stretch>
        </p:blipFill>
        <p:spPr>
          <a:xfrm>
            <a:off x="633674" y="1417638"/>
            <a:ext cx="7876652" cy="1314095"/>
          </a:xfrm>
          <a:prstGeom prst="rect">
            <a:avLst/>
          </a:prstGeom>
        </p:spPr>
      </p:pic>
      <p:sp>
        <p:nvSpPr>
          <p:cNvPr id="6" name="Title 1">
            <a:extLst>
              <a:ext uri="{FF2B5EF4-FFF2-40B4-BE49-F238E27FC236}">
                <a16:creationId xmlns:a16="http://schemas.microsoft.com/office/drawing/2014/main" id="{3E3CB431-1EEC-99C8-3A10-30C3FF7688B9}"/>
              </a:ext>
            </a:extLst>
          </p:cNvPr>
          <p:cNvSpPr>
            <a:spLocks noGrp="1"/>
          </p:cNvSpPr>
          <p:nvPr>
            <p:ph type="title"/>
          </p:nvPr>
        </p:nvSpPr>
        <p:spPr>
          <a:xfrm>
            <a:off x="457200" y="274638"/>
            <a:ext cx="8229600" cy="1143000"/>
          </a:xfrm>
        </p:spPr>
        <p:txBody>
          <a:bodyPr/>
          <a:lstStyle/>
          <a:p>
            <a:r>
              <a:rPr lang="en-US" dirty="0">
                <a:latin typeface="Times New Roman" panose="02020603050405020304" pitchFamily="18" charset="0"/>
                <a:cs typeface="Times New Roman" panose="02020603050405020304" pitchFamily="18" charset="0"/>
              </a:rPr>
              <a:t>ATP Schemes (cont.)</a:t>
            </a:r>
            <a:endParaRPr lang="en-US" dirty="0"/>
          </a:p>
        </p:txBody>
      </p:sp>
      <p:sp>
        <p:nvSpPr>
          <p:cNvPr id="7" name="TextBox 6">
            <a:extLst>
              <a:ext uri="{FF2B5EF4-FFF2-40B4-BE49-F238E27FC236}">
                <a16:creationId xmlns:a16="http://schemas.microsoft.com/office/drawing/2014/main" id="{08BC5E92-0F57-8506-679A-E64CE00BF77F}"/>
              </a:ext>
            </a:extLst>
          </p:cNvPr>
          <p:cNvSpPr txBox="1"/>
          <p:nvPr/>
        </p:nvSpPr>
        <p:spPr>
          <a:xfrm>
            <a:off x="1371600" y="2731733"/>
            <a:ext cx="6400800" cy="30777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&lt;ATP mechanism [1]&gt;</a:t>
            </a:r>
            <a:endParaRPr lang="en-US" sz="1400" dirty="0"/>
          </a:p>
        </p:txBody>
      </p:sp>
    </p:spTree>
    <p:extLst>
      <p:ext uri="{BB962C8B-B14F-4D97-AF65-F5344CB8AC3E}">
        <p14:creationId xmlns:p14="http://schemas.microsoft.com/office/powerpoint/2010/main" val="668899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3513</TotalTime>
  <Words>1711</Words>
  <Application>Microsoft Office PowerPoint</Application>
  <PresentationFormat>화면 슬라이드 쇼(4:3)</PresentationFormat>
  <Paragraphs>107</Paragraphs>
  <Slides>16</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16</vt:i4>
      </vt:variant>
    </vt:vector>
  </HeadingPairs>
  <TitlesOfParts>
    <vt:vector size="22" baseType="lpstr">
      <vt:lpstr>ＭＳ Ｐゴシック</vt:lpstr>
      <vt:lpstr>Arial</vt:lpstr>
      <vt:lpstr>Calibri</vt:lpstr>
      <vt:lpstr>Times New Roman</vt:lpstr>
      <vt:lpstr>Verdana</vt:lpstr>
      <vt:lpstr>Office Theme</vt:lpstr>
      <vt:lpstr>PowerPoint 프레젠테이션</vt:lpstr>
      <vt:lpstr>PowerPoint 프레젠테이션</vt:lpstr>
      <vt:lpstr>Contents</vt:lpstr>
      <vt:lpstr>Background</vt:lpstr>
      <vt:lpstr>ATP Overview</vt:lpstr>
      <vt:lpstr>ATP Overview (cont.)</vt:lpstr>
      <vt:lpstr>ATP Schemes</vt:lpstr>
      <vt:lpstr>ATP Schemes (cont.)</vt:lpstr>
      <vt:lpstr>ATP Schemes (cont.)</vt:lpstr>
      <vt:lpstr>ATP Schemes (cont.)</vt:lpstr>
      <vt:lpstr>ATP Tracking Mechanism</vt:lpstr>
      <vt:lpstr>Current Development of ATP for Drones</vt:lpstr>
      <vt:lpstr>Current Development of ATP for Drones</vt:lpstr>
      <vt:lpstr>Challenges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Requirement of OCC-based Drone Networks for IEEE 802.15 NG OCC</dc:title>
  <dc:creator>미프타훌코이르실라훌우맘(대학원생-전자공학전공)</dc:creator>
  <cp:lastModifiedBy>장영민(교원-전자시스템공학전공)</cp:lastModifiedBy>
  <cp:revision>4</cp:revision>
  <dcterms:created xsi:type="dcterms:W3CDTF">2024-01-12T06:41:59Z</dcterms:created>
  <dcterms:modified xsi:type="dcterms:W3CDTF">2024-07-16T14:45:32Z</dcterms:modified>
</cp:coreProperties>
</file>