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46" r:id="rId2"/>
    <p:sldId id="311" r:id="rId3"/>
    <p:sldId id="371" r:id="rId4"/>
    <p:sldId id="372" r:id="rId5"/>
    <p:sldId id="379" r:id="rId6"/>
    <p:sldId id="389" r:id="rId7"/>
    <p:sldId id="390" r:id="rId8"/>
    <p:sldId id="391" r:id="rId9"/>
    <p:sldId id="392" r:id="rId10"/>
    <p:sldId id="393" r:id="rId11"/>
    <p:sldId id="394" r:id="rId12"/>
    <p:sldId id="395" r:id="rId13"/>
    <p:sldId id="365" r:id="rId14"/>
    <p:sldId id="36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3488" autoAdjust="0"/>
  </p:normalViewPr>
  <p:slideViewPr>
    <p:cSldViewPr>
      <p:cViewPr varScale="1">
        <p:scale>
          <a:sx n="79" d="100"/>
          <a:sy n="79" d="100"/>
        </p:scale>
        <p:origin x="658" y="67"/>
      </p:cViewPr>
      <p:guideLst>
        <p:guide orient="horz" pos="2160"/>
        <p:guide pos="2880"/>
      </p:guideLst>
    </p:cSldViewPr>
  </p:slideViewPr>
  <p:notesTextViewPr>
    <p:cViewPr>
      <p:scale>
        <a:sx n="100" d="100"/>
        <a:sy n="100" d="100"/>
      </p:scale>
      <p:origin x="0" y="0"/>
    </p:cViewPr>
  </p:notesTextViewPr>
  <p:notesViewPr>
    <p:cSldViewPr>
      <p:cViewPr varScale="1">
        <p:scale>
          <a:sx n="106" d="100"/>
          <a:sy n="106" d="100"/>
        </p:scale>
        <p:origin x="4890"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it-IT" altLang="ko-KR" sz="1400" b="0" i="0" dirty="0">
                <a:solidFill>
                  <a:srgbClr val="000000"/>
                </a:solidFill>
                <a:effectLst/>
                <a:highlight>
                  <a:srgbClr val="FFFFFF"/>
                </a:highlight>
                <a:latin typeface="Verdana" panose="020B0604030504040204" pitchFamily="34" charset="0"/>
              </a:rPr>
              <a:t>DCN </a:t>
            </a:r>
            <a:r>
              <a:rPr lang="it-IT" altLang="ko-KR" sz="1400" b="1" i="0" dirty="0">
                <a:solidFill>
                  <a:srgbClr val="000000"/>
                </a:solidFill>
                <a:effectLst/>
                <a:highlight>
                  <a:srgbClr val="FFFFFF"/>
                </a:highlight>
                <a:latin typeface="Verdana" panose="020B0604030504040204" pitchFamily="34" charset="0"/>
              </a:rPr>
              <a:t>15-24-0392-00-07ma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NG-OWC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Utilization of OCC for Localization in a Constrained Environment</a:t>
            </a:r>
            <a:endParaRPr lang="en-US" altLang="ja-JP" sz="1600" dirty="0">
              <a:solidFill>
                <a:srgbClr val="FF0000"/>
              </a:solidFill>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16,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Ida Bagus Krishna Yoga Utama,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of OCC for indoor positioning in a constrained environment</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NG-OWC.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Proposed Solution</a:t>
            </a:r>
          </a:p>
        </p:txBody>
      </p:sp>
      <p:sp>
        <p:nvSpPr>
          <p:cNvPr id="7" name="Rectangle 3"/>
          <p:cNvSpPr>
            <a:spLocks noGrp="1" noChangeArrowheads="1"/>
          </p:cNvSpPr>
          <p:nvPr>
            <p:ph idx="1"/>
          </p:nvPr>
        </p:nvSpPr>
        <p:spPr>
          <a:xfrm>
            <a:off x="457200" y="1417638"/>
            <a:ext cx="8229600" cy="4906962"/>
          </a:xfrm>
          <a:ln/>
        </p:spPr>
        <p:txBody>
          <a:bodyPr>
            <a:noAutofit/>
          </a:bodyPr>
          <a:lstStyle/>
          <a:p>
            <a:pPr algn="just"/>
            <a:r>
              <a:rPr lang="en-US" altLang="ja-JP" sz="2000" dirty="0">
                <a:latin typeface="Times New Roman" panose="02020603050405020304" pitchFamily="18" charset="0"/>
                <a:cs typeface="Times New Roman" panose="02020603050405020304" pitchFamily="18" charset="0"/>
              </a:rPr>
              <a:t>The Optical Camera Communication (OCC) can be leveraged to establish the localization in a constrained environment.</a:t>
            </a:r>
          </a:p>
          <a:p>
            <a:pPr algn="just"/>
            <a:r>
              <a:rPr lang="en-US" altLang="ja-JP" sz="2000" dirty="0">
                <a:latin typeface="Times New Roman" panose="02020603050405020304" pitchFamily="18" charset="0"/>
                <a:cs typeface="Times New Roman" panose="02020603050405020304" pitchFamily="18" charset="0"/>
              </a:rPr>
              <a:t>By integrating with OCC, the equipment only need to installed with a camera.</a:t>
            </a:r>
          </a:p>
          <a:p>
            <a:pPr algn="just"/>
            <a:r>
              <a:rPr lang="en-US" altLang="ja-JP" sz="2000" dirty="0">
                <a:latin typeface="Times New Roman" panose="02020603050405020304" pitchFamily="18" charset="0"/>
                <a:cs typeface="Times New Roman" panose="02020603050405020304" pitchFamily="18" charset="0"/>
              </a:rPr>
              <a:t>Additional modification is also required on the underground mine by converting each lamp into an OCC transmitter.</a:t>
            </a:r>
          </a:p>
          <a:p>
            <a:pPr algn="just"/>
            <a:endParaRPr lang="en-US" altLang="ja-JP" sz="2000" dirty="0">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1AF947C8-F049-9988-42FC-4346F725C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100" y="3505200"/>
            <a:ext cx="3733800" cy="23336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BC7955F-7B2D-6EF2-09C4-59E5415509E6}"/>
              </a:ext>
            </a:extLst>
          </p:cNvPr>
          <p:cNvSpPr txBox="1">
            <a:spLocks noChangeArrowheads="1"/>
          </p:cNvSpPr>
          <p:nvPr/>
        </p:nvSpPr>
        <p:spPr>
          <a:xfrm>
            <a:off x="1809750" y="5831333"/>
            <a:ext cx="5524500" cy="488155"/>
          </a:xfrm>
          <a:prstGeom prst="rect">
            <a:avLst/>
          </a:prstGeom>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ja-JP" sz="1400" dirty="0">
                <a:latin typeface="Times New Roman" panose="02020603050405020304" pitchFamily="18" charset="0"/>
                <a:cs typeface="Times New Roman" panose="02020603050405020304" pitchFamily="18" charset="0"/>
              </a:rPr>
              <a:t>&lt; Underground mine &gt;</a:t>
            </a:r>
          </a:p>
          <a:p>
            <a:pPr marL="0" indent="0" algn="ctr">
              <a:buNone/>
            </a:pPr>
            <a:r>
              <a:rPr lang="en-US" altLang="ja-JP" sz="1100" dirty="0">
                <a:latin typeface="Times New Roman" panose="02020603050405020304" pitchFamily="18" charset="0"/>
                <a:cs typeface="Times New Roman" panose="02020603050405020304" pitchFamily="18" charset="0"/>
              </a:rPr>
              <a:t>Source: https://www.ggled.net/wp-content/uploads/2020/07/iStock-1174789834-800x500.jpg</a:t>
            </a:r>
          </a:p>
        </p:txBody>
      </p:sp>
      <p:cxnSp>
        <p:nvCxnSpPr>
          <p:cNvPr id="8" name="Straight Arrow Connector 7">
            <a:extLst>
              <a:ext uri="{FF2B5EF4-FFF2-40B4-BE49-F238E27FC236}">
                <a16:creationId xmlns:a16="http://schemas.microsoft.com/office/drawing/2014/main" id="{6E7E24CD-7506-D596-7FFD-E563A05E2FC1}"/>
              </a:ext>
            </a:extLst>
          </p:cNvPr>
          <p:cNvCxnSpPr/>
          <p:nvPr/>
        </p:nvCxnSpPr>
        <p:spPr>
          <a:xfrm>
            <a:off x="4343400" y="3871119"/>
            <a:ext cx="2286000" cy="0"/>
          </a:xfrm>
          <a:prstGeom prst="straightConnector1">
            <a:avLst/>
          </a:prstGeom>
          <a:ln w="28575">
            <a:tailEnd type="triangle"/>
          </a:ln>
        </p:spPr>
        <p:style>
          <a:lnRef idx="1">
            <a:schemeClr val="accent3"/>
          </a:lnRef>
          <a:fillRef idx="0">
            <a:schemeClr val="accent3"/>
          </a:fillRef>
          <a:effectRef idx="0">
            <a:schemeClr val="accent3"/>
          </a:effectRef>
          <a:fontRef idx="minor">
            <a:schemeClr val="tx1"/>
          </a:fontRef>
        </p:style>
      </p:cxnSp>
      <p:sp>
        <p:nvSpPr>
          <p:cNvPr id="9" name="TextBox 8">
            <a:extLst>
              <a:ext uri="{FF2B5EF4-FFF2-40B4-BE49-F238E27FC236}">
                <a16:creationId xmlns:a16="http://schemas.microsoft.com/office/drawing/2014/main" id="{74B2104F-4F02-906F-104E-934FB0E81B5D}"/>
              </a:ext>
            </a:extLst>
          </p:cNvPr>
          <p:cNvSpPr txBox="1"/>
          <p:nvPr/>
        </p:nvSpPr>
        <p:spPr>
          <a:xfrm>
            <a:off x="6553200" y="3701842"/>
            <a:ext cx="790601" cy="338554"/>
          </a:xfrm>
          <a:prstGeom prst="rect">
            <a:avLst/>
          </a:prstGeom>
          <a:noFill/>
        </p:spPr>
        <p:txBody>
          <a:bodyPr wrap="none" rtlCol="0">
            <a:spAutoFit/>
          </a:bodyPr>
          <a:lstStyle/>
          <a:p>
            <a:r>
              <a:rPr lang="en-US" sz="1600" dirty="0"/>
              <a:t>OCC TX</a:t>
            </a:r>
          </a:p>
        </p:txBody>
      </p:sp>
    </p:spTree>
    <p:extLst>
      <p:ext uri="{BB962C8B-B14F-4D97-AF65-F5344CB8AC3E}">
        <p14:creationId xmlns:p14="http://schemas.microsoft.com/office/powerpoint/2010/main" val="75495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Proposed Solution</a:t>
            </a:r>
          </a:p>
        </p:txBody>
      </p:sp>
      <p:sp>
        <p:nvSpPr>
          <p:cNvPr id="7" name="Rectangle 3"/>
          <p:cNvSpPr>
            <a:spLocks noGrp="1" noChangeArrowheads="1"/>
          </p:cNvSpPr>
          <p:nvPr>
            <p:ph idx="1"/>
          </p:nvPr>
        </p:nvSpPr>
        <p:spPr>
          <a:xfrm>
            <a:off x="457200" y="1417638"/>
            <a:ext cx="8229600" cy="4906962"/>
          </a:xfrm>
          <a:ln/>
        </p:spPr>
        <p:txBody>
          <a:bodyPr>
            <a:noAutofit/>
          </a:bodyPr>
          <a:lstStyle/>
          <a:p>
            <a:pPr algn="just"/>
            <a:r>
              <a:rPr lang="en-US" altLang="ja-JP" sz="2000" dirty="0">
                <a:latin typeface="Times New Roman" panose="02020603050405020304" pitchFamily="18" charset="0"/>
                <a:cs typeface="Times New Roman" panose="02020603050405020304" pitchFamily="18" charset="0"/>
              </a:rPr>
              <a:t>Each OCC TX continuously broadcast its position which the broadcasted rays are received by the camera of the equipment.</a:t>
            </a:r>
          </a:p>
          <a:p>
            <a:pPr algn="just"/>
            <a:r>
              <a:rPr lang="en-US" altLang="ja-JP" sz="2000" dirty="0">
                <a:latin typeface="Times New Roman" panose="02020603050405020304" pitchFamily="18" charset="0"/>
                <a:cs typeface="Times New Roman" panose="02020603050405020304" pitchFamily="18" charset="0"/>
              </a:rPr>
              <a:t>Then, the equipment compute its relative position to the OCC TX position to estimate its current position.</a:t>
            </a:r>
          </a:p>
          <a:p>
            <a:pPr algn="just"/>
            <a:r>
              <a:rPr lang="en-US" altLang="ja-JP" sz="2000" dirty="0">
                <a:latin typeface="Times New Roman" panose="02020603050405020304" pitchFamily="18" charset="0"/>
                <a:cs typeface="Times New Roman" panose="02020603050405020304" pitchFamily="18" charset="0"/>
              </a:rPr>
              <a:t>To estimate the current position based on OCC, an angle-of-arrival (AOA) calculation should be performed [4].</a:t>
            </a:r>
          </a:p>
          <a:p>
            <a:pPr algn="just"/>
            <a:r>
              <a:rPr lang="en-US" altLang="ja-JP" sz="2000" dirty="0">
                <a:latin typeface="Times New Roman" panose="02020603050405020304" pitchFamily="18" charset="0"/>
                <a:cs typeface="Times New Roman" panose="02020603050405020304" pitchFamily="18" charset="0"/>
              </a:rPr>
              <a:t>The AOA measures the distance between the current position of the equipment with the center position of the OCC TX.</a:t>
            </a: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96D0EEAA-3CF6-E1EF-CA9A-A1332603A146}"/>
              </a:ext>
            </a:extLst>
          </p:cNvPr>
          <p:cNvPicPr>
            <a:picLocks noChangeAspect="1"/>
          </p:cNvPicPr>
          <p:nvPr/>
        </p:nvPicPr>
        <p:blipFill>
          <a:blip r:embed="rId2"/>
          <a:stretch>
            <a:fillRect/>
          </a:stretch>
        </p:blipFill>
        <p:spPr>
          <a:xfrm>
            <a:off x="3017613" y="4114800"/>
            <a:ext cx="3108773" cy="1758437"/>
          </a:xfrm>
          <a:prstGeom prst="rect">
            <a:avLst/>
          </a:prstGeom>
          <a:ln>
            <a:solidFill>
              <a:schemeClr val="tx1"/>
            </a:solidFill>
          </a:ln>
        </p:spPr>
      </p:pic>
      <p:sp>
        <p:nvSpPr>
          <p:cNvPr id="5" name="TextBox 4">
            <a:extLst>
              <a:ext uri="{FF2B5EF4-FFF2-40B4-BE49-F238E27FC236}">
                <a16:creationId xmlns:a16="http://schemas.microsoft.com/office/drawing/2014/main" id="{5711B5BB-EE7A-A537-CF54-DC8374A9C49F}"/>
              </a:ext>
            </a:extLst>
          </p:cNvPr>
          <p:cNvSpPr txBox="1"/>
          <p:nvPr/>
        </p:nvSpPr>
        <p:spPr>
          <a:xfrm>
            <a:off x="2484212" y="5850377"/>
            <a:ext cx="4175573" cy="523220"/>
          </a:xfrm>
          <a:prstGeom prst="rect">
            <a:avLst/>
          </a:prstGeom>
          <a:noFill/>
        </p:spPr>
        <p:txBody>
          <a:bodyPr wrap="square" rtlCol="0">
            <a:spAutoFit/>
          </a:bodyPr>
          <a:lstStyle/>
          <a:p>
            <a:pPr algn="ctr"/>
            <a:r>
              <a:rPr lang="en-US" sz="1400" dirty="0">
                <a:latin typeface="Times New Roman" panose="02020603050405020304" pitchFamily="18" charset="0"/>
                <a:cs typeface="Times New Roman" panose="02020603050405020304" pitchFamily="18" charset="0"/>
              </a:rPr>
              <a:t>Estimating position based on AOA and ceiling height information</a:t>
            </a:r>
          </a:p>
        </p:txBody>
      </p:sp>
    </p:spTree>
    <p:extLst>
      <p:ext uri="{BB962C8B-B14F-4D97-AF65-F5344CB8AC3E}">
        <p14:creationId xmlns:p14="http://schemas.microsoft.com/office/powerpoint/2010/main" val="115649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Proposed Solution</a:t>
            </a:r>
          </a:p>
        </p:txBody>
      </p:sp>
      <p:sp>
        <p:nvSpPr>
          <p:cNvPr id="7" name="Rectangle 3"/>
          <p:cNvSpPr>
            <a:spLocks noGrp="1" noChangeArrowheads="1"/>
          </p:cNvSpPr>
          <p:nvPr>
            <p:ph idx="1"/>
          </p:nvPr>
        </p:nvSpPr>
        <p:spPr>
          <a:xfrm>
            <a:off x="457200" y="1417638"/>
            <a:ext cx="8229600" cy="4906962"/>
          </a:xfrm>
          <a:ln/>
        </p:spPr>
        <p:txBody>
          <a:bodyPr>
            <a:noAutofit/>
          </a:bodyPr>
          <a:lstStyle/>
          <a:p>
            <a:pPr algn="just"/>
            <a:r>
              <a:rPr lang="en-US" altLang="ja-JP" sz="2000" dirty="0">
                <a:latin typeface="Times New Roman" panose="02020603050405020304" pitchFamily="18" charset="0"/>
                <a:cs typeface="Times New Roman" panose="02020603050405020304" pitchFamily="18" charset="0"/>
              </a:rPr>
              <a:t>By using OCC for localization in a constrained environment, a better localization system can be obtained.</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B8C939E-7D65-633E-3476-8CE8FD39016D}"/>
              </a:ext>
            </a:extLst>
          </p:cNvPr>
          <p:cNvGraphicFramePr>
            <a:graphicFrameLocks noGrp="1"/>
          </p:cNvGraphicFramePr>
          <p:nvPr>
            <p:extLst>
              <p:ext uri="{D42A27DB-BD31-4B8C-83A1-F6EECF244321}">
                <p14:modId xmlns:p14="http://schemas.microsoft.com/office/powerpoint/2010/main" val="251325006"/>
              </p:ext>
            </p:extLst>
          </p:nvPr>
        </p:nvGraphicFramePr>
        <p:xfrm>
          <a:off x="457200" y="2286000"/>
          <a:ext cx="8191500" cy="3876040"/>
        </p:xfrm>
        <a:graphic>
          <a:graphicData uri="http://schemas.openxmlformats.org/drawingml/2006/table">
            <a:tbl>
              <a:tblPr firstRow="1" bandRow="1">
                <a:tableStyleId>{9D7B26C5-4107-4FEC-AEDC-1716B250A1EF}</a:tableStyleId>
              </a:tblPr>
              <a:tblGrid>
                <a:gridCol w="4095750">
                  <a:extLst>
                    <a:ext uri="{9D8B030D-6E8A-4147-A177-3AD203B41FA5}">
                      <a16:colId xmlns:a16="http://schemas.microsoft.com/office/drawing/2014/main" val="2988017165"/>
                    </a:ext>
                  </a:extLst>
                </a:gridCol>
                <a:gridCol w="4095750">
                  <a:extLst>
                    <a:ext uri="{9D8B030D-6E8A-4147-A177-3AD203B41FA5}">
                      <a16:colId xmlns:a16="http://schemas.microsoft.com/office/drawing/2014/main" val="1650598303"/>
                    </a:ext>
                  </a:extLst>
                </a:gridCol>
              </a:tblGrid>
              <a:tr h="370840">
                <a:tc>
                  <a:txBody>
                    <a:bodyPr/>
                    <a:lstStyle/>
                    <a:p>
                      <a:pPr algn="ctr"/>
                      <a:r>
                        <a:rPr lang="en-US" dirty="0"/>
                        <a:t>Advantages</a:t>
                      </a:r>
                    </a:p>
                  </a:txBody>
                  <a:tcPr/>
                </a:tc>
                <a:tc>
                  <a:txBody>
                    <a:bodyPr/>
                    <a:lstStyle/>
                    <a:p>
                      <a:pPr algn="ctr"/>
                      <a:r>
                        <a:rPr lang="en-US" dirty="0"/>
                        <a:t>Disadvantages</a:t>
                      </a:r>
                    </a:p>
                  </a:txBody>
                  <a:tcPr/>
                </a:tc>
                <a:extLst>
                  <a:ext uri="{0D108BD9-81ED-4DB2-BD59-A6C34878D82A}">
                    <a16:rowId xmlns:a16="http://schemas.microsoft.com/office/drawing/2014/main" val="2297988609"/>
                  </a:ext>
                </a:extLst>
              </a:tr>
              <a:tr h="370840">
                <a:tc>
                  <a:txBody>
                    <a:bodyPr/>
                    <a:lstStyle/>
                    <a:p>
                      <a:r>
                        <a:rPr lang="en-US" dirty="0"/>
                        <a:t>Reliable and robust</a:t>
                      </a:r>
                    </a:p>
                  </a:txBody>
                  <a:tcPr/>
                </a:tc>
                <a:tc>
                  <a:txBody>
                    <a:bodyPr/>
                    <a:lstStyle/>
                    <a:p>
                      <a:r>
                        <a:rPr lang="en-US" dirty="0"/>
                        <a:t>Requires to modify the lamp into an OCC TX</a:t>
                      </a:r>
                    </a:p>
                  </a:txBody>
                  <a:tcPr/>
                </a:tc>
                <a:extLst>
                  <a:ext uri="{0D108BD9-81ED-4DB2-BD59-A6C34878D82A}">
                    <a16:rowId xmlns:a16="http://schemas.microsoft.com/office/drawing/2014/main" val="2175904651"/>
                  </a:ext>
                </a:extLst>
              </a:tr>
              <a:tr h="370840">
                <a:tc>
                  <a:txBody>
                    <a:bodyPr/>
                    <a:lstStyle/>
                    <a:p>
                      <a:r>
                        <a:rPr lang="en-US" dirty="0"/>
                        <a:t>Provide an instant measurement</a:t>
                      </a:r>
                    </a:p>
                  </a:txBody>
                  <a:tcPr/>
                </a:tc>
                <a:tc>
                  <a:txBody>
                    <a:bodyPr/>
                    <a:lstStyle/>
                    <a:p>
                      <a:endParaRPr lang="en-US" dirty="0"/>
                    </a:p>
                  </a:txBody>
                  <a:tcPr/>
                </a:tc>
                <a:extLst>
                  <a:ext uri="{0D108BD9-81ED-4DB2-BD59-A6C34878D82A}">
                    <a16:rowId xmlns:a16="http://schemas.microsoft.com/office/drawing/2014/main" val="3331779833"/>
                  </a:ext>
                </a:extLst>
              </a:tr>
              <a:tr h="370840">
                <a:tc>
                  <a:txBody>
                    <a:bodyPr/>
                    <a:lstStyle/>
                    <a:p>
                      <a:r>
                        <a:rPr lang="en-US" dirty="0"/>
                        <a:t>No accumulative error</a:t>
                      </a:r>
                    </a:p>
                  </a:txBody>
                  <a:tcPr/>
                </a:tc>
                <a:tc>
                  <a:txBody>
                    <a:bodyPr/>
                    <a:lstStyle/>
                    <a:p>
                      <a:endParaRPr lang="en-US" dirty="0"/>
                    </a:p>
                  </a:txBody>
                  <a:tcPr/>
                </a:tc>
                <a:extLst>
                  <a:ext uri="{0D108BD9-81ED-4DB2-BD59-A6C34878D82A}">
                    <a16:rowId xmlns:a16="http://schemas.microsoft.com/office/drawing/2014/main" val="4151377193"/>
                  </a:ext>
                </a:extLst>
              </a:tr>
              <a:tr h="370840">
                <a:tc>
                  <a:txBody>
                    <a:bodyPr/>
                    <a:lstStyle/>
                    <a:p>
                      <a:r>
                        <a:rPr lang="en-US" dirty="0"/>
                        <a:t>Low cost</a:t>
                      </a:r>
                    </a:p>
                  </a:txBody>
                  <a:tcPr/>
                </a:tc>
                <a:tc>
                  <a:txBody>
                    <a:bodyPr/>
                    <a:lstStyle/>
                    <a:p>
                      <a:endParaRPr lang="en-US" dirty="0"/>
                    </a:p>
                  </a:txBody>
                  <a:tcPr/>
                </a:tc>
                <a:extLst>
                  <a:ext uri="{0D108BD9-81ED-4DB2-BD59-A6C34878D82A}">
                    <a16:rowId xmlns:a16="http://schemas.microsoft.com/office/drawing/2014/main" val="814247501"/>
                  </a:ext>
                </a:extLst>
              </a:tr>
              <a:tr h="370840">
                <a:tc>
                  <a:txBody>
                    <a:bodyPr/>
                    <a:lstStyle/>
                    <a:p>
                      <a:r>
                        <a:rPr lang="en-US" dirty="0"/>
                        <a:t>Easy to setup</a:t>
                      </a:r>
                    </a:p>
                  </a:txBody>
                  <a:tcPr/>
                </a:tc>
                <a:tc>
                  <a:txBody>
                    <a:bodyPr/>
                    <a:lstStyle/>
                    <a:p>
                      <a:endParaRPr lang="en-US" dirty="0"/>
                    </a:p>
                  </a:txBody>
                  <a:tcPr/>
                </a:tc>
                <a:extLst>
                  <a:ext uri="{0D108BD9-81ED-4DB2-BD59-A6C34878D82A}">
                    <a16:rowId xmlns:a16="http://schemas.microsoft.com/office/drawing/2014/main" val="1843730456"/>
                  </a:ext>
                </a:extLst>
              </a:tr>
              <a:tr h="370840">
                <a:tc>
                  <a:txBody>
                    <a:bodyPr/>
                    <a:lstStyle/>
                    <a:p>
                      <a:r>
                        <a:rPr lang="en-US" dirty="0"/>
                        <a:t>No need for complex algorithm, only OCC RX and AOA calculation</a:t>
                      </a:r>
                    </a:p>
                  </a:txBody>
                  <a:tcPr/>
                </a:tc>
                <a:tc>
                  <a:txBody>
                    <a:bodyPr/>
                    <a:lstStyle/>
                    <a:p>
                      <a:endParaRPr lang="en-US" dirty="0"/>
                    </a:p>
                  </a:txBody>
                  <a:tcPr/>
                </a:tc>
                <a:extLst>
                  <a:ext uri="{0D108BD9-81ED-4DB2-BD59-A6C34878D82A}">
                    <a16:rowId xmlns:a16="http://schemas.microsoft.com/office/drawing/2014/main" val="2299836557"/>
                  </a:ext>
                </a:extLst>
              </a:tr>
              <a:tr h="370840">
                <a:tc>
                  <a:txBody>
                    <a:bodyPr/>
                    <a:lstStyle/>
                    <a:p>
                      <a:r>
                        <a:rPr lang="en-US" dirty="0"/>
                        <a:t>Low computation</a:t>
                      </a:r>
                    </a:p>
                  </a:txBody>
                  <a:tcPr/>
                </a:tc>
                <a:tc>
                  <a:txBody>
                    <a:bodyPr/>
                    <a:lstStyle/>
                    <a:p>
                      <a:endParaRPr lang="en-US" dirty="0"/>
                    </a:p>
                  </a:txBody>
                  <a:tcPr/>
                </a:tc>
                <a:extLst>
                  <a:ext uri="{0D108BD9-81ED-4DB2-BD59-A6C34878D82A}">
                    <a16:rowId xmlns:a16="http://schemas.microsoft.com/office/drawing/2014/main" val="3605118120"/>
                  </a:ext>
                </a:extLst>
              </a:tr>
              <a:tr h="370840">
                <a:tc>
                  <a:txBody>
                    <a:bodyPr/>
                    <a:lstStyle/>
                    <a:p>
                      <a:r>
                        <a:rPr lang="en-US" dirty="0"/>
                        <a:t>Immune to interference</a:t>
                      </a:r>
                    </a:p>
                  </a:txBody>
                  <a:tcPr/>
                </a:tc>
                <a:tc>
                  <a:txBody>
                    <a:bodyPr/>
                    <a:lstStyle/>
                    <a:p>
                      <a:endParaRPr lang="en-US" dirty="0"/>
                    </a:p>
                  </a:txBody>
                  <a:tcPr/>
                </a:tc>
                <a:extLst>
                  <a:ext uri="{0D108BD9-81ED-4DB2-BD59-A6C34878D82A}">
                    <a16:rowId xmlns:a16="http://schemas.microsoft.com/office/drawing/2014/main" val="2727752252"/>
                  </a:ext>
                </a:extLst>
              </a:tr>
            </a:tbl>
          </a:graphicData>
        </a:graphic>
      </p:graphicFrame>
    </p:spTree>
    <p:extLst>
      <p:ext uri="{BB962C8B-B14F-4D97-AF65-F5344CB8AC3E}">
        <p14:creationId xmlns:p14="http://schemas.microsoft.com/office/powerpoint/2010/main" val="3736385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p:cNvSpPr txBox="1"/>
          <p:nvPr/>
        </p:nvSpPr>
        <p:spPr>
          <a:xfrm>
            <a:off x="190498" y="1447800"/>
            <a:ext cx="8763000" cy="2554545"/>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For constrained environment localization, several methods has been proposed.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Among the existing methods, they have pros and cons that cause challenges when implementing it on the real environment.</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OCC emerges as a solution to perform the localization in a constrained environment.</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Unlike existing methods, OCC use less requirements and computations.</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OCC also better when comparing the pros and cons with the existing methods.</a:t>
            </a:r>
            <a:endParaRPr lang="de-DE" altLang="ko-K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4524315"/>
          </a:xfrm>
          <a:prstGeom prst="rect">
            <a:avLst/>
          </a:prstGeom>
          <a:noFill/>
        </p:spPr>
        <p:txBody>
          <a:bodyPr wrap="square" rtlCol="0">
            <a:spAutoFit/>
          </a:bodyPr>
          <a:lstStyle/>
          <a:p>
            <a:pPr marL="457200" lvl="3" indent="-457200" algn="just">
              <a:buFont typeface="+mj-lt"/>
              <a:buAutoNum type="arabicPeriod"/>
            </a:pPr>
            <a:r>
              <a:rPr lang="en-US" altLang="ko-KR" dirty="0">
                <a:latin typeface="Times New Roman" panose="02020603050405020304" pitchFamily="18" charset="0"/>
                <a:cs typeface="Times New Roman" panose="02020603050405020304" pitchFamily="18" charset="0"/>
              </a:rPr>
              <a:t>X. Xu, L. Li, W. Jiao and Q. Zhang, "Challenges of Autonomous Navigation and Perception Technology for Unmanned Special Vehicles in Underground Mine," 2023 6th International Symposium on Autonomous Systems (ISAS), Nanjing, China, 2023, pp. 1-6, </a:t>
            </a:r>
            <a:r>
              <a:rPr lang="en-US" altLang="ko-KR" dirty="0" err="1">
                <a:latin typeface="Times New Roman" panose="02020603050405020304" pitchFamily="18" charset="0"/>
                <a:cs typeface="Times New Roman" panose="02020603050405020304" pitchFamily="18" charset="0"/>
              </a:rPr>
              <a:t>doi</a:t>
            </a:r>
            <a:r>
              <a:rPr lang="en-US" altLang="ko-KR" dirty="0">
                <a:latin typeface="Times New Roman" panose="02020603050405020304" pitchFamily="18" charset="0"/>
                <a:cs typeface="Times New Roman" panose="02020603050405020304" pitchFamily="18" charset="0"/>
              </a:rPr>
              <a:t>: 10.1109/ISAS59543.2023.10164322.</a:t>
            </a:r>
          </a:p>
          <a:p>
            <a:pPr marL="457200" lvl="3" indent="-457200" algn="just">
              <a:buFont typeface="+mj-lt"/>
              <a:buAutoNum type="arabicPeriod"/>
            </a:pPr>
            <a:r>
              <a:rPr lang="en-US" altLang="ko-KR" dirty="0">
                <a:latin typeface="Times New Roman" panose="02020603050405020304" pitchFamily="18" charset="0"/>
                <a:cs typeface="Times New Roman" panose="02020603050405020304" pitchFamily="18" charset="0"/>
              </a:rPr>
              <a:t>M. T. Dunn, J. P. Thompson, P. B. Reid and D. C. Reid, "High accuracy inertial navigation for underground mining machinery," 2012 IEEE International Conference on Automation Science and Engineering (CASE), Seoul, Korea (South), 2012, pp. 1179-1183, </a:t>
            </a:r>
            <a:r>
              <a:rPr lang="en-US" altLang="ko-KR" dirty="0" err="1">
                <a:latin typeface="Times New Roman" panose="02020603050405020304" pitchFamily="18" charset="0"/>
                <a:cs typeface="Times New Roman" panose="02020603050405020304" pitchFamily="18" charset="0"/>
              </a:rPr>
              <a:t>doi</a:t>
            </a:r>
            <a:r>
              <a:rPr lang="en-US" altLang="ko-KR" dirty="0">
                <a:latin typeface="Times New Roman" panose="02020603050405020304" pitchFamily="18" charset="0"/>
                <a:cs typeface="Times New Roman" panose="02020603050405020304" pitchFamily="18" charset="0"/>
              </a:rPr>
              <a:t>: 10.1109/CoASE.2012.6386402.</a:t>
            </a:r>
          </a:p>
          <a:p>
            <a:pPr marL="457200" lvl="3" indent="-457200" algn="just">
              <a:buFont typeface="+mj-lt"/>
              <a:buAutoNum type="arabicPeriod"/>
            </a:pPr>
            <a:r>
              <a:rPr lang="en-US" altLang="ko-KR" dirty="0">
                <a:latin typeface="Times New Roman" panose="02020603050405020304" pitchFamily="18" charset="0"/>
                <a:cs typeface="Times New Roman" panose="02020603050405020304" pitchFamily="18" charset="0"/>
              </a:rPr>
              <a:t>A. Jacobson, F. Zeng, D. Smith, N. Boswell, T. </a:t>
            </a:r>
            <a:r>
              <a:rPr lang="en-US" altLang="ko-KR" dirty="0" err="1">
                <a:latin typeface="Times New Roman" panose="02020603050405020304" pitchFamily="18" charset="0"/>
                <a:cs typeface="Times New Roman" panose="02020603050405020304" pitchFamily="18" charset="0"/>
              </a:rPr>
              <a:t>Peynot</a:t>
            </a:r>
            <a:r>
              <a:rPr lang="en-US" altLang="ko-KR" dirty="0">
                <a:latin typeface="Times New Roman" panose="02020603050405020304" pitchFamily="18" charset="0"/>
                <a:cs typeface="Times New Roman" panose="02020603050405020304" pitchFamily="18" charset="0"/>
              </a:rPr>
              <a:t> and M. Milford, "Semi-Supervised SLAM: Leveraging Low-Cost Sensors on Underground Autonomous Vehicles for Position Tracking," 2018 IEEE/RSJ International Conference on Intelligent Robots and Systems (IROS), Madrid, Spain, 2018, pp. 3970-3977, </a:t>
            </a:r>
            <a:r>
              <a:rPr lang="en-US" altLang="ko-KR" dirty="0" err="1">
                <a:latin typeface="Times New Roman" panose="02020603050405020304" pitchFamily="18" charset="0"/>
                <a:cs typeface="Times New Roman" panose="02020603050405020304" pitchFamily="18" charset="0"/>
              </a:rPr>
              <a:t>doi</a:t>
            </a:r>
            <a:r>
              <a:rPr lang="en-US" altLang="ko-KR" dirty="0">
                <a:latin typeface="Times New Roman" panose="02020603050405020304" pitchFamily="18" charset="0"/>
                <a:cs typeface="Times New Roman" panose="02020603050405020304" pitchFamily="18" charset="0"/>
              </a:rPr>
              <a:t>: 10.1109/IROS.2018.8593750.</a:t>
            </a:r>
          </a:p>
          <a:p>
            <a:pPr marL="457200" lvl="3" indent="-457200" algn="just">
              <a:buFont typeface="+mj-lt"/>
              <a:buAutoNum type="arabicPeriod"/>
            </a:pPr>
            <a:r>
              <a:rPr lang="en-US" altLang="ko-KR" dirty="0">
                <a:latin typeface="Times New Roman" panose="02020603050405020304" pitchFamily="18" charset="0"/>
                <a:cs typeface="Times New Roman" panose="02020603050405020304" pitchFamily="18" charset="0"/>
              </a:rPr>
              <a:t>K. Bera, R. Parthiban, and N. </a:t>
            </a:r>
            <a:r>
              <a:rPr lang="en-US" altLang="ko-KR" dirty="0" err="1">
                <a:latin typeface="Times New Roman" panose="02020603050405020304" pitchFamily="18" charset="0"/>
                <a:cs typeface="Times New Roman" panose="02020603050405020304" pitchFamily="18" charset="0"/>
              </a:rPr>
              <a:t>Karmakar</a:t>
            </a:r>
            <a:r>
              <a:rPr lang="en-US" altLang="ko-KR" dirty="0">
                <a:latin typeface="Times New Roman" panose="02020603050405020304" pitchFamily="18" charset="0"/>
                <a:cs typeface="Times New Roman" panose="02020603050405020304" pitchFamily="18" charset="0"/>
              </a:rPr>
              <a:t>, “A Truly 3D Visible Light Positioning System Using Low Resolution High Speed Camera, LIDAR, and IMU Sensors,” IEEE Access, vol. 11, pp. 98578–98585, 2023, </a:t>
            </a:r>
            <a:r>
              <a:rPr lang="en-US" altLang="ko-KR" dirty="0" err="1">
                <a:latin typeface="Times New Roman" panose="02020603050405020304" pitchFamily="18" charset="0"/>
                <a:cs typeface="Times New Roman" panose="02020603050405020304" pitchFamily="18" charset="0"/>
              </a:rPr>
              <a:t>doi</a:t>
            </a:r>
            <a:r>
              <a:rPr lang="en-US" altLang="ko-KR" dirty="0">
                <a:latin typeface="Times New Roman" panose="02020603050405020304" pitchFamily="18" charset="0"/>
                <a:cs typeface="Times New Roman" panose="02020603050405020304" pitchFamily="18" charset="0"/>
              </a:rPr>
              <a:t>: 10.1109/access.2023.3312293.</a:t>
            </a: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Utilization of OCC for Localization in a Constrained Environment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Contribution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22960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Introduction</a:t>
            </a:r>
          </a:p>
          <a:p>
            <a:pPr algn="just"/>
            <a:r>
              <a:rPr lang="en-US" altLang="ja-JP" sz="2800" dirty="0">
                <a:latin typeface="Times New Roman" panose="02020603050405020304" pitchFamily="18" charset="0"/>
                <a:cs typeface="Times New Roman" panose="02020603050405020304" pitchFamily="18" charset="0"/>
              </a:rPr>
              <a:t>Existing Solutions</a:t>
            </a:r>
          </a:p>
          <a:p>
            <a:pPr algn="just"/>
            <a:r>
              <a:rPr lang="en-US" altLang="ja-JP" sz="2800" dirty="0">
                <a:latin typeface="Times New Roman" panose="02020603050405020304" pitchFamily="18" charset="0"/>
                <a:cs typeface="Times New Roman" panose="02020603050405020304" pitchFamily="18" charset="0"/>
              </a:rPr>
              <a:t>Proposed Solutions</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a:t>
            </a:r>
          </a:p>
        </p:txBody>
      </p:sp>
      <p:sp>
        <p:nvSpPr>
          <p:cNvPr id="7" name="Rectangle 3"/>
          <p:cNvSpPr>
            <a:spLocks noGrp="1" noChangeArrowheads="1"/>
          </p:cNvSpPr>
          <p:nvPr>
            <p:ph idx="1"/>
          </p:nvPr>
        </p:nvSpPr>
        <p:spPr>
          <a:xfrm>
            <a:off x="457200" y="1417638"/>
            <a:ext cx="8229600" cy="4918464"/>
          </a:xfrm>
          <a:ln/>
        </p:spPr>
        <p:txBody>
          <a:bodyPr>
            <a:normAutofit fontScale="92500" lnSpcReduction="10000"/>
          </a:bodyPr>
          <a:lstStyle/>
          <a:p>
            <a:pPr lvl="0" algn="just"/>
            <a:r>
              <a:rPr lang="en-US" altLang="ja-JP" sz="2400" dirty="0">
                <a:latin typeface="Times New Roman" panose="02020603050405020304" pitchFamily="18" charset="0"/>
                <a:cs typeface="Times New Roman" panose="02020603050405020304" pitchFamily="18" charset="0"/>
              </a:rPr>
              <a:t>In a constrained environment, limited options are available to perform localization.</a:t>
            </a:r>
          </a:p>
          <a:p>
            <a:pPr lvl="0" algn="just"/>
            <a:r>
              <a:rPr lang="en-US" altLang="ja-JP" sz="2400" dirty="0">
                <a:latin typeface="Times New Roman" panose="02020603050405020304" pitchFamily="18" charset="0"/>
                <a:cs typeface="Times New Roman" panose="02020603050405020304" pitchFamily="18" charset="0"/>
              </a:rPr>
              <a:t>In most cases, localization in a constrained environment requires a complex setup or heavy computation.</a:t>
            </a:r>
          </a:p>
          <a:p>
            <a:pPr lvl="0" algn="just"/>
            <a:r>
              <a:rPr lang="en-US" altLang="ja-JP" sz="2400" dirty="0">
                <a:latin typeface="Times New Roman" panose="02020603050405020304" pitchFamily="18" charset="0"/>
                <a:cs typeface="Times New Roman" panose="02020603050405020304" pitchFamily="18" charset="0"/>
              </a:rPr>
              <a:t>One potential applications of localization in a constrained environment is underground mine.</a:t>
            </a:r>
          </a:p>
          <a:p>
            <a:pPr lvl="0" algn="just"/>
            <a:r>
              <a:rPr lang="en-US" altLang="ja-JP" sz="2400" dirty="0">
                <a:latin typeface="Times New Roman" panose="02020603050405020304" pitchFamily="18" charset="0"/>
                <a:cs typeface="Times New Roman" panose="02020603050405020304" pitchFamily="18" charset="0"/>
              </a:rPr>
              <a:t>Nowadays, mine industry tries to apply a smart mining to improve the safety and health of the mine workers.</a:t>
            </a:r>
          </a:p>
          <a:p>
            <a:pPr lvl="0" algn="just"/>
            <a:r>
              <a:rPr lang="en-US" altLang="ja-JP" sz="2400" dirty="0">
                <a:latin typeface="Times New Roman" panose="02020603050405020304" pitchFamily="18" charset="0"/>
                <a:cs typeface="Times New Roman" panose="02020603050405020304" pitchFamily="18" charset="0"/>
              </a:rPr>
              <a:t>Based on Xu, et al. [1], main issues for localization in underground mine are as follows:</a:t>
            </a:r>
          </a:p>
          <a:p>
            <a:pPr marL="914400" lvl="1" indent="-457200" algn="just">
              <a:buFont typeface="+mj-lt"/>
              <a:buAutoNum type="alphaLcPeriod"/>
            </a:pPr>
            <a:r>
              <a:rPr lang="en-US" altLang="ja-JP" sz="2000" dirty="0">
                <a:latin typeface="Times New Roman" panose="02020603050405020304" pitchFamily="18" charset="0"/>
                <a:cs typeface="Times New Roman" panose="02020603050405020304" pitchFamily="18" charset="0"/>
              </a:rPr>
              <a:t>Lack of effective high-precision absolute positioning</a:t>
            </a:r>
          </a:p>
          <a:p>
            <a:pPr marL="914400" lvl="1" indent="-457200" algn="just">
              <a:buFont typeface="+mj-lt"/>
              <a:buAutoNum type="alphaLcPeriod"/>
            </a:pPr>
            <a:r>
              <a:rPr lang="en-US" altLang="ja-JP" sz="2000" dirty="0">
                <a:latin typeface="Times New Roman" panose="02020603050405020304" pitchFamily="18" charset="0"/>
                <a:cs typeface="Times New Roman" panose="02020603050405020304" pitchFamily="18" charset="0"/>
              </a:rPr>
              <a:t>Long working time and high position accuracy requirements</a:t>
            </a:r>
          </a:p>
          <a:p>
            <a:pPr marL="914400" lvl="1" indent="-457200" algn="just">
              <a:buFont typeface="+mj-lt"/>
              <a:buAutoNum type="alphaLcPeriod"/>
            </a:pPr>
            <a:r>
              <a:rPr lang="en-US" altLang="ja-JP" sz="2000" dirty="0">
                <a:latin typeface="Times New Roman" panose="02020603050405020304" pitchFamily="18" charset="0"/>
                <a:cs typeface="Times New Roman" panose="02020603050405020304" pitchFamily="18" charset="0"/>
              </a:rPr>
              <a:t>Complex working conditions, harsh underground environment, and the sensor contains large errors</a:t>
            </a:r>
          </a:p>
          <a:p>
            <a:pPr lvl="0"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p>
        </p:txBody>
      </p:sp>
      <p:sp>
        <p:nvSpPr>
          <p:cNvPr id="7" name="Rectangle 3"/>
          <p:cNvSpPr>
            <a:spLocks noGrp="1" noChangeArrowheads="1"/>
          </p:cNvSpPr>
          <p:nvPr>
            <p:ph idx="1"/>
          </p:nvPr>
        </p:nvSpPr>
        <p:spPr>
          <a:xfrm>
            <a:off x="457200" y="1417638"/>
            <a:ext cx="822960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Currently, several methods emerges as solution to perform localization in a constrained environment:</a:t>
            </a:r>
          </a:p>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Inertial navigation system</a:t>
            </a:r>
          </a:p>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Wireless sensor networks</a:t>
            </a:r>
          </a:p>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Camera-based sensing</a:t>
            </a:r>
          </a:p>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LiDAR-based sensing</a:t>
            </a:r>
          </a:p>
        </p:txBody>
      </p:sp>
    </p:spTree>
    <p:extLst>
      <p:ext uri="{BB962C8B-B14F-4D97-AF65-F5344CB8AC3E}">
        <p14:creationId xmlns:p14="http://schemas.microsoft.com/office/powerpoint/2010/main" val="3124718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p>
        </p:txBody>
      </p:sp>
      <p:sp>
        <p:nvSpPr>
          <p:cNvPr id="7" name="Rectangle 3"/>
          <p:cNvSpPr>
            <a:spLocks noGrp="1" noChangeArrowheads="1"/>
          </p:cNvSpPr>
          <p:nvPr>
            <p:ph idx="1"/>
          </p:nvPr>
        </p:nvSpPr>
        <p:spPr>
          <a:xfrm>
            <a:off x="457200" y="1417638"/>
            <a:ext cx="8229600" cy="4918464"/>
          </a:xfrm>
          <a:ln/>
        </p:spPr>
        <p:txBody>
          <a:bodyPr>
            <a:normAutofit/>
          </a:bodyPr>
          <a:lstStyle/>
          <a:p>
            <a:pPr marL="457200" lvl="0" indent="-457200" algn="just">
              <a:buFont typeface="+mj-lt"/>
              <a:buAutoNum type="arabicPeriod"/>
            </a:pPr>
            <a:r>
              <a:rPr lang="en-US" altLang="ja-JP" sz="2400" dirty="0">
                <a:latin typeface="Times New Roman" panose="02020603050405020304" pitchFamily="18" charset="0"/>
                <a:cs typeface="Times New Roman" panose="02020603050405020304" pitchFamily="18" charset="0"/>
              </a:rPr>
              <a:t>Inertial navigation system (INS)</a:t>
            </a:r>
          </a:p>
          <a:p>
            <a:pPr algn="just"/>
            <a:r>
              <a:rPr lang="en-US" altLang="ja-JP" sz="2400" dirty="0">
                <a:latin typeface="Times New Roman" panose="02020603050405020304" pitchFamily="18" charset="0"/>
                <a:cs typeface="Times New Roman" panose="02020603050405020304" pitchFamily="18" charset="0"/>
              </a:rPr>
              <a:t>INS is an instrument that estimate the current position and attitude based on the accelerometers and gyroscopes data.</a:t>
            </a:r>
          </a:p>
          <a:p>
            <a:pPr algn="just"/>
            <a:r>
              <a:rPr lang="en-US" altLang="ja-JP" sz="2400" dirty="0">
                <a:latin typeface="Times New Roman" panose="02020603050405020304" pitchFamily="18" charset="0"/>
                <a:cs typeface="Times New Roman" panose="02020603050405020304" pitchFamily="18" charset="0"/>
              </a:rPr>
              <a:t>Researchers has been utilizing the INS for localization in an underground mine [2].</a:t>
            </a:r>
          </a:p>
          <a:p>
            <a:pPr marL="0" indent="0" algn="just">
              <a:buNone/>
            </a:pPr>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2EA3759F-1F87-501B-6FD8-9A46590C87E8}"/>
              </a:ext>
            </a:extLst>
          </p:cNvPr>
          <p:cNvGraphicFramePr>
            <a:graphicFrameLocks noGrp="1"/>
          </p:cNvGraphicFramePr>
          <p:nvPr>
            <p:extLst>
              <p:ext uri="{D42A27DB-BD31-4B8C-83A1-F6EECF244321}">
                <p14:modId xmlns:p14="http://schemas.microsoft.com/office/powerpoint/2010/main" val="737805736"/>
              </p:ext>
            </p:extLst>
          </p:nvPr>
        </p:nvGraphicFramePr>
        <p:xfrm>
          <a:off x="533400" y="3581400"/>
          <a:ext cx="8153400" cy="2392680"/>
        </p:xfrm>
        <a:graphic>
          <a:graphicData uri="http://schemas.openxmlformats.org/drawingml/2006/table">
            <a:tbl>
              <a:tblPr firstRow="1" bandRow="1">
                <a:tableStyleId>{9D7B26C5-4107-4FEC-AEDC-1716B250A1EF}</a:tableStyleId>
              </a:tblPr>
              <a:tblGrid>
                <a:gridCol w="4076700">
                  <a:extLst>
                    <a:ext uri="{9D8B030D-6E8A-4147-A177-3AD203B41FA5}">
                      <a16:colId xmlns:a16="http://schemas.microsoft.com/office/drawing/2014/main" val="2988017165"/>
                    </a:ext>
                  </a:extLst>
                </a:gridCol>
                <a:gridCol w="4076700">
                  <a:extLst>
                    <a:ext uri="{9D8B030D-6E8A-4147-A177-3AD203B41FA5}">
                      <a16:colId xmlns:a16="http://schemas.microsoft.com/office/drawing/2014/main" val="1650598303"/>
                    </a:ext>
                  </a:extLst>
                </a:gridCol>
              </a:tblGrid>
              <a:tr h="370840">
                <a:tc>
                  <a:txBody>
                    <a:bodyPr/>
                    <a:lstStyle/>
                    <a:p>
                      <a:pPr algn="ctr"/>
                      <a:r>
                        <a:rPr lang="en-US" dirty="0"/>
                        <a:t>Advantages</a:t>
                      </a:r>
                    </a:p>
                  </a:txBody>
                  <a:tcPr/>
                </a:tc>
                <a:tc>
                  <a:txBody>
                    <a:bodyPr/>
                    <a:lstStyle/>
                    <a:p>
                      <a:pPr algn="ctr"/>
                      <a:r>
                        <a:rPr lang="en-US" dirty="0"/>
                        <a:t>Disadvantages</a:t>
                      </a:r>
                    </a:p>
                  </a:txBody>
                  <a:tcPr/>
                </a:tc>
                <a:extLst>
                  <a:ext uri="{0D108BD9-81ED-4DB2-BD59-A6C34878D82A}">
                    <a16:rowId xmlns:a16="http://schemas.microsoft.com/office/drawing/2014/main" val="2297988609"/>
                  </a:ext>
                </a:extLst>
              </a:tr>
              <a:tr h="370840">
                <a:tc>
                  <a:txBody>
                    <a:bodyPr/>
                    <a:lstStyle/>
                    <a:p>
                      <a:r>
                        <a:rPr lang="en-US" dirty="0"/>
                        <a:t>Provide high-precision position and attitude information</a:t>
                      </a:r>
                    </a:p>
                  </a:txBody>
                  <a:tcPr/>
                </a:tc>
                <a:tc>
                  <a:txBody>
                    <a:bodyPr/>
                    <a:lstStyle/>
                    <a:p>
                      <a:r>
                        <a:rPr lang="en-US" dirty="0"/>
                        <a:t>Accumulative error</a:t>
                      </a:r>
                    </a:p>
                  </a:txBody>
                  <a:tcPr/>
                </a:tc>
                <a:extLst>
                  <a:ext uri="{0D108BD9-81ED-4DB2-BD59-A6C34878D82A}">
                    <a16:rowId xmlns:a16="http://schemas.microsoft.com/office/drawing/2014/main" val="2175904651"/>
                  </a:ext>
                </a:extLst>
              </a:tr>
              <a:tr h="370840">
                <a:tc>
                  <a:txBody>
                    <a:bodyPr/>
                    <a:lstStyle/>
                    <a:p>
                      <a:r>
                        <a:rPr lang="en-US" dirty="0"/>
                        <a:t>Provide a continuous position information</a:t>
                      </a:r>
                    </a:p>
                  </a:txBody>
                  <a:tcPr/>
                </a:tc>
                <a:tc>
                  <a:txBody>
                    <a:bodyPr/>
                    <a:lstStyle/>
                    <a:p>
                      <a:r>
                        <a:rPr lang="en-US" dirty="0"/>
                        <a:t>The measurement should be performed continuously</a:t>
                      </a:r>
                    </a:p>
                  </a:txBody>
                  <a:tcPr/>
                </a:tc>
                <a:extLst>
                  <a:ext uri="{0D108BD9-81ED-4DB2-BD59-A6C34878D82A}">
                    <a16:rowId xmlns:a16="http://schemas.microsoft.com/office/drawing/2014/main" val="3331779833"/>
                  </a:ext>
                </a:extLst>
              </a:tr>
              <a:tr h="370840">
                <a:tc>
                  <a:txBody>
                    <a:bodyPr/>
                    <a:lstStyle/>
                    <a:p>
                      <a:r>
                        <a:rPr lang="en-US" dirty="0"/>
                        <a:t>Less interference</a:t>
                      </a:r>
                    </a:p>
                  </a:txBody>
                  <a:tcPr/>
                </a:tc>
                <a:tc>
                  <a:txBody>
                    <a:bodyPr/>
                    <a:lstStyle/>
                    <a:p>
                      <a:endParaRPr lang="en-US" dirty="0"/>
                    </a:p>
                  </a:txBody>
                  <a:tcPr/>
                </a:tc>
                <a:extLst>
                  <a:ext uri="{0D108BD9-81ED-4DB2-BD59-A6C34878D82A}">
                    <a16:rowId xmlns:a16="http://schemas.microsoft.com/office/drawing/2014/main" val="2649463722"/>
                  </a:ext>
                </a:extLst>
              </a:tr>
              <a:tr h="370840">
                <a:tc>
                  <a:txBody>
                    <a:bodyPr/>
                    <a:lstStyle/>
                    <a:p>
                      <a:r>
                        <a:rPr lang="en-US" dirty="0"/>
                        <a:t>Easy to compute</a:t>
                      </a:r>
                    </a:p>
                  </a:txBody>
                  <a:tcPr/>
                </a:tc>
                <a:tc>
                  <a:txBody>
                    <a:bodyPr/>
                    <a:lstStyle/>
                    <a:p>
                      <a:endParaRPr lang="en-US" dirty="0"/>
                    </a:p>
                  </a:txBody>
                  <a:tcPr/>
                </a:tc>
                <a:extLst>
                  <a:ext uri="{0D108BD9-81ED-4DB2-BD59-A6C34878D82A}">
                    <a16:rowId xmlns:a16="http://schemas.microsoft.com/office/drawing/2014/main" val="2768436286"/>
                  </a:ext>
                </a:extLst>
              </a:tr>
            </a:tbl>
          </a:graphicData>
        </a:graphic>
      </p:graphicFrame>
    </p:spTree>
    <p:extLst>
      <p:ext uri="{BB962C8B-B14F-4D97-AF65-F5344CB8AC3E}">
        <p14:creationId xmlns:p14="http://schemas.microsoft.com/office/powerpoint/2010/main" val="4294540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p>
        </p:txBody>
      </p:sp>
      <p:sp>
        <p:nvSpPr>
          <p:cNvPr id="7" name="Rectangle 3"/>
          <p:cNvSpPr>
            <a:spLocks noGrp="1" noChangeArrowheads="1"/>
          </p:cNvSpPr>
          <p:nvPr>
            <p:ph idx="1"/>
          </p:nvPr>
        </p:nvSpPr>
        <p:spPr>
          <a:xfrm>
            <a:off x="457200" y="1417638"/>
            <a:ext cx="8229600" cy="2087562"/>
          </a:xfrm>
          <a:ln/>
        </p:spPr>
        <p:txBody>
          <a:bodyPr>
            <a:normAutofit lnSpcReduction="10000"/>
          </a:bodyPr>
          <a:lstStyle/>
          <a:p>
            <a:pPr marL="457200" lvl="0" indent="-457200" algn="just">
              <a:buFont typeface="+mj-lt"/>
              <a:buAutoNum type="arabicPeriod" startAt="2"/>
            </a:pPr>
            <a:r>
              <a:rPr lang="en-US" altLang="ja-JP" sz="2400" dirty="0">
                <a:latin typeface="Times New Roman" panose="02020603050405020304" pitchFamily="18" charset="0"/>
                <a:cs typeface="Times New Roman" panose="02020603050405020304" pitchFamily="18" charset="0"/>
              </a:rPr>
              <a:t>Wireless sensor networks (WSN)</a:t>
            </a:r>
          </a:p>
          <a:p>
            <a:pPr algn="just"/>
            <a:r>
              <a:rPr lang="en-US" altLang="ja-JP" sz="2000" dirty="0">
                <a:latin typeface="Times New Roman" panose="02020603050405020304" pitchFamily="18" charset="0"/>
                <a:cs typeface="Times New Roman" panose="02020603050405020304" pitchFamily="18" charset="0"/>
              </a:rPr>
              <a:t>Localization using WSN is performed by deploying a large number of sensor nodes across the environment.</a:t>
            </a:r>
          </a:p>
          <a:p>
            <a:pPr algn="just"/>
            <a:r>
              <a:rPr lang="en-US" altLang="ja-JP" sz="2000" dirty="0">
                <a:latin typeface="Times New Roman" panose="02020603050405020304" pitchFamily="18" charset="0"/>
                <a:cs typeface="Times New Roman" panose="02020603050405020304" pitchFamily="18" charset="0"/>
              </a:rPr>
              <a:t>The equipment estimate its position by utilizing the position of the anchor nodes.</a:t>
            </a:r>
          </a:p>
          <a:p>
            <a:pPr algn="just"/>
            <a:r>
              <a:rPr lang="en-US" altLang="ja-JP" sz="2000" dirty="0">
                <a:latin typeface="Times New Roman" panose="02020603050405020304" pitchFamily="18" charset="0"/>
                <a:cs typeface="Times New Roman" panose="02020603050405020304" pitchFamily="18" charset="0"/>
              </a:rPr>
              <a:t>The position can be recovered from the RSSI or CSI of the retrieved signal.</a:t>
            </a:r>
          </a:p>
          <a:p>
            <a:pPr marL="0" indent="0" algn="just">
              <a:buNone/>
            </a:pPr>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2EA3759F-1F87-501B-6FD8-9A46590C87E8}"/>
              </a:ext>
            </a:extLst>
          </p:cNvPr>
          <p:cNvGraphicFramePr>
            <a:graphicFrameLocks noGrp="1"/>
          </p:cNvGraphicFramePr>
          <p:nvPr>
            <p:extLst>
              <p:ext uri="{D42A27DB-BD31-4B8C-83A1-F6EECF244321}">
                <p14:modId xmlns:p14="http://schemas.microsoft.com/office/powerpoint/2010/main" val="2003547486"/>
              </p:ext>
            </p:extLst>
          </p:nvPr>
        </p:nvGraphicFramePr>
        <p:xfrm>
          <a:off x="495300" y="3657600"/>
          <a:ext cx="8153400" cy="1656080"/>
        </p:xfrm>
        <a:graphic>
          <a:graphicData uri="http://schemas.openxmlformats.org/drawingml/2006/table">
            <a:tbl>
              <a:tblPr firstRow="1" bandRow="1">
                <a:tableStyleId>{9D7B26C5-4107-4FEC-AEDC-1716B250A1EF}</a:tableStyleId>
              </a:tblPr>
              <a:tblGrid>
                <a:gridCol w="4076700">
                  <a:extLst>
                    <a:ext uri="{9D8B030D-6E8A-4147-A177-3AD203B41FA5}">
                      <a16:colId xmlns:a16="http://schemas.microsoft.com/office/drawing/2014/main" val="2988017165"/>
                    </a:ext>
                  </a:extLst>
                </a:gridCol>
                <a:gridCol w="4076700">
                  <a:extLst>
                    <a:ext uri="{9D8B030D-6E8A-4147-A177-3AD203B41FA5}">
                      <a16:colId xmlns:a16="http://schemas.microsoft.com/office/drawing/2014/main" val="1650598303"/>
                    </a:ext>
                  </a:extLst>
                </a:gridCol>
              </a:tblGrid>
              <a:tr h="370840">
                <a:tc>
                  <a:txBody>
                    <a:bodyPr/>
                    <a:lstStyle/>
                    <a:p>
                      <a:pPr algn="ctr"/>
                      <a:r>
                        <a:rPr lang="en-US" dirty="0"/>
                        <a:t>Advantages</a:t>
                      </a:r>
                    </a:p>
                  </a:txBody>
                  <a:tcPr/>
                </a:tc>
                <a:tc>
                  <a:txBody>
                    <a:bodyPr/>
                    <a:lstStyle/>
                    <a:p>
                      <a:pPr algn="ctr"/>
                      <a:r>
                        <a:rPr lang="en-US" dirty="0"/>
                        <a:t>Disadvantages</a:t>
                      </a:r>
                    </a:p>
                  </a:txBody>
                  <a:tcPr/>
                </a:tc>
                <a:extLst>
                  <a:ext uri="{0D108BD9-81ED-4DB2-BD59-A6C34878D82A}">
                    <a16:rowId xmlns:a16="http://schemas.microsoft.com/office/drawing/2014/main" val="2297988609"/>
                  </a:ext>
                </a:extLst>
              </a:tr>
              <a:tr h="370840">
                <a:tc>
                  <a:txBody>
                    <a:bodyPr/>
                    <a:lstStyle/>
                    <a:p>
                      <a:r>
                        <a:rPr lang="en-US" dirty="0"/>
                        <a:t>Reliable and robust</a:t>
                      </a:r>
                    </a:p>
                  </a:txBody>
                  <a:tcPr/>
                </a:tc>
                <a:tc>
                  <a:txBody>
                    <a:bodyPr/>
                    <a:lstStyle/>
                    <a:p>
                      <a:r>
                        <a:rPr lang="en-US" dirty="0"/>
                        <a:t>Complex sensor setup and deployment</a:t>
                      </a:r>
                    </a:p>
                  </a:txBody>
                  <a:tcPr/>
                </a:tc>
                <a:extLst>
                  <a:ext uri="{0D108BD9-81ED-4DB2-BD59-A6C34878D82A}">
                    <a16:rowId xmlns:a16="http://schemas.microsoft.com/office/drawing/2014/main" val="2175904651"/>
                  </a:ext>
                </a:extLst>
              </a:tr>
              <a:tr h="370840">
                <a:tc>
                  <a:txBody>
                    <a:bodyPr/>
                    <a:lstStyle/>
                    <a:p>
                      <a:r>
                        <a:rPr lang="en-US" dirty="0"/>
                        <a:t>Provide instant position information, no accumulative errors</a:t>
                      </a:r>
                    </a:p>
                  </a:txBody>
                  <a:tcPr/>
                </a:tc>
                <a:tc>
                  <a:txBody>
                    <a:bodyPr/>
                    <a:lstStyle/>
                    <a:p>
                      <a:r>
                        <a:rPr lang="en-US" dirty="0"/>
                        <a:t>Accuracy may decrease due to the environment structure, causing more NLOS signal</a:t>
                      </a:r>
                    </a:p>
                  </a:txBody>
                  <a:tcPr/>
                </a:tc>
                <a:extLst>
                  <a:ext uri="{0D108BD9-81ED-4DB2-BD59-A6C34878D82A}">
                    <a16:rowId xmlns:a16="http://schemas.microsoft.com/office/drawing/2014/main" val="3331779833"/>
                  </a:ext>
                </a:extLst>
              </a:tr>
            </a:tbl>
          </a:graphicData>
        </a:graphic>
      </p:graphicFrame>
    </p:spTree>
    <p:extLst>
      <p:ext uri="{BB962C8B-B14F-4D97-AF65-F5344CB8AC3E}">
        <p14:creationId xmlns:p14="http://schemas.microsoft.com/office/powerpoint/2010/main" val="2846491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p>
        </p:txBody>
      </p:sp>
      <p:sp>
        <p:nvSpPr>
          <p:cNvPr id="7" name="Rectangle 3"/>
          <p:cNvSpPr>
            <a:spLocks noGrp="1" noChangeArrowheads="1"/>
          </p:cNvSpPr>
          <p:nvPr>
            <p:ph idx="1"/>
          </p:nvPr>
        </p:nvSpPr>
        <p:spPr>
          <a:xfrm>
            <a:off x="457200" y="1417638"/>
            <a:ext cx="8229600" cy="2087562"/>
          </a:xfrm>
          <a:ln/>
        </p:spPr>
        <p:txBody>
          <a:bodyPr>
            <a:normAutofit/>
          </a:bodyPr>
          <a:lstStyle/>
          <a:p>
            <a:pPr marL="457200" lvl="0" indent="-457200" algn="just">
              <a:buFont typeface="+mj-lt"/>
              <a:buAutoNum type="arabicPeriod" startAt="3"/>
            </a:pPr>
            <a:r>
              <a:rPr lang="en-US" altLang="ja-JP" sz="2400" dirty="0">
                <a:latin typeface="Times New Roman" panose="02020603050405020304" pitchFamily="18" charset="0"/>
                <a:cs typeface="Times New Roman" panose="02020603050405020304" pitchFamily="18" charset="0"/>
              </a:rPr>
              <a:t>Camera-based sensing</a:t>
            </a:r>
          </a:p>
          <a:p>
            <a:pPr algn="just"/>
            <a:r>
              <a:rPr lang="en-US" altLang="ja-JP" sz="2000" dirty="0">
                <a:latin typeface="Times New Roman" panose="02020603050405020304" pitchFamily="18" charset="0"/>
                <a:cs typeface="Times New Roman" panose="02020603050405020304" pitchFamily="18" charset="0"/>
              </a:rPr>
              <a:t>Camera-based sensing can be performed using two techniques, the visual odometry and visual landmark matching [3].</a:t>
            </a:r>
          </a:p>
          <a:p>
            <a:pPr algn="just"/>
            <a:r>
              <a:rPr lang="en-US" altLang="ja-JP" sz="2000" dirty="0">
                <a:latin typeface="Times New Roman" panose="02020603050405020304" pitchFamily="18" charset="0"/>
                <a:cs typeface="Times New Roman" panose="02020603050405020304" pitchFamily="18" charset="0"/>
              </a:rPr>
              <a:t>These methods utilize only image data to estimate the movement of the equipment and thus provide the position information.</a:t>
            </a:r>
          </a:p>
          <a:p>
            <a:pPr marL="0" indent="0" algn="just">
              <a:buNone/>
            </a:pPr>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2EA3759F-1F87-501B-6FD8-9A46590C87E8}"/>
              </a:ext>
            </a:extLst>
          </p:cNvPr>
          <p:cNvGraphicFramePr>
            <a:graphicFrameLocks noGrp="1"/>
          </p:cNvGraphicFramePr>
          <p:nvPr>
            <p:extLst>
              <p:ext uri="{D42A27DB-BD31-4B8C-83A1-F6EECF244321}">
                <p14:modId xmlns:p14="http://schemas.microsoft.com/office/powerpoint/2010/main" val="1085578209"/>
              </p:ext>
            </p:extLst>
          </p:nvPr>
        </p:nvGraphicFramePr>
        <p:xfrm>
          <a:off x="495300" y="3418522"/>
          <a:ext cx="8153400" cy="2392680"/>
        </p:xfrm>
        <a:graphic>
          <a:graphicData uri="http://schemas.openxmlformats.org/drawingml/2006/table">
            <a:tbl>
              <a:tblPr firstRow="1" bandRow="1">
                <a:tableStyleId>{9D7B26C5-4107-4FEC-AEDC-1716B250A1EF}</a:tableStyleId>
              </a:tblPr>
              <a:tblGrid>
                <a:gridCol w="4076700">
                  <a:extLst>
                    <a:ext uri="{9D8B030D-6E8A-4147-A177-3AD203B41FA5}">
                      <a16:colId xmlns:a16="http://schemas.microsoft.com/office/drawing/2014/main" val="2988017165"/>
                    </a:ext>
                  </a:extLst>
                </a:gridCol>
                <a:gridCol w="4076700">
                  <a:extLst>
                    <a:ext uri="{9D8B030D-6E8A-4147-A177-3AD203B41FA5}">
                      <a16:colId xmlns:a16="http://schemas.microsoft.com/office/drawing/2014/main" val="1650598303"/>
                    </a:ext>
                  </a:extLst>
                </a:gridCol>
              </a:tblGrid>
              <a:tr h="370840">
                <a:tc>
                  <a:txBody>
                    <a:bodyPr/>
                    <a:lstStyle/>
                    <a:p>
                      <a:pPr algn="ctr"/>
                      <a:r>
                        <a:rPr lang="en-US" dirty="0"/>
                        <a:t>Advantages</a:t>
                      </a:r>
                    </a:p>
                  </a:txBody>
                  <a:tcPr/>
                </a:tc>
                <a:tc>
                  <a:txBody>
                    <a:bodyPr/>
                    <a:lstStyle/>
                    <a:p>
                      <a:pPr algn="ctr"/>
                      <a:r>
                        <a:rPr lang="en-US" dirty="0"/>
                        <a:t>Disadvantages</a:t>
                      </a:r>
                    </a:p>
                  </a:txBody>
                  <a:tcPr/>
                </a:tc>
                <a:extLst>
                  <a:ext uri="{0D108BD9-81ED-4DB2-BD59-A6C34878D82A}">
                    <a16:rowId xmlns:a16="http://schemas.microsoft.com/office/drawing/2014/main" val="2297988609"/>
                  </a:ext>
                </a:extLst>
              </a:tr>
              <a:tr h="370840">
                <a:tc>
                  <a:txBody>
                    <a:bodyPr/>
                    <a:lstStyle/>
                    <a:p>
                      <a:r>
                        <a:rPr lang="en-US" dirty="0"/>
                        <a:t>Low cost</a:t>
                      </a:r>
                    </a:p>
                  </a:txBody>
                  <a:tcPr/>
                </a:tc>
                <a:tc>
                  <a:txBody>
                    <a:bodyPr/>
                    <a:lstStyle/>
                    <a:p>
                      <a:r>
                        <a:rPr lang="en-US" dirty="0"/>
                        <a:t>Accumulative error</a:t>
                      </a:r>
                    </a:p>
                  </a:txBody>
                  <a:tcPr/>
                </a:tc>
                <a:extLst>
                  <a:ext uri="{0D108BD9-81ED-4DB2-BD59-A6C34878D82A}">
                    <a16:rowId xmlns:a16="http://schemas.microsoft.com/office/drawing/2014/main" val="2175904651"/>
                  </a:ext>
                </a:extLst>
              </a:tr>
              <a:tr h="370840">
                <a:tc>
                  <a:txBody>
                    <a:bodyPr/>
                    <a:lstStyle/>
                    <a:p>
                      <a:r>
                        <a:rPr lang="en-US" dirty="0"/>
                        <a:t>Simple to setup</a:t>
                      </a:r>
                    </a:p>
                  </a:txBody>
                  <a:tcPr/>
                </a:tc>
                <a:tc>
                  <a:txBody>
                    <a:bodyPr/>
                    <a:lstStyle/>
                    <a:p>
                      <a:r>
                        <a:rPr lang="en-US" dirty="0"/>
                        <a:t>The camera lens may be obstructed by the dust or low-light environment</a:t>
                      </a:r>
                    </a:p>
                  </a:txBody>
                  <a:tcPr/>
                </a:tc>
                <a:extLst>
                  <a:ext uri="{0D108BD9-81ED-4DB2-BD59-A6C34878D82A}">
                    <a16:rowId xmlns:a16="http://schemas.microsoft.com/office/drawing/2014/main" val="3331779833"/>
                  </a:ext>
                </a:extLst>
              </a:tr>
              <a:tr h="370840">
                <a:tc>
                  <a:txBody>
                    <a:bodyPr/>
                    <a:lstStyle/>
                    <a:p>
                      <a:r>
                        <a:rPr lang="en-US" dirty="0"/>
                        <a:t>Provide a continuous measurement</a:t>
                      </a:r>
                    </a:p>
                  </a:txBody>
                  <a:tcPr/>
                </a:tc>
                <a:tc>
                  <a:txBody>
                    <a:bodyPr/>
                    <a:lstStyle/>
                    <a:p>
                      <a:r>
                        <a:rPr lang="en-US" dirty="0"/>
                        <a:t>Need a complex algorithm to generate a precise position and attitude estimation</a:t>
                      </a:r>
                    </a:p>
                  </a:txBody>
                  <a:tcPr/>
                </a:tc>
                <a:extLst>
                  <a:ext uri="{0D108BD9-81ED-4DB2-BD59-A6C34878D82A}">
                    <a16:rowId xmlns:a16="http://schemas.microsoft.com/office/drawing/2014/main" val="4151377193"/>
                  </a:ext>
                </a:extLst>
              </a:tr>
              <a:tr h="370840">
                <a:tc>
                  <a:txBody>
                    <a:bodyPr/>
                    <a:lstStyle/>
                    <a:p>
                      <a:endParaRPr lang="en-US" dirty="0"/>
                    </a:p>
                  </a:txBody>
                  <a:tcPr/>
                </a:tc>
                <a:tc>
                  <a:txBody>
                    <a:bodyPr/>
                    <a:lstStyle/>
                    <a:p>
                      <a:r>
                        <a:rPr lang="en-US" dirty="0"/>
                        <a:t>Requires a higher computation power</a:t>
                      </a:r>
                    </a:p>
                  </a:txBody>
                  <a:tcPr/>
                </a:tc>
                <a:extLst>
                  <a:ext uri="{0D108BD9-81ED-4DB2-BD59-A6C34878D82A}">
                    <a16:rowId xmlns:a16="http://schemas.microsoft.com/office/drawing/2014/main" val="3497610557"/>
                  </a:ext>
                </a:extLst>
              </a:tr>
            </a:tbl>
          </a:graphicData>
        </a:graphic>
      </p:graphicFrame>
    </p:spTree>
    <p:extLst>
      <p:ext uri="{BB962C8B-B14F-4D97-AF65-F5344CB8AC3E}">
        <p14:creationId xmlns:p14="http://schemas.microsoft.com/office/powerpoint/2010/main" val="1392085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Existing Solution</a:t>
            </a:r>
          </a:p>
        </p:txBody>
      </p:sp>
      <p:sp>
        <p:nvSpPr>
          <p:cNvPr id="7" name="Rectangle 3"/>
          <p:cNvSpPr>
            <a:spLocks noGrp="1" noChangeArrowheads="1"/>
          </p:cNvSpPr>
          <p:nvPr>
            <p:ph idx="1"/>
          </p:nvPr>
        </p:nvSpPr>
        <p:spPr>
          <a:xfrm>
            <a:off x="457200" y="1417638"/>
            <a:ext cx="8229600" cy="2087562"/>
          </a:xfrm>
          <a:ln/>
        </p:spPr>
        <p:txBody>
          <a:bodyPr>
            <a:normAutofit lnSpcReduction="10000"/>
          </a:bodyPr>
          <a:lstStyle/>
          <a:p>
            <a:pPr marL="457200" lvl="0" indent="-457200" algn="just">
              <a:buFont typeface="+mj-lt"/>
              <a:buAutoNum type="arabicPeriod" startAt="4"/>
            </a:pPr>
            <a:r>
              <a:rPr lang="en-US" altLang="ja-JP" sz="2400" dirty="0">
                <a:latin typeface="Times New Roman" panose="02020603050405020304" pitchFamily="18" charset="0"/>
                <a:cs typeface="Times New Roman" panose="02020603050405020304" pitchFamily="18" charset="0"/>
              </a:rPr>
              <a:t>LiDAR-based sensing</a:t>
            </a:r>
          </a:p>
          <a:p>
            <a:pPr algn="just"/>
            <a:r>
              <a:rPr lang="en-US" altLang="ja-JP" sz="2000" dirty="0">
                <a:latin typeface="Times New Roman" panose="02020603050405020304" pitchFamily="18" charset="0"/>
                <a:cs typeface="Times New Roman" panose="02020603050405020304" pitchFamily="18" charset="0"/>
              </a:rPr>
              <a:t>Localization using LiDAR-based sensing can be performed by using SLAM and odometry technique.</a:t>
            </a:r>
          </a:p>
          <a:p>
            <a:pPr algn="just"/>
            <a:r>
              <a:rPr lang="en-US" altLang="ja-JP" sz="2000" dirty="0">
                <a:latin typeface="Times New Roman" panose="02020603050405020304" pitchFamily="18" charset="0"/>
                <a:cs typeface="Times New Roman" panose="02020603050405020304" pitchFamily="18" charset="0"/>
              </a:rPr>
              <a:t>The retrieved 3D point cloud data is processed to estimate the changes in position and attitude of the equipment while also allows for 3D map generation.</a:t>
            </a:r>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2EA3759F-1F87-501B-6FD8-9A46590C87E8}"/>
              </a:ext>
            </a:extLst>
          </p:cNvPr>
          <p:cNvGraphicFramePr>
            <a:graphicFrameLocks noGrp="1"/>
          </p:cNvGraphicFramePr>
          <p:nvPr>
            <p:extLst>
              <p:ext uri="{D42A27DB-BD31-4B8C-83A1-F6EECF244321}">
                <p14:modId xmlns:p14="http://schemas.microsoft.com/office/powerpoint/2010/main" val="673136915"/>
              </p:ext>
            </p:extLst>
          </p:nvPr>
        </p:nvGraphicFramePr>
        <p:xfrm>
          <a:off x="495300" y="3418522"/>
          <a:ext cx="8153400" cy="2123440"/>
        </p:xfrm>
        <a:graphic>
          <a:graphicData uri="http://schemas.openxmlformats.org/drawingml/2006/table">
            <a:tbl>
              <a:tblPr firstRow="1" bandRow="1">
                <a:tableStyleId>{9D7B26C5-4107-4FEC-AEDC-1716B250A1EF}</a:tableStyleId>
              </a:tblPr>
              <a:tblGrid>
                <a:gridCol w="4076700">
                  <a:extLst>
                    <a:ext uri="{9D8B030D-6E8A-4147-A177-3AD203B41FA5}">
                      <a16:colId xmlns:a16="http://schemas.microsoft.com/office/drawing/2014/main" val="2988017165"/>
                    </a:ext>
                  </a:extLst>
                </a:gridCol>
                <a:gridCol w="4076700">
                  <a:extLst>
                    <a:ext uri="{9D8B030D-6E8A-4147-A177-3AD203B41FA5}">
                      <a16:colId xmlns:a16="http://schemas.microsoft.com/office/drawing/2014/main" val="1650598303"/>
                    </a:ext>
                  </a:extLst>
                </a:gridCol>
              </a:tblGrid>
              <a:tr h="370840">
                <a:tc>
                  <a:txBody>
                    <a:bodyPr/>
                    <a:lstStyle/>
                    <a:p>
                      <a:pPr algn="ctr"/>
                      <a:r>
                        <a:rPr lang="en-US" dirty="0"/>
                        <a:t>Advantages</a:t>
                      </a:r>
                    </a:p>
                  </a:txBody>
                  <a:tcPr/>
                </a:tc>
                <a:tc>
                  <a:txBody>
                    <a:bodyPr/>
                    <a:lstStyle/>
                    <a:p>
                      <a:pPr algn="ctr"/>
                      <a:r>
                        <a:rPr lang="en-US" dirty="0"/>
                        <a:t>Disadvantages</a:t>
                      </a:r>
                    </a:p>
                  </a:txBody>
                  <a:tcPr/>
                </a:tc>
                <a:extLst>
                  <a:ext uri="{0D108BD9-81ED-4DB2-BD59-A6C34878D82A}">
                    <a16:rowId xmlns:a16="http://schemas.microsoft.com/office/drawing/2014/main" val="2297988609"/>
                  </a:ext>
                </a:extLst>
              </a:tr>
              <a:tr h="370840">
                <a:tc>
                  <a:txBody>
                    <a:bodyPr/>
                    <a:lstStyle/>
                    <a:p>
                      <a:r>
                        <a:rPr lang="en-US" dirty="0"/>
                        <a:t>Reliable </a:t>
                      </a:r>
                    </a:p>
                  </a:txBody>
                  <a:tcPr/>
                </a:tc>
                <a:tc>
                  <a:txBody>
                    <a:bodyPr/>
                    <a:lstStyle/>
                    <a:p>
                      <a:r>
                        <a:rPr lang="en-US" dirty="0"/>
                        <a:t>Accumulative error</a:t>
                      </a:r>
                    </a:p>
                  </a:txBody>
                  <a:tcPr/>
                </a:tc>
                <a:extLst>
                  <a:ext uri="{0D108BD9-81ED-4DB2-BD59-A6C34878D82A}">
                    <a16:rowId xmlns:a16="http://schemas.microsoft.com/office/drawing/2014/main" val="2175904651"/>
                  </a:ext>
                </a:extLst>
              </a:tr>
              <a:tr h="370840">
                <a:tc>
                  <a:txBody>
                    <a:bodyPr/>
                    <a:lstStyle/>
                    <a:p>
                      <a:r>
                        <a:rPr lang="en-US" dirty="0"/>
                        <a:t>Provide a continuous measurement</a:t>
                      </a:r>
                    </a:p>
                  </a:txBody>
                  <a:tcPr/>
                </a:tc>
                <a:tc>
                  <a:txBody>
                    <a:bodyPr/>
                    <a:lstStyle/>
                    <a:p>
                      <a:r>
                        <a:rPr lang="en-US" dirty="0"/>
                        <a:t>Expensive to setup</a:t>
                      </a:r>
                    </a:p>
                  </a:txBody>
                  <a:tcPr/>
                </a:tc>
                <a:extLst>
                  <a:ext uri="{0D108BD9-81ED-4DB2-BD59-A6C34878D82A}">
                    <a16:rowId xmlns:a16="http://schemas.microsoft.com/office/drawing/2014/main" val="3331779833"/>
                  </a:ext>
                </a:extLst>
              </a:tr>
              <a:tr h="370840">
                <a:tc>
                  <a:txBody>
                    <a:bodyPr/>
                    <a:lstStyle/>
                    <a:p>
                      <a:endParaRPr lang="en-US" dirty="0"/>
                    </a:p>
                  </a:txBody>
                  <a:tcPr/>
                </a:tc>
                <a:tc>
                  <a:txBody>
                    <a:bodyPr/>
                    <a:lstStyle/>
                    <a:p>
                      <a:r>
                        <a:rPr lang="en-US" dirty="0"/>
                        <a:t>Need a complex algorithm to generate a precise position and attitude estimation</a:t>
                      </a:r>
                    </a:p>
                  </a:txBody>
                  <a:tcPr/>
                </a:tc>
                <a:extLst>
                  <a:ext uri="{0D108BD9-81ED-4DB2-BD59-A6C34878D82A}">
                    <a16:rowId xmlns:a16="http://schemas.microsoft.com/office/drawing/2014/main" val="4151377193"/>
                  </a:ext>
                </a:extLst>
              </a:tr>
              <a:tr h="370840">
                <a:tc>
                  <a:txBody>
                    <a:bodyPr/>
                    <a:lstStyle/>
                    <a:p>
                      <a:endParaRPr lang="en-US" dirty="0"/>
                    </a:p>
                  </a:txBody>
                  <a:tcPr/>
                </a:tc>
                <a:tc>
                  <a:txBody>
                    <a:bodyPr/>
                    <a:lstStyle/>
                    <a:p>
                      <a:r>
                        <a:rPr lang="en-US" dirty="0"/>
                        <a:t>Requires a high-power computation</a:t>
                      </a:r>
                    </a:p>
                  </a:txBody>
                  <a:tcPr/>
                </a:tc>
                <a:extLst>
                  <a:ext uri="{0D108BD9-81ED-4DB2-BD59-A6C34878D82A}">
                    <a16:rowId xmlns:a16="http://schemas.microsoft.com/office/drawing/2014/main" val="814247501"/>
                  </a:ext>
                </a:extLst>
              </a:tr>
            </a:tbl>
          </a:graphicData>
        </a:graphic>
      </p:graphicFrame>
    </p:spTree>
    <p:extLst>
      <p:ext uri="{BB962C8B-B14F-4D97-AF65-F5344CB8AC3E}">
        <p14:creationId xmlns:p14="http://schemas.microsoft.com/office/powerpoint/2010/main" val="3825602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21939</TotalTime>
  <Words>1249</Words>
  <Application>Microsoft Office PowerPoint</Application>
  <PresentationFormat>화면 슬라이드 쇼(4:3)</PresentationFormat>
  <Paragraphs>120</Paragraphs>
  <Slides>14</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ＭＳ Ｐゴシック</vt:lpstr>
      <vt:lpstr>Arial</vt:lpstr>
      <vt:lpstr>Calibri</vt:lpstr>
      <vt:lpstr>Times New Roman</vt:lpstr>
      <vt:lpstr>Verdana</vt:lpstr>
      <vt:lpstr>Office Theme</vt:lpstr>
      <vt:lpstr>PowerPoint 프레젠테이션</vt:lpstr>
      <vt:lpstr>PowerPoint 프레젠테이션</vt:lpstr>
      <vt:lpstr>Contents</vt:lpstr>
      <vt:lpstr>Introduction</vt:lpstr>
      <vt:lpstr>Existing Solution</vt:lpstr>
      <vt:lpstr>Existing Solution</vt:lpstr>
      <vt:lpstr>Existing Solution</vt:lpstr>
      <vt:lpstr>Existing Solution</vt:lpstr>
      <vt:lpstr>Existing Solution</vt:lpstr>
      <vt:lpstr>Proposed Solution</vt:lpstr>
      <vt:lpstr>Proposed Solution</vt:lpstr>
      <vt:lpstr>Proposed Solution</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969</cp:revision>
  <cp:lastPrinted>2017-05-07T15:48:38Z</cp:lastPrinted>
  <dcterms:created xsi:type="dcterms:W3CDTF">2010-05-15T17:50:32Z</dcterms:created>
  <dcterms:modified xsi:type="dcterms:W3CDTF">2024-07-16T14:38:20Z</dcterms:modified>
</cp:coreProperties>
</file>