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71" r:id="rId4"/>
    <p:sldId id="405" r:id="rId5"/>
    <p:sldId id="392" r:id="rId6"/>
    <p:sldId id="396" r:id="rId7"/>
    <p:sldId id="406" r:id="rId8"/>
    <p:sldId id="36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681E3D-6A19-4B77-8D74-84211EB7F45B}" v="4" dt="2024-07-15T06:55:46.1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8005" autoAdjust="0"/>
    <p:restoredTop sz="93488" autoAdjust="0"/>
  </p:normalViewPr>
  <p:slideViewPr>
    <p:cSldViewPr>
      <p:cViewPr varScale="1">
        <p:scale>
          <a:sx n="111" d="100"/>
          <a:sy n="111" d="100"/>
        </p:scale>
        <p:origin x="1476" y="11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8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hairi Hindri" userId="19142caa661d187b" providerId="LiveId" clId="{F7681E3D-6A19-4B77-8D74-84211EB7F45B}"/>
    <pc:docChg chg="undo custSel addSld delSld modSld">
      <pc:chgData name="Khairi Hindri" userId="19142caa661d187b" providerId="LiveId" clId="{F7681E3D-6A19-4B77-8D74-84211EB7F45B}" dt="2024-07-16T02:26:15.851" v="1755" actId="20577"/>
      <pc:docMkLst>
        <pc:docMk/>
      </pc:docMkLst>
      <pc:sldChg chg="modSp mod">
        <pc:chgData name="Khairi Hindri" userId="19142caa661d187b" providerId="LiveId" clId="{F7681E3D-6A19-4B77-8D74-84211EB7F45B}" dt="2024-07-16T02:26:10.943" v="1751" actId="20577"/>
        <pc:sldMkLst>
          <pc:docMk/>
          <pc:sldMk cId="3507418329" sldId="311"/>
        </pc:sldMkLst>
        <pc:spChg chg="mod">
          <ac:chgData name="Khairi Hindri" userId="19142caa661d187b" providerId="LiveId" clId="{F7681E3D-6A19-4B77-8D74-84211EB7F45B}" dt="2024-07-16T02:26:10.943" v="1751" actId="20577"/>
          <ac:spMkLst>
            <pc:docMk/>
            <pc:sldMk cId="3507418329" sldId="311"/>
            <ac:spMk id="6" creationId="{00000000-0000-0000-0000-000000000000}"/>
          </ac:spMkLst>
        </pc:spChg>
      </pc:sldChg>
      <pc:sldChg chg="modSp mod">
        <pc:chgData name="Khairi Hindri" userId="19142caa661d187b" providerId="LiveId" clId="{F7681E3D-6A19-4B77-8D74-84211EB7F45B}" dt="2024-07-16T02:26:15.851" v="1755" actId="20577"/>
        <pc:sldMkLst>
          <pc:docMk/>
          <pc:sldMk cId="1341675261" sldId="346"/>
        </pc:sldMkLst>
        <pc:spChg chg="mod">
          <ac:chgData name="Khairi Hindri" userId="19142caa661d187b" providerId="LiveId" clId="{F7681E3D-6A19-4B77-8D74-84211EB7F45B}" dt="2024-07-16T02:26:15.851" v="1755" actId="20577"/>
          <ac:spMkLst>
            <pc:docMk/>
            <pc:sldMk cId="1341675261" sldId="346"/>
            <ac:spMk id="3" creationId="{00000000-0000-0000-0000-000000000000}"/>
          </ac:spMkLst>
        </pc:spChg>
      </pc:sldChg>
      <pc:sldChg chg="add del">
        <pc:chgData name="Khairi Hindri" userId="19142caa661d187b" providerId="LiveId" clId="{F7681E3D-6A19-4B77-8D74-84211EB7F45B}" dt="2024-07-15T06:55:46.115" v="123"/>
        <pc:sldMkLst>
          <pc:docMk/>
          <pc:sldMk cId="3611405880" sldId="365"/>
        </pc:sldMkLst>
      </pc:sldChg>
      <pc:sldChg chg="modSp mod">
        <pc:chgData name="Khairi Hindri" userId="19142caa661d187b" providerId="LiveId" clId="{F7681E3D-6A19-4B77-8D74-84211EB7F45B}" dt="2024-07-16T02:23:12.488" v="1734" actId="20577"/>
        <pc:sldMkLst>
          <pc:docMk/>
          <pc:sldMk cId="1745006476" sldId="366"/>
        </pc:sldMkLst>
        <pc:spChg chg="mod">
          <ac:chgData name="Khairi Hindri" userId="19142caa661d187b" providerId="LiveId" clId="{F7681E3D-6A19-4B77-8D74-84211EB7F45B}" dt="2024-07-16T02:23:12.488" v="1734" actId="20577"/>
          <ac:spMkLst>
            <pc:docMk/>
            <pc:sldMk cId="1745006476" sldId="366"/>
            <ac:spMk id="3" creationId="{00000000-0000-0000-0000-000000000000}"/>
          </ac:spMkLst>
        </pc:spChg>
      </pc:sldChg>
      <pc:sldChg chg="modSp mod">
        <pc:chgData name="Khairi Hindri" userId="19142caa661d187b" providerId="LiveId" clId="{F7681E3D-6A19-4B77-8D74-84211EB7F45B}" dt="2024-07-16T02:24:05.295" v="1744" actId="20577"/>
        <pc:sldMkLst>
          <pc:docMk/>
          <pc:sldMk cId="2451596123" sldId="371"/>
        </pc:sldMkLst>
        <pc:spChg chg="mod">
          <ac:chgData name="Khairi Hindri" userId="19142caa661d187b" providerId="LiveId" clId="{F7681E3D-6A19-4B77-8D74-84211EB7F45B}" dt="2024-07-16T02:24:05.295" v="1744" actId="20577"/>
          <ac:spMkLst>
            <pc:docMk/>
            <pc:sldMk cId="2451596123" sldId="371"/>
            <ac:spMk id="7" creationId="{00000000-0000-0000-0000-000000000000}"/>
          </ac:spMkLst>
        </pc:spChg>
      </pc:sldChg>
      <pc:sldChg chg="add del">
        <pc:chgData name="Khairi Hindri" userId="19142caa661d187b" providerId="LiveId" clId="{F7681E3D-6A19-4B77-8D74-84211EB7F45B}" dt="2024-07-15T06:55:46.115" v="123"/>
        <pc:sldMkLst>
          <pc:docMk/>
          <pc:sldMk cId="837409753" sldId="372"/>
        </pc:sldMkLst>
      </pc:sldChg>
      <pc:sldChg chg="add del">
        <pc:chgData name="Khairi Hindri" userId="19142caa661d187b" providerId="LiveId" clId="{F7681E3D-6A19-4B77-8D74-84211EB7F45B}" dt="2024-07-15T06:55:46.115" v="123"/>
        <pc:sldMkLst>
          <pc:docMk/>
          <pc:sldMk cId="1455700411" sldId="381"/>
        </pc:sldMkLst>
      </pc:sldChg>
      <pc:sldChg chg="add del">
        <pc:chgData name="Khairi Hindri" userId="19142caa661d187b" providerId="LiveId" clId="{F7681E3D-6A19-4B77-8D74-84211EB7F45B}" dt="2024-07-15T06:55:46.115" v="123"/>
        <pc:sldMkLst>
          <pc:docMk/>
          <pc:sldMk cId="2194921860" sldId="382"/>
        </pc:sldMkLst>
      </pc:sldChg>
      <pc:sldChg chg="addSp delSp modSp mod">
        <pc:chgData name="Khairi Hindri" userId="19142caa661d187b" providerId="LiveId" clId="{F7681E3D-6A19-4B77-8D74-84211EB7F45B}" dt="2024-07-16T02:23:42.257" v="1736" actId="20577"/>
        <pc:sldMkLst>
          <pc:docMk/>
          <pc:sldMk cId="1290243360" sldId="392"/>
        </pc:sldMkLst>
        <pc:spChg chg="mod">
          <ac:chgData name="Khairi Hindri" userId="19142caa661d187b" providerId="LiveId" clId="{F7681E3D-6A19-4B77-8D74-84211EB7F45B}" dt="2024-07-16T02:23:42.257" v="1736" actId="20577"/>
          <ac:spMkLst>
            <pc:docMk/>
            <pc:sldMk cId="1290243360" sldId="392"/>
            <ac:spMk id="2" creationId="{0D9DF53B-116A-96FA-6DC5-616CCAD332D7}"/>
          </ac:spMkLst>
        </pc:spChg>
        <pc:spChg chg="add del mod">
          <ac:chgData name="Khairi Hindri" userId="19142caa661d187b" providerId="LiveId" clId="{F7681E3D-6A19-4B77-8D74-84211EB7F45B}" dt="2024-07-15T07:02:32.554" v="131" actId="478"/>
          <ac:spMkLst>
            <pc:docMk/>
            <pc:sldMk cId="1290243360" sldId="392"/>
            <ac:spMk id="5" creationId="{74D8A139-89F0-76DF-0067-91139E7B4F76}"/>
          </ac:spMkLst>
        </pc:spChg>
        <pc:spChg chg="del mod">
          <ac:chgData name="Khairi Hindri" userId="19142caa661d187b" providerId="LiveId" clId="{F7681E3D-6A19-4B77-8D74-84211EB7F45B}" dt="2024-07-15T07:02:36.816" v="134" actId="478"/>
          <ac:spMkLst>
            <pc:docMk/>
            <pc:sldMk cId="1290243360" sldId="392"/>
            <ac:spMk id="6" creationId="{B738BC9A-FFA9-11E1-5DF0-1006EFBAD3DF}"/>
          </ac:spMkLst>
        </pc:spChg>
        <pc:spChg chg="add del mod">
          <ac:chgData name="Khairi Hindri" userId="19142caa661d187b" providerId="LiveId" clId="{F7681E3D-6A19-4B77-8D74-84211EB7F45B}" dt="2024-07-16T02:01:54.004" v="847" actId="20577"/>
          <ac:spMkLst>
            <pc:docMk/>
            <pc:sldMk cId="1290243360" sldId="392"/>
            <ac:spMk id="7" creationId="{0D30DE1F-6B9C-8EE1-1692-A18C60EB386A}"/>
          </ac:spMkLst>
        </pc:spChg>
        <pc:spChg chg="del">
          <ac:chgData name="Khairi Hindri" userId="19142caa661d187b" providerId="LiveId" clId="{F7681E3D-6A19-4B77-8D74-84211EB7F45B}" dt="2024-07-15T07:02:41.509" v="135" actId="478"/>
          <ac:spMkLst>
            <pc:docMk/>
            <pc:sldMk cId="1290243360" sldId="392"/>
            <ac:spMk id="9" creationId="{20FAC7EE-9653-40FA-9973-F469B5EFB1EA}"/>
          </ac:spMkLst>
        </pc:spChg>
        <pc:picChg chg="del">
          <ac:chgData name="Khairi Hindri" userId="19142caa661d187b" providerId="LiveId" clId="{F7681E3D-6A19-4B77-8D74-84211EB7F45B}" dt="2024-07-15T07:02:41.509" v="135" actId="478"/>
          <ac:picMkLst>
            <pc:docMk/>
            <pc:sldMk cId="1290243360" sldId="392"/>
            <ac:picMk id="4" creationId="{F35ADF63-374D-D184-E08C-EBF98C0AF340}"/>
          </ac:picMkLst>
        </pc:picChg>
        <pc:picChg chg="add mod">
          <ac:chgData name="Khairi Hindri" userId="19142caa661d187b" providerId="LiveId" clId="{F7681E3D-6A19-4B77-8D74-84211EB7F45B}" dt="2024-07-16T01:55:53.921" v="271" actId="1076"/>
          <ac:picMkLst>
            <pc:docMk/>
            <pc:sldMk cId="1290243360" sldId="392"/>
            <ac:picMk id="10" creationId="{B2EDDE07-5FA5-436F-B6C5-AE300F54AA4E}"/>
          </ac:picMkLst>
        </pc:picChg>
      </pc:sldChg>
      <pc:sldChg chg="addSp delSp modSp mod">
        <pc:chgData name="Khairi Hindri" userId="19142caa661d187b" providerId="LiveId" clId="{F7681E3D-6A19-4B77-8D74-84211EB7F45B}" dt="2024-07-16T02:23:48.311" v="1738" actId="20577"/>
        <pc:sldMkLst>
          <pc:docMk/>
          <pc:sldMk cId="2017253902" sldId="396"/>
        </pc:sldMkLst>
        <pc:spChg chg="mod">
          <ac:chgData name="Khairi Hindri" userId="19142caa661d187b" providerId="LiveId" clId="{F7681E3D-6A19-4B77-8D74-84211EB7F45B}" dt="2024-07-16T02:19:42.557" v="1685" actId="20577"/>
          <ac:spMkLst>
            <pc:docMk/>
            <pc:sldMk cId="2017253902" sldId="396"/>
            <ac:spMk id="7" creationId="{5C149440-EAE5-F221-558B-97B8EBE6C586}"/>
          </ac:spMkLst>
        </pc:spChg>
        <pc:spChg chg="mod">
          <ac:chgData name="Khairi Hindri" userId="19142caa661d187b" providerId="LiveId" clId="{F7681E3D-6A19-4B77-8D74-84211EB7F45B}" dt="2024-07-16T02:23:48.311" v="1738" actId="20577"/>
          <ac:spMkLst>
            <pc:docMk/>
            <pc:sldMk cId="2017253902" sldId="396"/>
            <ac:spMk id="9" creationId="{198D59FD-C407-064B-71C7-C021E8A11359}"/>
          </ac:spMkLst>
        </pc:spChg>
        <pc:spChg chg="mod">
          <ac:chgData name="Khairi Hindri" userId="19142caa661d187b" providerId="LiveId" clId="{F7681E3D-6A19-4B77-8D74-84211EB7F45B}" dt="2024-07-16T02:14:04.839" v="969" actId="20577"/>
          <ac:spMkLst>
            <pc:docMk/>
            <pc:sldMk cId="2017253902" sldId="396"/>
            <ac:spMk id="11" creationId="{7A67E62E-88DC-6A4F-9AAC-F1C2BDB1FC28}"/>
          </ac:spMkLst>
        </pc:spChg>
        <pc:grpChg chg="del">
          <ac:chgData name="Khairi Hindri" userId="19142caa661d187b" providerId="LiveId" clId="{F7681E3D-6A19-4B77-8D74-84211EB7F45B}" dt="2024-07-16T02:02:21.622" v="861" actId="478"/>
          <ac:grpSpMkLst>
            <pc:docMk/>
            <pc:sldMk cId="2017253902" sldId="396"/>
            <ac:grpSpMk id="2" creationId="{6350EA1E-BA0D-8639-562B-1FB3C1595E26}"/>
          </ac:grpSpMkLst>
        </pc:grpChg>
        <pc:picChg chg="add mod">
          <ac:chgData name="Khairi Hindri" userId="19142caa661d187b" providerId="LiveId" clId="{F7681E3D-6A19-4B77-8D74-84211EB7F45B}" dt="2024-07-16T02:13:36.316" v="866" actId="1076"/>
          <ac:picMkLst>
            <pc:docMk/>
            <pc:sldMk cId="2017253902" sldId="396"/>
            <ac:picMk id="12" creationId="{EDF72788-F097-7AAB-C120-41AAF1121E37}"/>
          </ac:picMkLst>
        </pc:picChg>
      </pc:sldChg>
      <pc:sldChg chg="del">
        <pc:chgData name="Khairi Hindri" userId="19142caa661d187b" providerId="LiveId" clId="{F7681E3D-6A19-4B77-8D74-84211EB7F45B}" dt="2024-07-15T07:03:22.825" v="154" actId="47"/>
        <pc:sldMkLst>
          <pc:docMk/>
          <pc:sldMk cId="2843407832" sldId="400"/>
        </pc:sldMkLst>
      </pc:sldChg>
      <pc:sldChg chg="modSp mod">
        <pc:chgData name="Khairi Hindri" userId="19142caa661d187b" providerId="LiveId" clId="{F7681E3D-6A19-4B77-8D74-84211EB7F45B}" dt="2024-07-16T02:24:43.874" v="1749" actId="1076"/>
        <pc:sldMkLst>
          <pc:docMk/>
          <pc:sldMk cId="3040117985" sldId="405"/>
        </pc:sldMkLst>
        <pc:spChg chg="mod">
          <ac:chgData name="Khairi Hindri" userId="19142caa661d187b" providerId="LiveId" clId="{F7681E3D-6A19-4B77-8D74-84211EB7F45B}" dt="2024-07-16T02:24:43.874" v="1749" actId="1076"/>
          <ac:spMkLst>
            <pc:docMk/>
            <pc:sldMk cId="3040117985" sldId="405"/>
            <ac:spMk id="7" creationId="{00000000-0000-0000-0000-000000000000}"/>
          </ac:spMkLst>
        </pc:spChg>
      </pc:sldChg>
      <pc:sldChg chg="delSp modSp mod">
        <pc:chgData name="Khairi Hindri" userId="19142caa661d187b" providerId="LiveId" clId="{F7681E3D-6A19-4B77-8D74-84211EB7F45B}" dt="2024-07-16T02:21:35.425" v="1728" actId="20577"/>
        <pc:sldMkLst>
          <pc:docMk/>
          <pc:sldMk cId="318356456" sldId="406"/>
        </pc:sldMkLst>
        <pc:spChg chg="mod">
          <ac:chgData name="Khairi Hindri" userId="19142caa661d187b" providerId="LiveId" clId="{F7681E3D-6A19-4B77-8D74-84211EB7F45B}" dt="2024-07-16T02:21:35.425" v="1728" actId="20577"/>
          <ac:spMkLst>
            <pc:docMk/>
            <pc:sldMk cId="318356456" sldId="406"/>
            <ac:spMk id="7" creationId="{5C149440-EAE5-F221-558B-97B8EBE6C586}"/>
          </ac:spMkLst>
        </pc:spChg>
        <pc:spChg chg="mod">
          <ac:chgData name="Khairi Hindri" userId="19142caa661d187b" providerId="LiveId" clId="{F7681E3D-6A19-4B77-8D74-84211EB7F45B}" dt="2024-07-15T07:03:05.498" v="139"/>
          <ac:spMkLst>
            <pc:docMk/>
            <pc:sldMk cId="318356456" sldId="406"/>
            <ac:spMk id="9" creationId="{198D59FD-C407-064B-71C7-C021E8A11359}"/>
          </ac:spMkLst>
        </pc:spChg>
        <pc:spChg chg="del mod">
          <ac:chgData name="Khairi Hindri" userId="19142caa661d187b" providerId="LiveId" clId="{F7681E3D-6A19-4B77-8D74-84211EB7F45B}" dt="2024-07-15T07:03:13.194" v="147" actId="478"/>
          <ac:spMkLst>
            <pc:docMk/>
            <pc:sldMk cId="318356456" sldId="406"/>
            <ac:spMk id="11" creationId="{7A67E62E-88DC-6A4F-9AAC-F1C2BDB1FC28}"/>
          </ac:spMkLst>
        </pc:spChg>
        <pc:picChg chg="del">
          <ac:chgData name="Khairi Hindri" userId="19142caa661d187b" providerId="LiveId" clId="{F7681E3D-6A19-4B77-8D74-84211EB7F45B}" dt="2024-07-15T07:03:12.161" v="145" actId="478"/>
          <ac:picMkLst>
            <pc:docMk/>
            <pc:sldMk cId="318356456" sldId="406"/>
            <ac:picMk id="16" creationId="{2532116D-C34D-0FA0-4F76-C8E5F1D36BC2}"/>
          </ac:picMkLst>
        </pc:picChg>
      </pc:sldChg>
      <pc:sldChg chg="del">
        <pc:chgData name="Khairi Hindri" userId="19142caa661d187b" providerId="LiveId" clId="{F7681E3D-6A19-4B77-8D74-84211EB7F45B}" dt="2024-07-15T07:03:20.791" v="152" actId="47"/>
        <pc:sldMkLst>
          <pc:docMk/>
          <pc:sldMk cId="954084961" sldId="407"/>
        </pc:sldMkLst>
      </pc:sldChg>
      <pc:sldChg chg="del">
        <pc:chgData name="Khairi Hindri" userId="19142caa661d187b" providerId="LiveId" clId="{F7681E3D-6A19-4B77-8D74-84211EB7F45B}" dt="2024-07-15T07:03:21.581" v="153" actId="47"/>
        <pc:sldMkLst>
          <pc:docMk/>
          <pc:sldMk cId="2600287876" sldId="408"/>
        </pc:sldMkLst>
      </pc:sldChg>
      <pc:sldChg chg="add del">
        <pc:chgData name="Khairi Hindri" userId="19142caa661d187b" providerId="LiveId" clId="{F7681E3D-6A19-4B77-8D74-84211EB7F45B}" dt="2024-07-15T06:55:46.115" v="123"/>
        <pc:sldMkLst>
          <pc:docMk/>
          <pc:sldMk cId="1896847521" sldId="409"/>
        </pc:sldMkLst>
      </pc:sldChg>
      <pc:sldChg chg="add del">
        <pc:chgData name="Khairi Hindri" userId="19142caa661d187b" providerId="LiveId" clId="{F7681E3D-6A19-4B77-8D74-84211EB7F45B}" dt="2024-07-15T06:55:44.407" v="122"/>
        <pc:sldMkLst>
          <pc:docMk/>
          <pc:sldMk cId="2938547371" sldId="41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7/16/2024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1</a:t>
            </a:fld>
            <a:endParaRPr lang="en-US"/>
          </a:p>
        </p:txBody>
      </p:sp>
    </p:spTree>
    <p:extLst>
      <p:ext uri="{BB962C8B-B14F-4D97-AF65-F5344CB8AC3E}">
        <p14:creationId xmlns:p14="http://schemas.microsoft.com/office/powerpoint/2010/main" val="79607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i="0" dirty="0">
                <a:solidFill>
                  <a:schemeClr val="tx1"/>
                </a:solidFill>
                <a:effectLst/>
                <a:highlight>
                  <a:srgbClr val="FFFFFF"/>
                </a:highlight>
                <a:latin typeface="Verdana" panose="020B0604030504040204" pitchFamily="34" charset="0"/>
              </a:rPr>
              <a:t>15-24-0387-00-07ma</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7/16/2024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7/16/2024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7/16/2024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7/16/2024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539978"/>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IG NG-OWC</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pPr marL="1541463" indent="-1541463"/>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Leveraging NG-OWC and Deep Learning in Smart Factory Environment to Enhance Efficiency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July 16,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Khairi </a:t>
            </a:r>
            <a:r>
              <a:rPr lang="en-US" altLang="zh-CN" sz="1600" dirty="0" err="1">
                <a:latin typeface="Times New Roman" panose="02020603050405020304" pitchFamily="18" charset="0"/>
                <a:cs typeface="Times New Roman" panose="02020603050405020304" pitchFamily="18" charset="0"/>
              </a:rPr>
              <a:t>Hindriyandhito</a:t>
            </a:r>
            <a:r>
              <a:rPr lang="en-US" altLang="zh-CN" sz="1600" dirty="0">
                <a:latin typeface="Times New Roman" panose="02020603050405020304" pitchFamily="18" charset="0"/>
                <a:cs typeface="Times New Roman" panose="02020603050405020304" pitchFamily="18" charset="0"/>
              </a:rPr>
              <a:t>, 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 </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Room #603 </a:t>
            </a:r>
            <a:r>
              <a:rPr lang="en-US" altLang="ja-JP" sz="1600" dirty="0" err="1">
                <a:latin typeface="Times New Roman" panose="02020603050405020304" pitchFamily="18" charset="0"/>
                <a:ea typeface="ＭＳ Ｐゴシック" charset="-128"/>
                <a:cs typeface="Times New Roman" panose="02020603050405020304" pitchFamily="18" charset="0"/>
              </a:rPr>
              <a:t>Mirae</a:t>
            </a:r>
            <a:r>
              <a:rPr lang="en-US" altLang="ja-JP" sz="1600" dirty="0">
                <a:latin typeface="Times New Roman" panose="02020603050405020304" pitchFamily="18" charset="0"/>
                <a:ea typeface="ＭＳ Ｐゴシック" charset="-128"/>
                <a:cs typeface="Times New Roman" panose="02020603050405020304" pitchFamily="18" charset="0"/>
              </a:rPr>
              <a:t> Building,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136702,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utilization of NG-OCC in a smart factory environment</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NG-OCC.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Leveraging NG-OWC and Deep Learning in Smart Factory Environment to Enhance Efficiency </a:t>
            </a:r>
            <a:br>
              <a:rPr lang="en-US" altLang="ja-JP" b="1" dirty="0">
                <a:ea typeface="ＭＳ Ｐゴシック" pitchFamily="50" charset="-128"/>
              </a:rPr>
            </a:b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July 16,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dirty="0">
                <a:latin typeface="Times New Roman" panose="02020603050405020304" pitchFamily="18" charset="0"/>
                <a:cs typeface="Times New Roman" panose="02020603050405020304" pitchFamily="18" charset="0"/>
              </a:rPr>
              <a:t>NG-OWC for Smart Factory </a:t>
            </a:r>
          </a:p>
          <a:p>
            <a:pPr algn="just"/>
            <a:r>
              <a:rPr lang="en-US" altLang="ja-JP" sz="2800" dirty="0">
                <a:latin typeface="Times New Roman" panose="02020603050405020304" pitchFamily="18" charset="0"/>
                <a:cs typeface="Times New Roman" panose="02020603050405020304" pitchFamily="18" charset="0"/>
              </a:rPr>
              <a:t>NG-OWC and Deep Learning for Smart Factory</a:t>
            </a:r>
          </a:p>
          <a:p>
            <a:pPr algn="just"/>
            <a:r>
              <a:rPr lang="en-US" altLang="ja-JP" sz="2800" dirty="0">
                <a:latin typeface="Times New Roman" panose="02020603050405020304" pitchFamily="18" charset="0"/>
                <a:cs typeface="Times New Roman" panose="02020603050405020304" pitchFamily="18" charset="0"/>
              </a:rPr>
              <a:t>Conclusion</a:t>
            </a: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905000"/>
            <a:ext cx="8229600" cy="3687762"/>
          </a:xfrm>
          <a:ln/>
        </p:spPr>
        <p:txBody>
          <a:bodyPr>
            <a:noAutofit/>
          </a:bodyPr>
          <a:lstStyle/>
          <a:p>
            <a:pPr lvl="0" algn="just"/>
            <a:r>
              <a:rPr lang="en-US" altLang="ja-JP" sz="1800" dirty="0">
                <a:latin typeface="Times New Roman" panose="02020603050405020304" pitchFamily="18" charset="0"/>
                <a:cs typeface="Times New Roman" panose="02020603050405020304" pitchFamily="18" charset="0"/>
              </a:rPr>
              <a:t>Optical Camera Communication (OCC) is a cutting-edge technology that enables data transmission through light signals captured by camera sensors. Recent advancements have significantly improved the data rate, reliability, and integration capabilities of OCC, making it a viable communication protocol for smart factory environments. </a:t>
            </a:r>
          </a:p>
          <a:p>
            <a:pPr lvl="0" algn="just"/>
            <a:r>
              <a:rPr lang="en-US" altLang="ja-JP" sz="1800" dirty="0">
                <a:latin typeface="Times New Roman" panose="02020603050405020304" pitchFamily="18" charset="0"/>
                <a:cs typeface="Times New Roman" panose="02020603050405020304" pitchFamily="18" charset="0"/>
              </a:rPr>
              <a:t>By leveraging existing CCTV infrastructure, OCC can transform surveillance cameras into multi-purpose devices, simultaneously supporting security monitoring and data communication without the need for additional hardware.</a:t>
            </a:r>
          </a:p>
          <a:p>
            <a:pPr lvl="0" algn="just"/>
            <a:r>
              <a:rPr lang="en-US" altLang="ja-JP" sz="1800" dirty="0">
                <a:latin typeface="Times New Roman" panose="02020603050405020304" pitchFamily="18" charset="0"/>
                <a:cs typeface="Times New Roman" panose="02020603050405020304" pitchFamily="18" charset="0"/>
              </a:rPr>
              <a:t>Implementing a unified system that combines OCC and deep learning transforms CCTV cameras into multifunctional devices. This system can simultaneously perform data reception and advanced surveillance tasks, streamlining the communication infrastructure within a smart factory.</a:t>
            </a:r>
          </a:p>
        </p:txBody>
      </p:sp>
    </p:spTree>
    <p:extLst>
      <p:ext uri="{BB962C8B-B14F-4D97-AF65-F5344CB8AC3E}">
        <p14:creationId xmlns:p14="http://schemas.microsoft.com/office/powerpoint/2010/main" val="304011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72B6B-DD61-0708-CCEA-06D689D188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9DF53B-116A-96FA-6DC5-616CCAD332D7}"/>
              </a:ext>
            </a:extLst>
          </p:cNvPr>
          <p:cNvSpPr>
            <a:spLocks noGrp="1"/>
          </p:cNvSpPr>
          <p:nvPr>
            <p:ph type="title"/>
          </p:nvPr>
        </p:nvSpPr>
        <p:spPr>
          <a:xfrm>
            <a:off x="433540" y="345141"/>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NG-OWC for Smart Factory​</a:t>
            </a:r>
            <a:endParaRPr lang="en-US" sz="4000" dirty="0">
              <a:latin typeface="Times New Roman" panose="02020603050405020304" pitchFamily="18" charset="0"/>
              <a:cs typeface="Times New Roman" panose="02020603050405020304" pitchFamily="18" charset="0"/>
            </a:endParaRPr>
          </a:p>
        </p:txBody>
      </p:sp>
      <p:sp>
        <p:nvSpPr>
          <p:cNvPr id="7" name="Rectangle 3">
            <a:extLst>
              <a:ext uri="{FF2B5EF4-FFF2-40B4-BE49-F238E27FC236}">
                <a16:creationId xmlns:a16="http://schemas.microsoft.com/office/drawing/2014/main" id="{0D30DE1F-6B9C-8EE1-1692-A18C60EB386A}"/>
              </a:ext>
            </a:extLst>
          </p:cNvPr>
          <p:cNvSpPr>
            <a:spLocks noGrp="1" noChangeArrowheads="1"/>
          </p:cNvSpPr>
          <p:nvPr>
            <p:ph idx="1"/>
          </p:nvPr>
        </p:nvSpPr>
        <p:spPr>
          <a:xfrm>
            <a:off x="441256" y="4114801"/>
            <a:ext cx="8221884" cy="2057400"/>
          </a:xfrm>
          <a:ln/>
        </p:spPr>
        <p:txBody>
          <a:bodyPr>
            <a:noAutofit/>
          </a:bodyPr>
          <a:lstStyle/>
          <a:p>
            <a:pPr marL="233363" indent="-233363" algn="just"/>
            <a:r>
              <a:rPr lang="en-US" altLang="ja-JP" sz="1800" dirty="0">
                <a:latin typeface="Times New Roman" panose="02020603050405020304" pitchFamily="18" charset="0"/>
                <a:cs typeface="Times New Roman" panose="02020603050405020304" pitchFamily="18" charset="0"/>
              </a:rPr>
              <a:t>From the sensor employed in an industrial room, there would be an OCC transmitter using LED array.</a:t>
            </a:r>
          </a:p>
          <a:p>
            <a:pPr marL="233363" indent="-233363" algn="just"/>
            <a:r>
              <a:rPr lang="en-US" altLang="ja-JP" sz="1800" dirty="0">
                <a:latin typeface="Times New Roman" panose="02020603050405020304" pitchFamily="18" charset="0"/>
                <a:cs typeface="Times New Roman" panose="02020603050405020304" pitchFamily="18" charset="0"/>
              </a:rPr>
              <a:t>The receiver is the existing CCTV that being used for room monitoring.</a:t>
            </a:r>
          </a:p>
          <a:p>
            <a:pPr marL="233363" indent="-233363" algn="just"/>
            <a:r>
              <a:rPr lang="en-US" altLang="ja-JP" sz="1800" dirty="0">
                <a:latin typeface="Times New Roman" panose="02020603050405020304" pitchFamily="18" charset="0"/>
                <a:cs typeface="Times New Roman" panose="02020603050405020304" pitchFamily="18" charset="0"/>
              </a:rPr>
              <a:t>Eliminating the needs for another communication protocol and hardware between sensors and system.</a:t>
            </a:r>
          </a:p>
        </p:txBody>
      </p:sp>
      <p:pic>
        <p:nvPicPr>
          <p:cNvPr id="10" name="Picture 9">
            <a:extLst>
              <a:ext uri="{FF2B5EF4-FFF2-40B4-BE49-F238E27FC236}">
                <a16:creationId xmlns:a16="http://schemas.microsoft.com/office/drawing/2014/main" id="{B2EDDE07-5FA5-436F-B6C5-AE300F54AA4E}"/>
              </a:ext>
            </a:extLst>
          </p:cNvPr>
          <p:cNvPicPr>
            <a:picLocks noChangeAspect="1"/>
          </p:cNvPicPr>
          <p:nvPr/>
        </p:nvPicPr>
        <p:blipFill>
          <a:blip r:embed="rId2"/>
          <a:stretch>
            <a:fillRect/>
          </a:stretch>
        </p:blipFill>
        <p:spPr>
          <a:xfrm>
            <a:off x="1318966" y="1295400"/>
            <a:ext cx="6506068" cy="2446352"/>
          </a:xfrm>
          <a:prstGeom prst="rect">
            <a:avLst/>
          </a:prstGeom>
        </p:spPr>
      </p:pic>
    </p:spTree>
    <p:extLst>
      <p:ext uri="{BB962C8B-B14F-4D97-AF65-F5344CB8AC3E}">
        <p14:creationId xmlns:p14="http://schemas.microsoft.com/office/powerpoint/2010/main" val="1290243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7A174-3841-30CE-D7CE-912062F89DDA}"/>
            </a:ext>
          </a:extLst>
        </p:cNvPr>
        <p:cNvGrpSpPr/>
        <p:nvPr/>
      </p:nvGrpSpPr>
      <p:grpSpPr>
        <a:xfrm>
          <a:off x="0" y="0"/>
          <a:ext cx="0" cy="0"/>
          <a:chOff x="0" y="0"/>
          <a:chExt cx="0" cy="0"/>
        </a:xfrm>
      </p:grpSpPr>
      <p:sp>
        <p:nvSpPr>
          <p:cNvPr id="7" name="Rectangle 3">
            <a:extLst>
              <a:ext uri="{FF2B5EF4-FFF2-40B4-BE49-F238E27FC236}">
                <a16:creationId xmlns:a16="http://schemas.microsoft.com/office/drawing/2014/main" id="{5C149440-EAE5-F221-558B-97B8EBE6C586}"/>
              </a:ext>
            </a:extLst>
          </p:cNvPr>
          <p:cNvSpPr>
            <a:spLocks noGrp="1" noChangeArrowheads="1"/>
          </p:cNvSpPr>
          <p:nvPr>
            <p:ph idx="1"/>
          </p:nvPr>
        </p:nvSpPr>
        <p:spPr>
          <a:xfrm>
            <a:off x="448023" y="3670162"/>
            <a:ext cx="8237316" cy="2578237"/>
          </a:xfrm>
          <a:ln/>
        </p:spPr>
        <p:txBody>
          <a:bodyPr>
            <a:noAutofit/>
          </a:bodyPr>
          <a:lstStyle/>
          <a:p>
            <a:pPr algn="just"/>
            <a:r>
              <a:rPr lang="en-US" altLang="ja-JP" sz="1800" dirty="0">
                <a:latin typeface="Times New Roman" panose="02020603050405020304" pitchFamily="18" charset="0"/>
                <a:cs typeface="Times New Roman" panose="02020603050405020304" pitchFamily="18" charset="0"/>
              </a:rPr>
              <a:t>The sensors would be integrated with an OCC transmitter (LED array)</a:t>
            </a:r>
          </a:p>
          <a:p>
            <a:pPr algn="just"/>
            <a:r>
              <a:rPr lang="en-US" altLang="ja-JP" sz="1800" dirty="0">
                <a:latin typeface="Times New Roman" panose="02020603050405020304" pitchFamily="18" charset="0"/>
                <a:cs typeface="Times New Roman" panose="02020603050405020304" pitchFamily="18" charset="0"/>
              </a:rPr>
              <a:t>The LED array would then be captured by CCTV alongside with the surrounding image</a:t>
            </a:r>
          </a:p>
          <a:p>
            <a:pPr algn="just"/>
            <a:r>
              <a:rPr lang="en-US" altLang="ja-JP" sz="1800" dirty="0">
                <a:latin typeface="Times New Roman" panose="02020603050405020304" pitchFamily="18" charset="0"/>
                <a:cs typeface="Times New Roman" panose="02020603050405020304" pitchFamily="18" charset="0"/>
              </a:rPr>
              <a:t>From the image received then it would be processed with multi-object tracking to detect multiple object</a:t>
            </a:r>
          </a:p>
          <a:p>
            <a:pPr algn="just"/>
            <a:r>
              <a:rPr lang="en-US" altLang="ja-JP" sz="1800" dirty="0">
                <a:latin typeface="Times New Roman" panose="02020603050405020304" pitchFamily="18" charset="0"/>
                <a:cs typeface="Times New Roman" panose="02020603050405020304" pitchFamily="18" charset="0"/>
              </a:rPr>
              <a:t>The system then could detect early fire sign, intruder, or anomalies in the image by leveraging deep learning</a:t>
            </a:r>
          </a:p>
        </p:txBody>
      </p:sp>
      <p:sp>
        <p:nvSpPr>
          <p:cNvPr id="9" name="Title 1">
            <a:extLst>
              <a:ext uri="{FF2B5EF4-FFF2-40B4-BE49-F238E27FC236}">
                <a16:creationId xmlns:a16="http://schemas.microsoft.com/office/drawing/2014/main" id="{198D59FD-C407-064B-71C7-C021E8A11359}"/>
              </a:ext>
            </a:extLst>
          </p:cNvPr>
          <p:cNvSpPr>
            <a:spLocks noGrp="1"/>
          </p:cNvSpPr>
          <p:nvPr>
            <p:ph type="title"/>
          </p:nvPr>
        </p:nvSpPr>
        <p:spPr>
          <a:xfrm>
            <a:off x="455739" y="525113"/>
            <a:ext cx="8229600" cy="685800"/>
          </a:xfrm>
        </p:spPr>
        <p:txBody>
          <a:bodyPr>
            <a:normAutofit fontScale="90000"/>
          </a:bodyPr>
          <a:lstStyle/>
          <a:p>
            <a:r>
              <a:rPr lang="en-US" altLang="ja-JP" sz="3600" dirty="0">
                <a:latin typeface="Times New Roman" panose="02020603050405020304" pitchFamily="18" charset="0"/>
                <a:cs typeface="Times New Roman" panose="02020603050405020304" pitchFamily="18" charset="0"/>
              </a:rPr>
              <a:t>NG-OWC and Deep Learning for Smart Factory</a:t>
            </a:r>
            <a:endParaRPr lang="en-US" sz="36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7A67E62E-88DC-6A4F-9AAC-F1C2BDB1FC28}"/>
              </a:ext>
            </a:extLst>
          </p:cNvPr>
          <p:cNvSpPr txBox="1"/>
          <p:nvPr/>
        </p:nvSpPr>
        <p:spPr>
          <a:xfrm>
            <a:off x="1676400" y="3290500"/>
            <a:ext cx="5535707" cy="276999"/>
          </a:xfrm>
          <a:prstGeom prst="rect">
            <a:avLst/>
          </a:prstGeom>
          <a:noFill/>
        </p:spPr>
        <p:txBody>
          <a:bodyPr wrap="square">
            <a:spAutoFit/>
          </a:bodyPr>
          <a:lstStyle/>
          <a:p>
            <a:pPr algn="ctr"/>
            <a:r>
              <a:rPr lang="en-US" sz="1200" dirty="0">
                <a:effectLst/>
                <a:latin typeface="Aptos" panose="020B0004020202020204" pitchFamily="34" charset="0"/>
                <a:ea typeface="맑은 고딕" panose="020B0503020000020004" pitchFamily="50" charset="-127"/>
                <a:cs typeface="Times New Roman" panose="02020603050405020304" pitchFamily="18" charset="0"/>
              </a:rPr>
              <a:t>&lt;</a:t>
            </a:r>
            <a:r>
              <a:rPr lang="en-US" sz="1200" dirty="0">
                <a:latin typeface="Aptos" panose="020B0004020202020204" pitchFamily="34" charset="0"/>
                <a:ea typeface="맑은 고딕" panose="020B0503020000020004" pitchFamily="50" charset="-127"/>
                <a:cs typeface="Times New Roman" panose="02020603050405020304" pitchFamily="18" charset="0"/>
              </a:rPr>
              <a:t>OCC and Deep Learning Integration for Smart Factory Environment</a:t>
            </a:r>
            <a:r>
              <a:rPr lang="en-US" sz="1200" dirty="0">
                <a:effectLst/>
                <a:latin typeface="Aptos" panose="020B0004020202020204" pitchFamily="34" charset="0"/>
                <a:ea typeface="맑은 고딕" panose="020B0503020000020004" pitchFamily="50" charset="-127"/>
                <a:cs typeface="Times New Roman" panose="02020603050405020304" pitchFamily="18" charset="0"/>
              </a:rPr>
              <a:t>&gt;</a:t>
            </a:r>
            <a:endParaRPr lang="en-US" sz="1200" dirty="0"/>
          </a:p>
        </p:txBody>
      </p:sp>
      <p:pic>
        <p:nvPicPr>
          <p:cNvPr id="12" name="Picture 11">
            <a:extLst>
              <a:ext uri="{FF2B5EF4-FFF2-40B4-BE49-F238E27FC236}">
                <a16:creationId xmlns:a16="http://schemas.microsoft.com/office/drawing/2014/main" id="{EDF72788-F097-7AAB-C120-41AAF1121E37}"/>
              </a:ext>
            </a:extLst>
          </p:cNvPr>
          <p:cNvPicPr>
            <a:picLocks noChangeAspect="1"/>
          </p:cNvPicPr>
          <p:nvPr/>
        </p:nvPicPr>
        <p:blipFill>
          <a:blip r:embed="rId2"/>
          <a:stretch>
            <a:fillRect/>
          </a:stretch>
        </p:blipFill>
        <p:spPr>
          <a:xfrm>
            <a:off x="1981200" y="1177997"/>
            <a:ext cx="5589560" cy="1987919"/>
          </a:xfrm>
          <a:prstGeom prst="rect">
            <a:avLst/>
          </a:prstGeom>
        </p:spPr>
      </p:pic>
    </p:spTree>
    <p:extLst>
      <p:ext uri="{BB962C8B-B14F-4D97-AF65-F5344CB8AC3E}">
        <p14:creationId xmlns:p14="http://schemas.microsoft.com/office/powerpoint/2010/main" val="201725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7A174-3841-30CE-D7CE-912062F89DDA}"/>
            </a:ext>
          </a:extLst>
        </p:cNvPr>
        <p:cNvGrpSpPr/>
        <p:nvPr/>
      </p:nvGrpSpPr>
      <p:grpSpPr>
        <a:xfrm>
          <a:off x="0" y="0"/>
          <a:ext cx="0" cy="0"/>
          <a:chOff x="0" y="0"/>
          <a:chExt cx="0" cy="0"/>
        </a:xfrm>
      </p:grpSpPr>
      <p:sp>
        <p:nvSpPr>
          <p:cNvPr id="7" name="Rectangle 3">
            <a:extLst>
              <a:ext uri="{FF2B5EF4-FFF2-40B4-BE49-F238E27FC236}">
                <a16:creationId xmlns:a16="http://schemas.microsoft.com/office/drawing/2014/main" id="{5C149440-EAE5-F221-558B-97B8EBE6C586}"/>
              </a:ext>
            </a:extLst>
          </p:cNvPr>
          <p:cNvSpPr>
            <a:spLocks noGrp="1" noChangeArrowheads="1"/>
          </p:cNvSpPr>
          <p:nvPr>
            <p:ph idx="1"/>
          </p:nvPr>
        </p:nvSpPr>
        <p:spPr>
          <a:xfrm>
            <a:off x="453342" y="1600200"/>
            <a:ext cx="8237316" cy="4209228"/>
          </a:xfrm>
          <a:ln/>
        </p:spPr>
        <p:txBody>
          <a:bodyPr>
            <a:normAutofit/>
          </a:bodyPr>
          <a:lstStyle/>
          <a:p>
            <a:pPr algn="just"/>
            <a:r>
              <a:rPr lang="en-US" altLang="ja-JP" sz="2400" dirty="0">
                <a:latin typeface="Times New Roman" panose="02020603050405020304" pitchFamily="18" charset="0"/>
                <a:cs typeface="Times New Roman" panose="02020603050405020304" pitchFamily="18" charset="0"/>
              </a:rPr>
              <a:t>Leveraging next-generation Optical Camera Communication (OCC) and deep learning in smart factories utilizes existing CCTV infrastructure for dual-purpose communication and surveillance, reducing additional hardware needs</a:t>
            </a:r>
          </a:p>
          <a:p>
            <a:pPr algn="just"/>
            <a:r>
              <a:rPr lang="en-US" altLang="ja-JP" sz="2400" dirty="0">
                <a:latin typeface="Times New Roman" panose="02020603050405020304" pitchFamily="18" charset="0"/>
                <a:cs typeface="Times New Roman" panose="02020603050405020304" pitchFamily="18" charset="0"/>
              </a:rPr>
              <a:t>Integrating deep learning algorithms with CCTV systems enhances safety and operational efficiency through robust, automated fire and intruder detection.</a:t>
            </a:r>
          </a:p>
          <a:p>
            <a:pPr algn="just"/>
            <a:r>
              <a:rPr lang="en-US" altLang="ja-JP" sz="2400" dirty="0">
                <a:latin typeface="Times New Roman" panose="02020603050405020304" pitchFamily="18" charset="0"/>
                <a:cs typeface="Times New Roman" panose="02020603050405020304" pitchFamily="18" charset="0"/>
              </a:rPr>
              <a:t>This unified system simplifies communication protocols and device maintenance, leading to cost savings and enhanced efficiency in smart factory.</a:t>
            </a:r>
          </a:p>
        </p:txBody>
      </p:sp>
      <p:sp>
        <p:nvSpPr>
          <p:cNvPr id="9" name="Title 1">
            <a:extLst>
              <a:ext uri="{FF2B5EF4-FFF2-40B4-BE49-F238E27FC236}">
                <a16:creationId xmlns:a16="http://schemas.microsoft.com/office/drawing/2014/main" id="{198D59FD-C407-064B-71C7-C021E8A11359}"/>
              </a:ext>
            </a:extLst>
          </p:cNvPr>
          <p:cNvSpPr>
            <a:spLocks noGrp="1"/>
          </p:cNvSpPr>
          <p:nvPr>
            <p:ph type="title"/>
          </p:nvPr>
        </p:nvSpPr>
        <p:spPr>
          <a:xfrm>
            <a:off x="608693" y="640932"/>
            <a:ext cx="7926614" cy="685800"/>
          </a:xfrm>
        </p:spPr>
        <p:txBody>
          <a:bodyPr>
            <a:normAutofit/>
          </a:bodyPr>
          <a:lstStyle/>
          <a:p>
            <a:pPr algn="ctr"/>
            <a:r>
              <a:rPr lang="en-US" sz="3600" dirty="0"/>
              <a:t>Conclusion</a:t>
            </a:r>
            <a:endParaRPr lang="en-US" sz="2800" dirty="0"/>
          </a:p>
        </p:txBody>
      </p:sp>
    </p:spTree>
    <p:extLst>
      <p:ext uri="{BB962C8B-B14F-4D97-AF65-F5344CB8AC3E}">
        <p14:creationId xmlns:p14="http://schemas.microsoft.com/office/powerpoint/2010/main" val="318356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52400" y="1066800"/>
            <a:ext cx="8763000" cy="4093428"/>
          </a:xfrm>
          <a:prstGeom prst="rect">
            <a:avLst/>
          </a:prstGeom>
          <a:noFill/>
        </p:spPr>
        <p:txBody>
          <a:bodyPr wrap="square" rtlCol="0">
            <a:spAutoFit/>
          </a:bodyPr>
          <a:lstStyle/>
          <a:p>
            <a:pPr marL="342900" indent="-342900" fontAlgn="base">
              <a:buFont typeface="+mj-lt"/>
              <a:buAutoNum type="arabicPeriod"/>
            </a:pPr>
            <a:r>
              <a:rPr lang="en-GB" sz="2000" b="0" i="0" u="none" strike="noStrike" dirty="0">
                <a:solidFill>
                  <a:srgbClr val="000000"/>
                </a:solidFill>
                <a:effectLst/>
                <a:latin typeface="Times New Roman" panose="02020603050405020304" pitchFamily="18" charset="0"/>
                <a:cs typeface="Times New Roman" panose="02020603050405020304" pitchFamily="18" charset="0"/>
              </a:rPr>
              <a:t>Van Hoa, N., Nguyen, H., Nguyen, C. H., &amp; Jang, Y. M. (2020, October).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Occ</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technology-based developing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iot</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network. In 2020 International Conference on Information and Communication Technology Convergence (ICTC) (pp. 670-673). IEEE.</a:t>
            </a:r>
          </a:p>
          <a:p>
            <a:pPr marL="342900" indent="-342900" fontAlgn="base">
              <a:buFont typeface="+mj-lt"/>
              <a:buAutoNum type="arabicPeriod"/>
            </a:pPr>
            <a:r>
              <a:rPr lang="en-GB" sz="2000" b="0" i="0" u="none" strike="noStrike" dirty="0">
                <a:solidFill>
                  <a:srgbClr val="000000"/>
                </a:solidFill>
                <a:effectLst/>
                <a:latin typeface="Times New Roman" panose="02020603050405020304" pitchFamily="18" charset="0"/>
                <a:cs typeface="Times New Roman" panose="02020603050405020304" pitchFamily="18" charset="0"/>
              </a:rPr>
              <a:t>Ahmed, M. F., Hasan, M. K., Chowdhury, M. Z.,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Hoan</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N. C., &amp; Jang, Y. M. (2021). Continuous status monitoring of industrial valve using OCC-enabled wireless sensor network. IEEE Transactions on Instrumentation and Measurement, 71, 1-10.</a:t>
            </a:r>
          </a:p>
          <a:p>
            <a:pPr marL="342900" indent="-342900" fontAlgn="base">
              <a:buFont typeface="+mj-lt"/>
              <a:buAutoNum type="arabicPeriod"/>
            </a:pP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Herfandi</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H.,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Sitanggang</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O. S.,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Nasution</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M. R. A., Nguyen, H., &amp; Jang, Y. M. (2024). Real-Time Patient Indoor Health Monitoring and Location Tracking with Optical Camera Communications on the Internet of Medical Things. Applied Sciences, 14(3), 1153.</a:t>
            </a:r>
          </a:p>
          <a:p>
            <a:pPr marL="342900" indent="-342900" fontAlgn="base">
              <a:buFont typeface="+mj-lt"/>
              <a:buAutoNum type="arabicPeriod"/>
            </a:pPr>
            <a:endParaRPr lang="en-GB" sz="20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5006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25288</TotalTime>
  <Words>738</Words>
  <Application>Microsoft Office PowerPoint</Application>
  <PresentationFormat>On-screen Show (4:3)</PresentationFormat>
  <Paragraphs>45</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ＭＳ Ｐゴシック</vt:lpstr>
      <vt:lpstr>Aptos</vt:lpstr>
      <vt:lpstr>Arial</vt:lpstr>
      <vt:lpstr>Calibri</vt:lpstr>
      <vt:lpstr>Times New Roman</vt:lpstr>
      <vt:lpstr>Verdana</vt:lpstr>
      <vt:lpstr>Office Theme</vt:lpstr>
      <vt:lpstr>PowerPoint Presentation</vt:lpstr>
      <vt:lpstr>PowerPoint Presentation</vt:lpstr>
      <vt:lpstr>Contents</vt:lpstr>
      <vt:lpstr>Background</vt:lpstr>
      <vt:lpstr>NG-OWC for Smart Factory​</vt:lpstr>
      <vt:lpstr>NG-OWC and Deep Learning for Smart Factory</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원스산제리코시탕강(대학원생-전자공학전공)</cp:lastModifiedBy>
  <cp:revision>1003</cp:revision>
  <cp:lastPrinted>2017-05-07T15:48:38Z</cp:lastPrinted>
  <dcterms:created xsi:type="dcterms:W3CDTF">2010-05-15T17:50:32Z</dcterms:created>
  <dcterms:modified xsi:type="dcterms:W3CDTF">2024-07-16T14:10:28Z</dcterms:modified>
</cp:coreProperties>
</file>