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346" r:id="rId2"/>
    <p:sldId id="311" r:id="rId3"/>
    <p:sldId id="371" r:id="rId4"/>
    <p:sldId id="372" r:id="rId5"/>
    <p:sldId id="393" r:id="rId6"/>
    <p:sldId id="392" r:id="rId7"/>
    <p:sldId id="389" r:id="rId8"/>
    <p:sldId id="394" r:id="rId9"/>
    <p:sldId id="36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9"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99">
          <p15:clr>
            <a:srgbClr val="A4A3A4"/>
          </p15:clr>
        </p15:guide>
        <p15:guide id="2" pos="22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showGuides="1">
      <p:cViewPr varScale="1">
        <p:scale>
          <a:sx n="79" d="100"/>
          <a:sy n="79" d="100"/>
        </p:scale>
        <p:origin x="658" y="67"/>
      </p:cViewPr>
      <p:guideLst>
        <p:guide orient="horz" pos="2139"/>
        <p:guide pos="2904"/>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899"/>
        <p:guide pos="22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July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4724400" y="104081"/>
            <a:ext cx="3962400" cy="369332"/>
          </a:xfrm>
          <a:prstGeom prst="rect">
            <a:avLst/>
          </a:prstGeom>
          <a:noFill/>
        </p:spPr>
        <p:txBody>
          <a:bodyPr wrap="square" rtlCol="0">
            <a:spAutoFit/>
          </a:bodyPr>
          <a:lstStyle/>
          <a:p>
            <a:pPr algn="r"/>
            <a:r>
              <a:rPr lang="it-IT" altLang="ko-KR" b="0" i="0" dirty="0">
                <a:solidFill>
                  <a:srgbClr val="000000"/>
                </a:solidFill>
                <a:effectLst/>
                <a:highlight>
                  <a:srgbClr val="FFFFFF"/>
                </a:highlight>
                <a:latin typeface="Verdana" panose="020B0604030504040204" pitchFamily="34" charset="0"/>
              </a:rPr>
              <a:t>DCN </a:t>
            </a:r>
            <a:r>
              <a:rPr lang="it-IT" altLang="ko-KR" b="1" i="0" dirty="0">
                <a:solidFill>
                  <a:srgbClr val="000000"/>
                </a:solidFill>
                <a:effectLst/>
                <a:highlight>
                  <a:srgbClr val="FFFFFF"/>
                </a:highlight>
                <a:latin typeface="Verdana" panose="020B0604030504040204" pitchFamily="34" charset="0"/>
              </a:rPr>
              <a:t>15-24-0384-00-07ma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7/16/2024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7/16/2024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7/16/2024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7/16/2024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272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Routing using GNN for FSO Communication Network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July 16,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Adnan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Routing using GNN for FSO Communication Network</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sym typeface="+mn-ea"/>
              </a:rPr>
              <a:t>Routing using GNN for FSO Communication Network</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July 16,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lvl="2" algn="just"/>
            <a:r>
              <a:rPr lang="en-US" altLang="ja-JP" sz="2100" dirty="0">
                <a:latin typeface="Times New Roman" panose="02020603050405020304" pitchFamily="18" charset="0"/>
                <a:cs typeface="Times New Roman" panose="02020603050405020304" pitchFamily="18" charset="0"/>
                <a:sym typeface="+mn-ea"/>
              </a:rPr>
              <a:t>OWC</a:t>
            </a:r>
          </a:p>
          <a:p>
            <a:pPr lvl="2" algn="just"/>
            <a:r>
              <a:rPr lang="en-US" altLang="ja-JP" sz="2100" dirty="0">
                <a:latin typeface="Times New Roman" panose="02020603050405020304" pitchFamily="18" charset="0"/>
                <a:cs typeface="Times New Roman" panose="02020603050405020304" pitchFamily="18" charset="0"/>
                <a:sym typeface="+mn-ea"/>
              </a:rPr>
              <a:t>FSO</a:t>
            </a:r>
          </a:p>
          <a:p>
            <a:pPr lvl="2" algn="just"/>
            <a:r>
              <a:rPr lang="en-US" altLang="ja-JP" sz="2100" dirty="0">
                <a:latin typeface="Times New Roman" panose="02020603050405020304" pitchFamily="18" charset="0"/>
                <a:cs typeface="Times New Roman" panose="02020603050405020304" pitchFamily="18" charset="0"/>
              </a:rPr>
              <a:t>FSO Network</a:t>
            </a:r>
            <a:endParaRPr lang="en-US" altLang="ja-JP" sz="2100" dirty="0">
              <a:latin typeface="Times New Roman" panose="02020603050405020304" pitchFamily="18" charset="0"/>
              <a:cs typeface="Times New Roman" panose="02020603050405020304" pitchFamily="18" charset="0"/>
              <a:sym typeface="+mn-ea"/>
            </a:endParaRPr>
          </a:p>
          <a:p>
            <a:pPr lvl="2" algn="just"/>
            <a:r>
              <a:rPr lang="en-US" altLang="ja-JP" sz="2100" dirty="0">
                <a:latin typeface="Times New Roman" panose="02020603050405020304" pitchFamily="18" charset="0"/>
                <a:cs typeface="Times New Roman" panose="02020603050405020304" pitchFamily="18" charset="0"/>
              </a:rPr>
              <a:t>FSO Routing</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Routing using GNN for FSO Communication Network</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50900"/>
          </a:xfrm>
        </p:spPr>
        <p:txBody>
          <a:bodyPr>
            <a:normAutofit/>
          </a:bodyPr>
          <a:lstStyle/>
          <a:p>
            <a:r>
              <a:rPr lang="en-US" sz="4000" dirty="0">
                <a:latin typeface="Times New Roman" panose="02020603050405020304" pitchFamily="18" charset="0"/>
                <a:cs typeface="Times New Roman" panose="02020603050405020304" pitchFamily="18" charset="0"/>
                <a:sym typeface="+mn-ea"/>
              </a:rPr>
              <a:t>Background: </a:t>
            </a:r>
            <a:r>
              <a:rPr lang="en-US" altLang="ja-JP" sz="4000" dirty="0">
                <a:latin typeface="Times New Roman" panose="02020603050405020304" pitchFamily="18" charset="0"/>
                <a:cs typeface="Times New Roman" panose="02020603050405020304" pitchFamily="18" charset="0"/>
                <a:sym typeface="+mn-ea"/>
              </a:rPr>
              <a:t>FSO, Routing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139825"/>
            <a:ext cx="8307705" cy="5273040"/>
          </a:xfrm>
        </p:spPr>
        <p:txBody>
          <a:bodyPr>
            <a:normAutofit lnSpcReduction="10000"/>
          </a:bodyPr>
          <a:lstStyle/>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OWC:</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OWC refers to optical wireless communication, which is a technology that utilizes light for transmitting data wirelessly.</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Unlike traditional radio frequency (RF) communication, OWC relies on line-of-sight transmission for data transfer.</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Key components of OWC include a transmitter, typically an LED or laser that emits light carrying the data, and a receiver, usually a photodetector that converts received light into electrical signals.</a:t>
            </a:r>
          </a:p>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FSO:</a:t>
            </a:r>
            <a:endParaRPr lang="en-US" altLang="ja-JP" sz="1555" b="1" dirty="0">
              <a:latin typeface="Times New Roman" panose="02020603050405020304" pitchFamily="18" charset="0"/>
              <a:cs typeface="Times New Roman" panose="02020603050405020304" pitchFamily="18" charset="0"/>
            </a:endParaRPr>
          </a:p>
          <a:p>
            <a:pPr lvl="0" algn="just">
              <a:buClrTx/>
              <a:buSzTx/>
            </a:pPr>
            <a:r>
              <a:rPr lang="en-US" altLang="ja-JP" sz="1555" dirty="0">
                <a:latin typeface="Times New Roman" panose="02020603050405020304" pitchFamily="18" charset="0"/>
                <a:cs typeface="Times New Roman" panose="02020603050405020304" pitchFamily="18" charset="0"/>
                <a:sym typeface="+mn-ea"/>
              </a:rPr>
              <a:t>FSO stands for Free Space Optics, which is a communication technology utilizing light to transmit data between two points in free space like air, outer space, or vacuum.</a:t>
            </a:r>
          </a:p>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FSO Network:</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pPr>
            <a:r>
              <a:rPr lang="en-US" altLang="ja-JP" sz="1555" dirty="0">
                <a:latin typeface="Times New Roman" panose="02020603050405020304" pitchFamily="18" charset="0"/>
                <a:cs typeface="Times New Roman" panose="02020603050405020304" pitchFamily="18" charset="0"/>
                <a:sym typeface="+mn-ea"/>
              </a:rPr>
              <a:t>An FSO network includes multiple transceiver nodes equipped with lasers and photodetectors to send and receive data using line-of-sight optical beams.</a:t>
            </a:r>
          </a:p>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Key Components of FSO:</a:t>
            </a:r>
          </a:p>
          <a:p>
            <a:pPr lvl="1" algn="just">
              <a:buClrTx/>
              <a:buSzTx/>
            </a:pPr>
            <a:r>
              <a:rPr lang="en-US" altLang="ja-JP" sz="1555" b="1" dirty="0">
                <a:latin typeface="Times New Roman" panose="02020603050405020304" pitchFamily="18" charset="0"/>
                <a:cs typeface="Times New Roman" panose="02020603050405020304" pitchFamily="18" charset="0"/>
                <a:sym typeface="+mn-ea"/>
              </a:rPr>
              <a:t>Transmitter: </a:t>
            </a:r>
            <a:r>
              <a:rPr lang="en-US" altLang="ja-JP" sz="1555" dirty="0">
                <a:latin typeface="Times New Roman" panose="02020603050405020304" pitchFamily="18" charset="0"/>
                <a:cs typeface="Times New Roman" panose="02020603050405020304" pitchFamily="18" charset="0"/>
                <a:sym typeface="+mn-ea"/>
              </a:rPr>
              <a:t>Utilizes a laser to encode data into light pulses for transmission.</a:t>
            </a:r>
          </a:p>
          <a:p>
            <a:pPr lvl="1" algn="just">
              <a:buClrTx/>
              <a:buSzTx/>
            </a:pPr>
            <a:r>
              <a:rPr lang="en-US" altLang="ja-JP" sz="1555" b="1" dirty="0">
                <a:latin typeface="Times New Roman" panose="02020603050405020304" pitchFamily="18" charset="0"/>
                <a:cs typeface="Times New Roman" panose="02020603050405020304" pitchFamily="18" charset="0"/>
                <a:sym typeface="+mn-ea"/>
              </a:rPr>
              <a:t>Receiver:</a:t>
            </a:r>
            <a:r>
              <a:rPr lang="en-US" altLang="ja-JP" sz="1555" dirty="0">
                <a:latin typeface="Times New Roman" panose="02020603050405020304" pitchFamily="18" charset="0"/>
                <a:cs typeface="Times New Roman" panose="02020603050405020304" pitchFamily="18" charset="0"/>
                <a:sym typeface="+mn-ea"/>
              </a:rPr>
              <a:t> Captures incoming light and decodes the data using a photodetector.</a:t>
            </a:r>
          </a:p>
          <a:p>
            <a:pPr lvl="1" algn="just">
              <a:buClrTx/>
              <a:buSzTx/>
            </a:pPr>
            <a:r>
              <a:rPr lang="en-US" altLang="ja-JP" sz="1555" b="1" dirty="0">
                <a:latin typeface="Times New Roman" panose="02020603050405020304" pitchFamily="18" charset="0"/>
                <a:cs typeface="Times New Roman" panose="02020603050405020304" pitchFamily="18" charset="0"/>
                <a:sym typeface="+mn-ea"/>
              </a:rPr>
              <a:t>Optical Lenses or Mirrors:</a:t>
            </a:r>
            <a:r>
              <a:rPr lang="en-US" altLang="ja-JP" sz="1555" dirty="0">
                <a:latin typeface="Times New Roman" panose="02020603050405020304" pitchFamily="18" charset="0"/>
                <a:cs typeface="Times New Roman" panose="02020603050405020304" pitchFamily="18" charset="0"/>
                <a:sym typeface="+mn-ea"/>
              </a:rPr>
              <a:t> Focus and direct light beams to the receiver for efficient data transmission.</a:t>
            </a:r>
          </a:p>
          <a:p>
            <a:pPr lvl="1" algn="just">
              <a:buClrTx/>
              <a:buSzTx/>
            </a:pPr>
            <a:r>
              <a:rPr lang="en-US" altLang="ja-JP" sz="1555" b="1" dirty="0">
                <a:latin typeface="Times New Roman" panose="02020603050405020304" pitchFamily="18" charset="0"/>
                <a:cs typeface="Times New Roman" panose="02020603050405020304" pitchFamily="18" charset="0"/>
                <a:sym typeface="+mn-ea"/>
              </a:rPr>
              <a:t>Alignment Mechanism:</a:t>
            </a:r>
            <a:r>
              <a:rPr lang="en-US" altLang="ja-JP" sz="1555" dirty="0">
                <a:latin typeface="Times New Roman" panose="02020603050405020304" pitchFamily="18" charset="0"/>
                <a:cs typeface="Times New Roman" panose="02020603050405020304" pitchFamily="18" charset="0"/>
                <a:sym typeface="+mn-ea"/>
              </a:rPr>
              <a:t> Ensures precise alignment between the transmitter and receiver to maintain line-of-sight communication integrity.</a:t>
            </a:r>
          </a:p>
          <a:p>
            <a:pPr marL="0" lvl="0" indent="0" algn="just">
              <a:buClrTx/>
              <a:buSzTx/>
              <a:buNone/>
            </a:pPr>
            <a:endParaRPr lang="en-US" altLang="ja-JP" sz="155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471930"/>
            <a:ext cx="8459470" cy="4864735"/>
          </a:xfrm>
        </p:spPr>
        <p:txBody>
          <a:bodyPr>
            <a:normAutofit/>
          </a:bodyPr>
          <a:lstStyle/>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FSO Routing:</a:t>
            </a:r>
            <a:endParaRPr lang="en-US" altLang="ja-JP" sz="1600" b="1" dirty="0">
              <a:latin typeface="Times New Roman" panose="02020603050405020304" pitchFamily="18" charset="0"/>
              <a:cs typeface="Times New Roman" panose="02020603050405020304" pitchFamily="18" charset="0"/>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FSO routing involves finding the best paths for data packets to move through the FSO network, which uses light for communication.</a:t>
            </a:r>
          </a:p>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Challenges:</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Challenges in FSO routing include:</a:t>
            </a:r>
            <a:endParaRPr lang="en-US" altLang="ja-JP" sz="1600" b="1" dirty="0">
              <a:latin typeface="Times New Roman" panose="02020603050405020304" pitchFamily="18" charset="0"/>
              <a:cs typeface="Times New Roman" panose="02020603050405020304" pitchFamily="18" charset="0"/>
              <a:sym typeface="+mn-ea"/>
            </a:endParaRPr>
          </a:p>
          <a:p>
            <a:pPr lvl="1" algn="just">
              <a:buClrTx/>
              <a:buSzTx/>
            </a:pPr>
            <a:r>
              <a:rPr lang="en-US" altLang="ja-JP" sz="1600" b="1" dirty="0">
                <a:latin typeface="Times New Roman" panose="02020603050405020304" pitchFamily="18" charset="0"/>
                <a:cs typeface="Times New Roman" panose="02020603050405020304" pitchFamily="18" charset="0"/>
                <a:sym typeface="+mn-ea"/>
              </a:rPr>
              <a:t>Dynamic Topology: </a:t>
            </a:r>
            <a:r>
              <a:rPr lang="en-US" altLang="ja-JP" sz="1600" dirty="0">
                <a:latin typeface="Times New Roman" panose="02020603050405020304" pitchFamily="18" charset="0"/>
                <a:cs typeface="Times New Roman" panose="02020603050405020304" pitchFamily="18" charset="0"/>
                <a:sym typeface="+mn-ea"/>
              </a:rPr>
              <a:t>FSO nodes can move or shift alignment due to environmental factors, requiring adjustments in routing.</a:t>
            </a:r>
          </a:p>
          <a:p>
            <a:pPr lvl="1" algn="just">
              <a:buClrTx/>
              <a:buSzTx/>
            </a:pPr>
            <a:r>
              <a:rPr lang="en-US" altLang="ja-JP" sz="1600" b="1" dirty="0">
                <a:latin typeface="Times New Roman" panose="02020603050405020304" pitchFamily="18" charset="0"/>
                <a:cs typeface="Times New Roman" panose="02020603050405020304" pitchFamily="18" charset="0"/>
                <a:sym typeface="+mn-ea"/>
              </a:rPr>
              <a:t>Obstruction Handling:</a:t>
            </a:r>
            <a:r>
              <a:rPr lang="en-US" altLang="ja-JP" sz="1600" dirty="0">
                <a:latin typeface="Times New Roman" panose="02020603050405020304" pitchFamily="18" charset="0"/>
                <a:cs typeface="Times New Roman" panose="02020603050405020304" pitchFamily="18" charset="0"/>
                <a:sym typeface="+mn-ea"/>
              </a:rPr>
              <a:t> Physical obstacles can disrupt the line-of-sight connection, leading to the need for data rerouting.</a:t>
            </a:r>
          </a:p>
          <a:p>
            <a:pPr lvl="1" algn="just">
              <a:buClrTx/>
              <a:buSzTx/>
            </a:pPr>
            <a:r>
              <a:rPr lang="en-US" altLang="ja-JP" sz="1600" b="1" dirty="0">
                <a:latin typeface="Times New Roman" panose="02020603050405020304" pitchFamily="18" charset="0"/>
                <a:cs typeface="Times New Roman" panose="02020603050405020304" pitchFamily="18" charset="0"/>
                <a:sym typeface="+mn-ea"/>
              </a:rPr>
              <a:t>Adaptive Routing:</a:t>
            </a:r>
            <a:r>
              <a:rPr lang="en-US" altLang="ja-JP" sz="1600" dirty="0">
                <a:latin typeface="Times New Roman" panose="02020603050405020304" pitchFamily="18" charset="0"/>
                <a:cs typeface="Times New Roman" panose="02020603050405020304" pitchFamily="18" charset="0"/>
                <a:sym typeface="+mn-ea"/>
              </a:rPr>
              <a:t> Routing algorithms must swiftly adapt to changes in the network layout and the quality of connections to maintain efficient data transmission.</a:t>
            </a:r>
          </a:p>
          <a:p>
            <a:pPr lvl="1" algn="just">
              <a:buClrTx/>
              <a:buSzTx/>
            </a:pPr>
            <a:r>
              <a:rPr lang="en-US" altLang="ja-JP" sz="1600" b="1" dirty="0">
                <a:latin typeface="Times New Roman" panose="02020603050405020304" pitchFamily="18" charset="0"/>
                <a:cs typeface="Times New Roman" panose="02020603050405020304" pitchFamily="18" charset="0"/>
                <a:sym typeface="+mn-ea"/>
              </a:rPr>
              <a:t>Multi-Objective Routing:</a:t>
            </a:r>
            <a:r>
              <a:rPr lang="en-US" altLang="ja-JP" sz="1600" dirty="0">
                <a:latin typeface="Times New Roman" panose="02020603050405020304" pitchFamily="18" charset="0"/>
                <a:cs typeface="Times New Roman" panose="02020603050405020304" pitchFamily="18" charset="0"/>
                <a:sym typeface="+mn-ea"/>
              </a:rPr>
              <a:t> Most traditional routing solutions aim to optimize a single Quality of Service (QoS) metric, such as latency, throughput, and packet drop rate, to alleviate the computation complexity, which cannot meet the diversified QoS requirements of various terrestrial applications. </a:t>
            </a:r>
          </a:p>
          <a:p>
            <a:pPr lvl="1" algn="just">
              <a:buClrTx/>
              <a:buSzTx/>
            </a:pPr>
            <a:r>
              <a:rPr lang="en-US" altLang="ja-JP" sz="1600" dirty="0">
                <a:latin typeface="Times New Roman" panose="02020603050405020304" pitchFamily="18" charset="0"/>
                <a:cs typeface="Times New Roman" panose="02020603050405020304" pitchFamily="18" charset="0"/>
                <a:sym typeface="+mn-ea"/>
              </a:rPr>
              <a:t>Future satellite network routing strategies should satisfy the services’ requirements for multiple metrics concurrently. </a:t>
            </a:r>
          </a:p>
        </p:txBody>
      </p:sp>
      <p:sp>
        <p:nvSpPr>
          <p:cNvPr id="4" name="Title 3"/>
          <p:cNvSpPr>
            <a:spLocks noGrp="1"/>
          </p:cNvSpPr>
          <p:nvPr>
            <p:ph type="title"/>
            <p:custDataLst>
              <p:tags r:id="rId1"/>
            </p:custDataLst>
          </p:nvPr>
        </p:nvSpPr>
        <p:spPr>
          <a:xfrm>
            <a:off x="457200" y="533400"/>
            <a:ext cx="8229600" cy="850900"/>
          </a:xfrm>
        </p:spPr>
        <p:txBody>
          <a:bodyPr>
            <a:normAutofit/>
          </a:bodyPr>
          <a:lstStyle/>
          <a:p>
            <a:r>
              <a:rPr lang="en-US" sz="4000" dirty="0">
                <a:latin typeface="Times New Roman" panose="02020603050405020304" pitchFamily="18" charset="0"/>
                <a:cs typeface="Times New Roman" panose="02020603050405020304" pitchFamily="18" charset="0"/>
                <a:sym typeface="+mn-ea"/>
              </a:rPr>
              <a:t>Background: </a:t>
            </a:r>
            <a:r>
              <a:rPr lang="en-US" altLang="ja-JP" sz="4000" dirty="0">
                <a:latin typeface="Times New Roman" panose="02020603050405020304" pitchFamily="18" charset="0"/>
                <a:cs typeface="Times New Roman" panose="02020603050405020304" pitchFamily="18" charset="0"/>
                <a:sym typeface="+mn-ea"/>
              </a:rPr>
              <a:t>FSO, Routing</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489710"/>
            <a:ext cx="8467725" cy="2093595"/>
          </a:xfrm>
        </p:spPr>
        <p:txBody>
          <a:bodyPr>
            <a:noAutofit/>
          </a:bodyPr>
          <a:lstStyle/>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Required Steps:</a:t>
            </a:r>
            <a:endParaRPr lang="en-US" altLang="ja-JP" sz="1600" b="1" dirty="0">
              <a:latin typeface="Times New Roman" panose="02020603050405020304" pitchFamily="18" charset="0"/>
              <a:cs typeface="Times New Roman" panose="02020603050405020304" pitchFamily="18" charset="0"/>
            </a:endParaRPr>
          </a:p>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1. Problem Definition</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Some of the multi-objective in FSO networks include:</a:t>
            </a:r>
          </a:p>
          <a:p>
            <a:pPr lvl="1"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Maximizing Throughput: </a:t>
            </a:r>
            <a:r>
              <a:rPr lang="en-US" altLang="ja-JP" sz="1600" dirty="0">
                <a:latin typeface="Times New Roman" panose="02020603050405020304" pitchFamily="18" charset="0"/>
                <a:cs typeface="Times New Roman" panose="02020603050405020304" pitchFamily="18" charset="0"/>
                <a:sym typeface="+mn-ea"/>
              </a:rPr>
              <a:t>Making sure that data transfer rates are high.</a:t>
            </a:r>
          </a:p>
          <a:p>
            <a:pPr lvl="1"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Minimizing Latency:</a:t>
            </a:r>
            <a:r>
              <a:rPr lang="en-US" altLang="ja-JP" sz="1600" dirty="0">
                <a:latin typeface="Times New Roman" panose="02020603050405020304" pitchFamily="18" charset="0"/>
                <a:cs typeface="Times New Roman" panose="02020603050405020304" pitchFamily="18" charset="0"/>
                <a:sym typeface="+mn-ea"/>
              </a:rPr>
              <a:t> Reducing the amount of time data takes to move across the network.</a:t>
            </a:r>
          </a:p>
          <a:p>
            <a:pPr lvl="1"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Ensuring Reliability: </a:t>
            </a:r>
            <a:r>
              <a:rPr lang="en-US" altLang="ja-JP" sz="1600" dirty="0">
                <a:latin typeface="Times New Roman" panose="02020603050405020304" pitchFamily="18" charset="0"/>
                <a:cs typeface="Times New Roman" panose="02020603050405020304" pitchFamily="18" charset="0"/>
                <a:sym typeface="+mn-ea"/>
              </a:rPr>
              <a:t>Keeping stable and steady communication channels.</a:t>
            </a:r>
          </a:p>
          <a:p>
            <a:pPr lvl="1"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Energy Efficiency: </a:t>
            </a:r>
            <a:r>
              <a:rPr lang="en-US" altLang="ja-JP" sz="1600" dirty="0">
                <a:latin typeface="Times New Roman" panose="02020603050405020304" pitchFamily="18" charset="0"/>
                <a:cs typeface="Times New Roman" panose="02020603050405020304" pitchFamily="18" charset="0"/>
                <a:sym typeface="+mn-ea"/>
              </a:rPr>
              <a:t>Reducing energy consumption of the transceivers.</a:t>
            </a:r>
          </a:p>
          <a:p>
            <a:pPr lvl="0" algn="just">
              <a:buClrTx/>
              <a:buSzTx/>
            </a:pPr>
            <a:endParaRPr lang="en-US" altLang="ja-JP" sz="1300" dirty="0">
              <a:latin typeface="Times New Roman" panose="02020603050405020304" pitchFamily="18" charset="0"/>
              <a:cs typeface="Times New Roman" panose="02020603050405020304" pitchFamily="18" charset="0"/>
              <a:sym typeface="+mn-ea"/>
            </a:endParaRPr>
          </a:p>
          <a:p>
            <a:pPr lvl="1" algn="just">
              <a:buClrTx/>
              <a:buSzTx/>
              <a:buChar char="•"/>
            </a:pPr>
            <a:endParaRPr lang="en-US" altLang="ja-JP" sz="1600" b="1" dirty="0">
              <a:latin typeface="Times New Roman" panose="02020603050405020304" pitchFamily="18" charset="0"/>
              <a:cs typeface="Times New Roman" panose="02020603050405020304" pitchFamily="18" charset="0"/>
              <a:sym typeface="+mn-ea"/>
            </a:endParaRPr>
          </a:p>
        </p:txBody>
      </p:sp>
      <p:sp>
        <p:nvSpPr>
          <p:cNvPr id="6" name="Title 5"/>
          <p:cNvSpPr>
            <a:spLocks noGrp="1"/>
          </p:cNvSpPr>
          <p:nvPr>
            <p:ph type="title"/>
            <p:custDataLst>
              <p:tags r:id="rId1"/>
            </p:custDataLst>
          </p:nvPr>
        </p:nvSpPr>
        <p:spPr>
          <a:xfrm>
            <a:off x="457200" y="485140"/>
            <a:ext cx="8229600" cy="958215"/>
          </a:xfrm>
        </p:spPr>
        <p:txBody>
          <a:bodyPr>
            <a:normAutofit fontScale="90000"/>
          </a:bodyPr>
          <a:lstStyle/>
          <a:p>
            <a:r>
              <a:rPr lang="en-US" altLang="ja-JP" sz="4000" dirty="0">
                <a:latin typeface="Times New Roman" panose="02020603050405020304" pitchFamily="18" charset="0"/>
                <a:ea typeface="MS PGothic" panose="020B0600070205080204" charset="-128"/>
                <a:cs typeface="Times New Roman" panose="02020603050405020304" pitchFamily="18" charset="0"/>
                <a:sym typeface="+mn-ea"/>
              </a:rPr>
              <a:t>Routing using GNN for FSO Communication Network</a:t>
            </a:r>
            <a:r>
              <a:rPr lang="en-US" altLang="ja-JP" sz="4000" dirty="0">
                <a:latin typeface="Times New Roman" panose="02020603050405020304" pitchFamily="18" charset="0"/>
                <a:cs typeface="Times New Roman" panose="02020603050405020304" pitchFamily="18" charset="0"/>
                <a:sym typeface="+mn-ea"/>
              </a:rPr>
              <a:t> </a:t>
            </a:r>
            <a:endParaRPr lang="en-US" sz="4000" dirty="0">
              <a:latin typeface="Times New Roman" panose="02020603050405020304" pitchFamily="18" charset="0"/>
              <a:cs typeface="Times New Roman" panose="02020603050405020304" pitchFamily="18" charset="0"/>
            </a:endParaRPr>
          </a:p>
        </p:txBody>
      </p:sp>
      <p:sp>
        <p:nvSpPr>
          <p:cNvPr id="8" name="Text Box 7"/>
          <p:cNvSpPr txBox="1"/>
          <p:nvPr/>
        </p:nvSpPr>
        <p:spPr>
          <a:xfrm>
            <a:off x="457200" y="3657600"/>
            <a:ext cx="5302885" cy="2203450"/>
          </a:xfrm>
          <a:prstGeom prst="rect">
            <a:avLst/>
          </a:prstGeom>
          <a:noFill/>
        </p:spPr>
        <p:txBody>
          <a:bodyPr wrap="square" rtlCol="0" anchor="t">
            <a:noAutofit/>
          </a:bodyPr>
          <a:lstStyle/>
          <a:p>
            <a:pPr marL="0" lvl="0" algn="just">
              <a:buClrTx/>
              <a:buSzTx/>
              <a:buFontTx/>
              <a:buNone/>
            </a:pPr>
            <a:r>
              <a:rPr lang="en-US" altLang="ja-JP" sz="1600" b="1" dirty="0">
                <a:latin typeface="Times New Roman" panose="02020603050405020304" pitchFamily="18" charset="0"/>
                <a:cs typeface="Times New Roman" panose="02020603050405020304" pitchFamily="18" charset="0"/>
                <a:sym typeface="+mn-ea"/>
              </a:rPr>
              <a:t>2. Network Representation and Feature Extraction</a:t>
            </a:r>
          </a:p>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   I. Graph Construction:</a:t>
            </a:r>
          </a:p>
          <a:p>
            <a:pPr marL="285750" lvl="0" indent="-285750"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Nodes (1, 2, 3, 4, 5, 6, 7):</a:t>
            </a:r>
            <a:r>
              <a:rPr lang="en-US" altLang="ja-JP" sz="1400" dirty="0">
                <a:latin typeface="Times New Roman" panose="02020603050405020304" pitchFamily="18" charset="0"/>
                <a:cs typeface="Times New Roman" panose="02020603050405020304" pitchFamily="18" charset="0"/>
                <a:sym typeface="+mn-ea"/>
              </a:rPr>
              <a:t> </a:t>
            </a:r>
            <a:r>
              <a:rPr lang="en-US" altLang="ja-JP" sz="1600" dirty="0">
                <a:latin typeface="Times New Roman" panose="02020603050405020304" pitchFamily="18" charset="0"/>
                <a:cs typeface="Times New Roman" panose="02020603050405020304" pitchFamily="18" charset="0"/>
                <a:sym typeface="+mn-ea"/>
              </a:rPr>
              <a:t>Represent transceivers in the FSO network.</a:t>
            </a:r>
          </a:p>
          <a:p>
            <a:pPr marL="285750" lvl="0" indent="-285750"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Edges (Links between nodes):</a:t>
            </a:r>
            <a:r>
              <a:rPr lang="en-US" altLang="ja-JP" sz="1400" dirty="0">
                <a:latin typeface="Times New Roman" panose="02020603050405020304" pitchFamily="18" charset="0"/>
                <a:cs typeface="Times New Roman" panose="02020603050405020304" pitchFamily="18" charset="0"/>
                <a:sym typeface="+mn-ea"/>
              </a:rPr>
              <a:t> </a:t>
            </a:r>
            <a:r>
              <a:rPr lang="en-US" altLang="ja-JP" sz="1600" dirty="0">
                <a:latin typeface="Times New Roman" panose="02020603050405020304" pitchFamily="18" charset="0"/>
                <a:cs typeface="Times New Roman" panose="02020603050405020304" pitchFamily="18" charset="0"/>
                <a:sym typeface="+mn-ea"/>
              </a:rPr>
              <a:t>Represent potential FSO communication links with attributes like distance, link quality, and weather impact.</a:t>
            </a:r>
          </a:p>
          <a:p>
            <a:pPr marL="285750" lvl="0"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Consider the FSO network as a graph G=(V,E), where: V represents the set of nodes (transceivers), and E represents the set of edges. </a:t>
            </a:r>
          </a:p>
        </p:txBody>
      </p:sp>
      <p:pic>
        <p:nvPicPr>
          <p:cNvPr id="9" name="Picture 8"/>
          <p:cNvPicPr/>
          <p:nvPr/>
        </p:nvPicPr>
        <p:blipFill>
          <a:blip r:embed="rId3"/>
        </p:blipFill>
        <p:spPr>
          <a:xfrm>
            <a:off x="5953125" y="3578225"/>
            <a:ext cx="2641600" cy="1438275"/>
          </a:xfrm>
          <a:prstGeom prst="rect">
            <a:avLst/>
          </a:prstGeom>
        </p:spPr>
      </p:pic>
      <p:sp>
        <p:nvSpPr>
          <p:cNvPr id="10" name="Text Box 9"/>
          <p:cNvSpPr txBox="1"/>
          <p:nvPr/>
        </p:nvSpPr>
        <p:spPr>
          <a:xfrm>
            <a:off x="5953125" y="5029200"/>
            <a:ext cx="2906395" cy="306705"/>
          </a:xfrm>
          <a:prstGeom prst="rect">
            <a:avLst/>
          </a:prstGeom>
        </p:spPr>
        <p:txBody>
          <a:bodyPr wrap="square">
            <a:spAutoFit/>
          </a:bodyPr>
          <a:lstStyle/>
          <a:p>
            <a:pPr marL="0" indent="0" defTabSz="266700">
              <a:spcAft>
                <a:spcPct val="0"/>
              </a:spcAft>
            </a:pPr>
            <a:r>
              <a:rPr lang="en-US" altLang="ja-JP" sz="1400" b="0" dirty="0">
                <a:latin typeface="Times New Roman" panose="02020603050405020304" pitchFamily="18" charset="0"/>
                <a:cs typeface="Times New Roman" panose="02020603050405020304" pitchFamily="18" charset="0"/>
              </a:rPr>
              <a:t>Fig.1: FSO Network Representation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Continue...</a:t>
            </a:r>
          </a:p>
        </p:txBody>
      </p:sp>
      <p:sp>
        <p:nvSpPr>
          <p:cNvPr id="3" name="Content Placeholder 2"/>
          <p:cNvSpPr>
            <a:spLocks noGrp="1"/>
          </p:cNvSpPr>
          <p:nvPr>
            <p:ph idx="1"/>
          </p:nvPr>
        </p:nvSpPr>
        <p:spPr>
          <a:xfrm>
            <a:off x="457200" y="1229995"/>
            <a:ext cx="8229600" cy="4896485"/>
          </a:xfrm>
        </p:spPr>
        <p:txBody>
          <a:bodyPr>
            <a:normAutofit lnSpcReduction="10000"/>
          </a:bodyPr>
          <a:lstStyle/>
          <a:p>
            <a:pPr marL="0" lvl="0" indent="0" algn="just">
              <a:buFont typeface="Wingdings" panose="05000000000000000000" charset="0"/>
              <a:buNone/>
            </a:pPr>
            <a:r>
              <a:rPr lang="en-US" altLang="ja-JP" sz="1400" b="1" dirty="0">
                <a:latin typeface="Times New Roman" panose="02020603050405020304" pitchFamily="18" charset="0"/>
                <a:cs typeface="Times New Roman" panose="02020603050405020304" pitchFamily="18" charset="0"/>
                <a:sym typeface="+mn-ea"/>
              </a:rPr>
              <a:t>II. </a:t>
            </a:r>
            <a:r>
              <a:rPr lang="en-US" altLang="ja-JP" sz="1600" b="1" dirty="0">
                <a:latin typeface="Times New Roman" panose="02020603050405020304" pitchFamily="18" charset="0"/>
                <a:cs typeface="Times New Roman" panose="02020603050405020304" pitchFamily="18" charset="0"/>
                <a:sym typeface="+mn-ea"/>
              </a:rPr>
              <a:t>Features extraction for nodes and edges: </a:t>
            </a:r>
          </a:p>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Node Features: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Geographic coordinates like position</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Transceiver capacity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Energy capacity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Processing power </a:t>
            </a:r>
          </a:p>
          <a:p>
            <a:pPr lvl="0" algn="just">
              <a:buClrTx/>
              <a:buSzTx/>
              <a:buFont typeface="Wingdings" panose="05000000000000000000" charset="0"/>
              <a:buChar char="Ø"/>
            </a:pPr>
            <a:r>
              <a:rPr lang="en-US" altLang="ja-JP" sz="1600" b="1" dirty="0">
                <a:latin typeface="Times New Roman" panose="02020603050405020304" pitchFamily="18" charset="0"/>
                <a:cs typeface="Times New Roman" panose="02020603050405020304" pitchFamily="18" charset="0"/>
                <a:sym typeface="+mn-ea"/>
              </a:rPr>
              <a:t>Edge Features: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Distance between nodes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Link quality (historical performance, weather impact)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Latency </a:t>
            </a:r>
          </a:p>
          <a:p>
            <a:pPr marL="742950" lvl="1"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Bandwidth</a:t>
            </a:r>
          </a:p>
          <a:p>
            <a:pPr marL="457200" lvl="1" indent="0" algn="just">
              <a:buClrTx/>
              <a:buSzTx/>
              <a:buFont typeface="Arial" panose="020B0604020202020204" pitchFamily="34" charset="0"/>
              <a:buNone/>
            </a:pPr>
            <a:endParaRPr lang="en-US" altLang="ja-JP" sz="1600" dirty="0">
              <a:latin typeface="Times New Roman" panose="02020603050405020304" pitchFamily="18" charset="0"/>
              <a:cs typeface="Times New Roman" panose="02020603050405020304" pitchFamily="18" charset="0"/>
              <a:sym typeface="+mn-ea"/>
            </a:endParaRPr>
          </a:p>
          <a:p>
            <a:pPr marL="0" lvl="0" indent="0" algn="just">
              <a:buClrTx/>
              <a:buSzTx/>
              <a:buFont typeface="Arial" panose="020B0604020202020204" pitchFamily="34" charset="0"/>
              <a:buNone/>
            </a:pPr>
            <a:r>
              <a:rPr lang="en-US" altLang="ja-JP" sz="1600" b="1" dirty="0">
                <a:latin typeface="Times New Roman" panose="02020603050405020304" pitchFamily="18" charset="0"/>
                <a:cs typeface="Times New Roman" panose="02020603050405020304" pitchFamily="18" charset="0"/>
                <a:sym typeface="+mn-ea"/>
              </a:rPr>
              <a:t>3.GNN Architecture Design:</a:t>
            </a:r>
          </a:p>
          <a:p>
            <a:pPr marL="285750" lvl="0" indent="-285750" algn="just">
              <a:buClrTx/>
              <a:buSzTx/>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sym typeface="+mn-ea"/>
              </a:rPr>
              <a:t>Design and development of the GNN architecture to process the graph data.</a:t>
            </a:r>
          </a:p>
          <a:p>
            <a:pPr marL="742950" lvl="1" indent="-285750"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Input Layer: </a:t>
            </a:r>
            <a:r>
              <a:rPr lang="en-US" altLang="ja-JP" sz="1600" dirty="0">
                <a:latin typeface="Times New Roman" panose="02020603050405020304" pitchFamily="18" charset="0"/>
                <a:cs typeface="Times New Roman" panose="02020603050405020304" pitchFamily="18" charset="0"/>
                <a:sym typeface="+mn-ea"/>
              </a:rPr>
              <a:t>Embeddings for node and edge features.</a:t>
            </a:r>
          </a:p>
          <a:p>
            <a:pPr marL="742950" lvl="1" indent="-285750"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Hidden Layers:</a:t>
            </a:r>
            <a:r>
              <a:rPr lang="en-US" altLang="ja-JP" sz="1600" dirty="0">
                <a:latin typeface="Times New Roman" panose="02020603050405020304" pitchFamily="18" charset="0"/>
                <a:cs typeface="Times New Roman" panose="02020603050405020304" pitchFamily="18" charset="0"/>
                <a:sym typeface="+mn-ea"/>
              </a:rPr>
              <a:t> Using GNN layers to learn to learn node and edge representation.</a:t>
            </a:r>
          </a:p>
          <a:p>
            <a:pPr marL="742950" lvl="1" indent="-285750" algn="just">
              <a:buClrTx/>
              <a:buSzTx/>
              <a:buFont typeface="Arial" panose="020B0604020202020204" pitchFamily="34" charset="0"/>
              <a:buChar char="•"/>
            </a:pPr>
            <a:r>
              <a:rPr lang="en-US" altLang="ja-JP" sz="1600" b="1" dirty="0">
                <a:latin typeface="Times New Roman" panose="02020603050405020304" pitchFamily="18" charset="0"/>
                <a:cs typeface="Times New Roman" panose="02020603050405020304" pitchFamily="18" charset="0"/>
                <a:sym typeface="+mn-ea"/>
              </a:rPr>
              <a:t>Output Layer:</a:t>
            </a:r>
            <a:r>
              <a:rPr lang="en-US" altLang="ja-JP" sz="1600" dirty="0">
                <a:latin typeface="Times New Roman" panose="02020603050405020304" pitchFamily="18" charset="0"/>
                <a:cs typeface="Times New Roman" panose="02020603050405020304" pitchFamily="18" charset="0"/>
                <a:sym typeface="+mn-ea"/>
              </a:rPr>
              <a:t> The output layer provides predictions for link qualities and routing decisions.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Continue...</a:t>
            </a:r>
          </a:p>
        </p:txBody>
      </p:sp>
      <p:sp>
        <p:nvSpPr>
          <p:cNvPr id="3" name="Content Placeholder 2"/>
          <p:cNvSpPr>
            <a:spLocks noGrp="1"/>
          </p:cNvSpPr>
          <p:nvPr>
            <p:ph idx="1"/>
          </p:nvPr>
        </p:nvSpPr>
        <p:spPr>
          <a:xfrm>
            <a:off x="457200" y="1229995"/>
            <a:ext cx="8229600" cy="4896485"/>
          </a:xfrm>
        </p:spPr>
        <p:txBody>
          <a:bodyPr>
            <a:normAutofit/>
          </a:bodyPr>
          <a:lstStyle/>
          <a:p>
            <a:pPr marL="0" lvl="0" indent="0" algn="just">
              <a:buFont typeface="Wingdings" panose="05000000000000000000" charset="0"/>
              <a:buNone/>
            </a:pPr>
            <a:r>
              <a:rPr lang="en-US" altLang="ja-JP" sz="1600" b="1" dirty="0">
                <a:latin typeface="Times New Roman" panose="02020603050405020304" pitchFamily="18" charset="0"/>
                <a:cs typeface="Times New Roman" panose="02020603050405020304" pitchFamily="18" charset="0"/>
                <a:sym typeface="+mn-ea"/>
              </a:rPr>
              <a:t>4. Training the GNN:</a:t>
            </a:r>
          </a:p>
          <a:p>
            <a:pPr lvl="0" algn="just"/>
            <a:r>
              <a:rPr lang="en-US" altLang="ja-JP" sz="1600" b="1" dirty="0">
                <a:latin typeface="Times New Roman" panose="02020603050405020304" pitchFamily="18" charset="0"/>
                <a:cs typeface="Times New Roman" panose="02020603050405020304" pitchFamily="18" charset="0"/>
                <a:sym typeface="+mn-ea"/>
              </a:rPr>
              <a:t>Data Collection:</a:t>
            </a:r>
            <a:r>
              <a:rPr lang="en-US" altLang="ja-JP" sz="1600" dirty="0">
                <a:latin typeface="Times New Roman" panose="02020603050405020304" pitchFamily="18" charset="0"/>
                <a:cs typeface="Times New Roman" panose="02020603050405020304" pitchFamily="18" charset="0"/>
                <a:sym typeface="+mn-ea"/>
              </a:rPr>
              <a:t> Gather historical data on link performance, weather conditions, and traffic patterns.</a:t>
            </a:r>
          </a:p>
          <a:p>
            <a:pPr lvl="0" algn="just"/>
            <a:r>
              <a:rPr lang="en-US" altLang="ja-JP" sz="1600" b="1" dirty="0">
                <a:latin typeface="Times New Roman" panose="02020603050405020304" pitchFamily="18" charset="0"/>
                <a:cs typeface="Times New Roman" panose="02020603050405020304" pitchFamily="18" charset="0"/>
                <a:sym typeface="+mn-ea"/>
              </a:rPr>
              <a:t>Loss Function:</a:t>
            </a:r>
            <a:r>
              <a:rPr lang="en-US" altLang="ja-JP" sz="1600" dirty="0">
                <a:latin typeface="Times New Roman" panose="02020603050405020304" pitchFamily="18" charset="0"/>
                <a:cs typeface="Times New Roman" panose="02020603050405020304" pitchFamily="18" charset="0"/>
                <a:sym typeface="+mn-ea"/>
              </a:rPr>
              <a:t> To define a  loss function that balances multiple objectives. Loss=α×Throughput Loss+β×Latency Loss+γ×Reliability Loss</a:t>
            </a:r>
          </a:p>
          <a:p>
            <a:pPr lvl="0" algn="just"/>
            <a:r>
              <a:rPr lang="en-US" altLang="ja-JP" sz="1600" b="1" dirty="0">
                <a:latin typeface="Times New Roman" panose="02020603050405020304" pitchFamily="18" charset="0"/>
                <a:cs typeface="Times New Roman" panose="02020603050405020304" pitchFamily="18" charset="0"/>
                <a:sym typeface="+mn-ea"/>
              </a:rPr>
              <a:t>Optimization: </a:t>
            </a:r>
            <a:r>
              <a:rPr lang="en-US" altLang="ja-JP" sz="1600" dirty="0">
                <a:latin typeface="Times New Roman" panose="02020603050405020304" pitchFamily="18" charset="0"/>
                <a:cs typeface="Times New Roman" panose="02020603050405020304" pitchFamily="18" charset="0"/>
                <a:sym typeface="+mn-ea"/>
              </a:rPr>
              <a:t>To use training methods.</a:t>
            </a:r>
          </a:p>
          <a:p>
            <a:pPr marL="0" lvl="0" indent="0" algn="just">
              <a:buNone/>
            </a:pPr>
            <a:endParaRPr lang="en-US" altLang="ja-JP" sz="1600" b="1" dirty="0">
              <a:latin typeface="Times New Roman" panose="02020603050405020304" pitchFamily="18" charset="0"/>
              <a:cs typeface="Times New Roman" panose="02020603050405020304" pitchFamily="18" charset="0"/>
              <a:sym typeface="+mn-ea"/>
            </a:endParaRPr>
          </a:p>
          <a:p>
            <a:pPr marL="0" lvl="0" indent="0" algn="just">
              <a:buNone/>
            </a:pPr>
            <a:r>
              <a:rPr lang="en-US" altLang="ja-JP" sz="1600" b="1" dirty="0">
                <a:latin typeface="Times New Roman" panose="02020603050405020304" pitchFamily="18" charset="0"/>
                <a:cs typeface="Times New Roman" panose="02020603050405020304" pitchFamily="18" charset="0"/>
                <a:sym typeface="+mn-ea"/>
              </a:rPr>
              <a:t>5. Multi-Objective Optimization:</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use of multi-objective optimization techniques to balance different QoS metrics (e.g., maximize throughput, minimize latency, and maximize reliability).</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Using the weighted sum method to balance different objectives.</a:t>
            </a:r>
          </a:p>
          <a:p>
            <a:pPr marL="0" lvl="0" indent="0" algn="just">
              <a:buClrTx/>
              <a:buSzTx/>
              <a:buNone/>
            </a:pPr>
            <a:endParaRPr lang="en-US" altLang="ja-JP" sz="16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6. Routing Algorithm:</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To design an adaptive routing strategy that continuously update node and edge features based on real-time data and recompute paths using the GNN predictions.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41360" y="533400"/>
            <a:ext cx="2661285" cy="76835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400">
                <a:latin typeface="+mj-lt"/>
                <a:ea typeface="+mj-ea"/>
                <a:cs typeface="+mj-cs"/>
              </a:rPr>
              <a:t>Conclusion</a:t>
            </a:r>
            <a:endParaRPr lang="en-US" sz="2400" dirty="0"/>
          </a:p>
        </p:txBody>
      </p:sp>
      <p:sp>
        <p:nvSpPr>
          <p:cNvPr id="2" name="Rectangle 3"/>
          <p:cNvSpPr>
            <a:spLocks noGrp="1" noChangeArrowheads="1"/>
          </p:cNvSpPr>
          <p:nvPr>
            <p:ph idx="1"/>
          </p:nvPr>
        </p:nvSpPr>
        <p:spPr>
          <a:xfrm>
            <a:off x="457200" y="1417638"/>
            <a:ext cx="8229600" cy="4918464"/>
          </a:xfrm>
        </p:spPr>
        <p:txBody>
          <a:bodyPr>
            <a:normAutofit/>
          </a:bodyPr>
          <a:lstStyle/>
          <a:p>
            <a:pPr algn="just"/>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Routing for FSO communication </a:t>
            </a:r>
            <a:r>
              <a:rPr lang="en-US" altLang="ja-JP" sz="1600" dirty="0">
                <a:latin typeface="Times New Roman" panose="02020603050405020304" pitchFamily="18" charset="0"/>
                <a:cs typeface="Times New Roman" panose="02020603050405020304" pitchFamily="18" charset="0"/>
              </a:rPr>
              <a:t>necessitates the simultaneous optimization of several performance metrics (e.g., throughput, latency, reliability, and cost) to guarantee both efficient and dependable network operations.</a:t>
            </a:r>
          </a:p>
          <a:p>
            <a:pPr algn="just"/>
            <a:r>
              <a:rPr lang="en-US" altLang="ja-JP" sz="1600" dirty="0">
                <a:latin typeface="Times New Roman" panose="02020603050405020304" pitchFamily="18" charset="0"/>
                <a:cs typeface="Times New Roman" panose="02020603050405020304" pitchFamily="18" charset="0"/>
              </a:rPr>
              <a:t>Graph Neural Networks (GNNs) offer an effective and natural method for modeling and optimizing FSO networks. </a:t>
            </a:r>
          </a:p>
          <a:p>
            <a:pPr algn="just"/>
            <a:r>
              <a:rPr lang="en-US" altLang="ja-JP" sz="1600" dirty="0">
                <a:latin typeface="Times New Roman" panose="02020603050405020304" pitchFamily="18" charset="0"/>
                <a:cs typeface="Times New Roman" panose="02020603050405020304" pitchFamily="18" charset="0"/>
              </a:rPr>
              <a:t>The capacity of GNNs to handle graph-structured data, capture intricate dependencies, and scale to large networks makes them an ideal choice for intelligent multi-objective routing in FSO communication systems. </a:t>
            </a:r>
          </a:p>
          <a:p>
            <a:pPr algn="just"/>
            <a:r>
              <a:rPr lang="en-US" altLang="ja-JP" sz="1600" dirty="0">
                <a:latin typeface="Times New Roman" panose="02020603050405020304" pitchFamily="18" charset="0"/>
                <a:cs typeface="Times New Roman" panose="02020603050405020304" pitchFamily="18" charset="0"/>
              </a:rPr>
              <a:t>By utilizing GNNs, we can achieve routing solutions that are both robust, efficient, and can adapt to the diverse requirements of modern FSO networks.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1135</Words>
  <Application>Microsoft Office PowerPoint</Application>
  <PresentationFormat>화면 슬라이드 쇼(4:3)</PresentationFormat>
  <Paragraphs>96</Paragraphs>
  <Slides>9</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MS PGothic</vt:lpstr>
      <vt:lpstr>Arial</vt:lpstr>
      <vt:lpstr>Calibri</vt:lpstr>
      <vt:lpstr>Times New Roman</vt:lpstr>
      <vt:lpstr>Verdana</vt:lpstr>
      <vt:lpstr>Wingdings</vt:lpstr>
      <vt:lpstr>Office Theme</vt:lpstr>
      <vt:lpstr>PowerPoint 프레젠테이션</vt:lpstr>
      <vt:lpstr>PowerPoint 프레젠테이션</vt:lpstr>
      <vt:lpstr>Contents</vt:lpstr>
      <vt:lpstr>Background: FSO, Routing</vt:lpstr>
      <vt:lpstr>Background: FSO, Routing</vt:lpstr>
      <vt:lpstr>Routing using GNN for FSO Communication Network </vt:lpstr>
      <vt:lpstr>Continue...</vt:lpstr>
      <vt:lpstr>Continue...</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990</cp:revision>
  <cp:lastPrinted>2017-05-07T15:48:00Z</cp:lastPrinted>
  <dcterms:created xsi:type="dcterms:W3CDTF">2010-05-15T17:50:00Z</dcterms:created>
  <dcterms:modified xsi:type="dcterms:W3CDTF">2024-07-16T13:58:09Z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5C3D9DFBB8B945AA819B44C1738D0089_13</vt:lpwstr>
  </property>
  <property fmtid="{D5CDD505-2E9C-101B-9397-08002B2CF9AE}" pid="3" name="KSOProductBuildVer">
    <vt:lpwstr>1033-12.2.0.17153</vt:lpwstr>
  </property>
</Properties>
</file>