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360" r:id="rId2"/>
    <p:sldId id="361" r:id="rId3"/>
    <p:sldId id="362" r:id="rId4"/>
    <p:sldId id="363" r:id="rId5"/>
    <p:sldId id="374" r:id="rId6"/>
    <p:sldId id="376" r:id="rId7"/>
    <p:sldId id="390" r:id="rId8"/>
    <p:sldId id="364" r:id="rId9"/>
    <p:sldId id="365" r:id="rId10"/>
    <p:sldId id="366" r:id="rId11"/>
    <p:sldId id="391" r:id="rId12"/>
    <p:sldId id="368" r:id="rId13"/>
    <p:sldId id="392" r:id="rId14"/>
    <p:sldId id="393" r:id="rId15"/>
    <p:sldId id="387" r:id="rId16"/>
    <p:sldId id="403" r:id="rId17"/>
    <p:sldId id="404" r:id="rId18"/>
    <p:sldId id="401" r:id="rId19"/>
    <p:sldId id="402" r:id="rId20"/>
    <p:sldId id="375" r:id="rId21"/>
    <p:sldId id="370" r:id="rId22"/>
    <p:sldId id="394" r:id="rId23"/>
    <p:sldId id="373" r:id="rId24"/>
    <p:sldId id="372" r:id="rId25"/>
    <p:sldId id="377" r:id="rId26"/>
    <p:sldId id="388" r:id="rId27"/>
    <p:sldId id="382" r:id="rId28"/>
    <p:sldId id="409" r:id="rId29"/>
    <p:sldId id="381" r:id="rId30"/>
    <p:sldId id="410" r:id="rId31"/>
    <p:sldId id="411" r:id="rId32"/>
    <p:sldId id="383" r:id="rId33"/>
    <p:sldId id="408" r:id="rId34"/>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82" d="100"/>
          <a:sy n="82" d="100"/>
        </p:scale>
        <p:origin x="883"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4175" y="701675"/>
            <a:ext cx="6165850" cy="3468688"/>
          </a:xfrm>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71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711CED88-2EBA-480B-BC25-F8BE94D75BC0}"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762313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384175" y="701675"/>
            <a:ext cx="6165850" cy="3468688"/>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2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92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CAF5E058-E197-4F90-8543-8AE1FCA5C224}"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2255721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doc.: IEEE 802.11-15/0245r1</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solidFill>
                  <a:srgbClr val="000000"/>
                </a:solidFill>
                <a:latin typeface="Arial" panose="020B0604020202020204" pitchFamily="34" charset="0"/>
              </a:rPr>
              <a:t>Mar 2015</a:t>
            </a:r>
          </a:p>
        </p:txBody>
      </p:sp>
      <p:sp>
        <p:nvSpPr>
          <p:cNvPr id="6" name="Footer Placeholder 5"/>
          <p:cNvSpPr>
            <a:spLocks noGrp="1"/>
          </p:cNvSpPr>
          <p:nvPr>
            <p:ph type="ftr" sz="quarter" idx="4"/>
          </p:nvPr>
        </p:nvSpPr>
        <p:spPr/>
        <p:txBody>
          <a:bodyPr/>
          <a:lstStyle/>
          <a:p>
            <a:pPr lvl="4">
              <a:defRPr/>
            </a:pPr>
            <a:r>
              <a:rPr lang="en-US">
                <a:solidFill>
                  <a:srgbClr val="000000"/>
                </a:solidFill>
              </a:rPr>
              <a:t>Andrew Myles, Cisco</a:t>
            </a:r>
          </a:p>
        </p:txBody>
      </p:sp>
      <p:sp>
        <p:nvSpPr>
          <p:cNvPr id="7" name="Slide Number Placeholder 6"/>
          <p:cNvSpPr>
            <a:spLocks noGrp="1"/>
          </p:cNvSpPr>
          <p:nvPr>
            <p:ph type="sldNum" sz="quarter" idx="5"/>
          </p:nvPr>
        </p:nvSpPr>
        <p:spPr/>
        <p:txBody>
          <a:bodyPr/>
          <a:lstStyle/>
          <a:p>
            <a:pPr>
              <a:defRPr/>
            </a:pPr>
            <a:r>
              <a:rPr lang="en-US">
                <a:solidFill>
                  <a:srgbClr val="000000"/>
                </a:solidFill>
              </a:rPr>
              <a:t>Page </a:t>
            </a:r>
            <a:fld id="{3316D854-8087-4685-9223-95A571712357}"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317305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a:xfrm>
            <a:off x="6057033" y="6475413"/>
            <a:ext cx="179536" cy="184666"/>
          </a:xfrm>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744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071129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802.15-24-0377-00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July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rouper.ieee.org/groups/802/sapolicies.shtml"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www.ieee802.org/3/WG_tools/templates/policies_slides_12012023.pptx"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Participant-Behavior-Individual-Method.pdf" TargetMode="External"/><Relationship Id="rId5" Type="http://schemas.openxmlformats.org/officeDocument/2006/relationships/hyperlink" Target="https://standards.ieee.org/content/ieee-standards/en/about/sasb/patcom/index.html" TargetMode="External"/><Relationship Id="rId4" Type="http://schemas.openxmlformats.org/officeDocument/2006/relationships/hyperlink" Target="https://development.standards.ieee.org/myproject/Public/mytools/mob/slideset.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4.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mentor.ieee.org/802.15/dcn/24/15-24-0344-01-04ab-tg4ab-agenda-july-2024.xlsx"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4/15-24-0345-01-04ab-tg4ab-may-interim-mins.docx" TargetMode="External"/><Relationship Id="rId2" Type="http://schemas.openxmlformats.org/officeDocument/2006/relationships/hyperlink" Target="https://mentor.ieee.org/802.15/dcn/24/15-24-0195-00-04ab-tg4ab-mar-plenary-mins.docx"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standards.ieee.org/wp-content/uploads/import/governance/revcom/Guidelines_for_commenting_on-draft_standards.pdf" TargetMode="External"/><Relationship Id="rId2" Type="http://schemas.openxmlformats.org/officeDocument/2006/relationships/hyperlink" Target="https://standards.ieee.org/wp-content/uploads/import/governance/revcom/guidelines.pdf"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eb.cvent.com/event/64f6931c-b20d-44af-a54e-4830fa2f709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372608"/>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July Plenary TG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12 May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for the Wireless Plenary Session, January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0000" lnSpcReduction="20000"/>
          </a:bodyPr>
          <a:lstStyle/>
          <a:p>
            <a:pPr marL="0" indent="0">
              <a:buNone/>
            </a:pPr>
            <a:r>
              <a:rPr lang="en-US" sz="5000" dirty="0"/>
              <a:t>Consolidated Slide Set: </a:t>
            </a:r>
            <a:r>
              <a:rPr lang="en-US" sz="5000" dirty="0">
                <a:hlinkClick r:id="rId2"/>
              </a:rPr>
              <a:t>https://www.ieee802.org/3/WG_tools/templates/policies_slides_12012023.pptx</a:t>
            </a:r>
            <a:endParaRPr lang="en-US" sz="5000" dirty="0"/>
          </a:p>
          <a:p>
            <a:pPr marL="0" indent="0">
              <a:buNone/>
            </a:pPr>
            <a:endParaRPr lang="en-US" sz="5000" dirty="0"/>
          </a:p>
          <a:p>
            <a:pPr marL="0" indent="0">
              <a:buNone/>
            </a:pPr>
            <a:endParaRPr lang="en-US" sz="5000" dirty="0"/>
          </a:p>
          <a:p>
            <a:pPr marL="0" indent="0">
              <a:buNone/>
            </a:pPr>
            <a:r>
              <a:rPr lang="en-US" dirty="0"/>
              <a:t>See: </a:t>
            </a:r>
            <a:r>
              <a:rPr lang="en-US" dirty="0">
                <a:hlinkClick r:id="rId3"/>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4"/>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5"/>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6"/>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7"/>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260134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B6A9-049B-7282-30D0-583C2252A988}"/>
              </a:ext>
            </a:extLst>
          </p:cNvPr>
          <p:cNvSpPr>
            <a:spLocks noGrp="1"/>
          </p:cNvSpPr>
          <p:nvPr>
            <p:ph type="title"/>
          </p:nvPr>
        </p:nvSpPr>
        <p:spPr/>
        <p:txBody>
          <a:bodyPr/>
          <a:lstStyle/>
          <a:p>
            <a:r>
              <a:rPr lang="en-US" dirty="0"/>
              <a:t>PARTICIPANTS HAVE A DUTY TO INFORM THE IEEE</a:t>
            </a:r>
          </a:p>
        </p:txBody>
      </p:sp>
      <p:sp>
        <p:nvSpPr>
          <p:cNvPr id="3" name="Text Placeholder 2">
            <a:extLst>
              <a:ext uri="{FF2B5EF4-FFF2-40B4-BE49-F238E27FC236}">
                <a16:creationId xmlns:a16="http://schemas.microsoft.com/office/drawing/2014/main" id="{8C9674B9-702C-323D-3E79-AF11896E68B6}"/>
              </a:ext>
            </a:extLst>
          </p:cNvPr>
          <p:cNvSpPr>
            <a:spLocks noGrp="1"/>
          </p:cNvSpPr>
          <p:nvPr>
            <p:ph type="body" sz="half" idx="1"/>
          </p:nvPr>
        </p:nvSpPr>
        <p:spPr/>
        <p:txBody>
          <a:bodyPr>
            <a:normAutofit fontScale="77500" lnSpcReduction="20000"/>
          </a:bodyPr>
          <a:lstStyle/>
          <a:p>
            <a:r>
              <a:rPr 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0" indent="0">
              <a:buNone/>
            </a:pPr>
            <a:endParaRPr lang="en-US" dirty="0"/>
          </a:p>
          <a:p>
            <a:r>
              <a:rPr lang="en-US" dirty="0"/>
              <a:t>Participants should inform the IEEE (or cause the IEEE to be informed) of the identity of any other holders of potential Essential Patent Claims</a:t>
            </a:r>
          </a:p>
          <a:p>
            <a:endParaRPr lang="en-US" b="1" dirty="0"/>
          </a:p>
          <a:p>
            <a:pPr marL="0" indent="0" algn="ctr">
              <a:buNone/>
            </a:pPr>
            <a:r>
              <a:rPr lang="en-US" b="1" dirty="0"/>
              <a:t>Early identification of holders of potential Essential Patent Claims is encouraged</a:t>
            </a:r>
          </a:p>
          <a:p>
            <a:endParaRPr lang="en-US" dirty="0"/>
          </a:p>
        </p:txBody>
      </p:sp>
      <p:sp>
        <p:nvSpPr>
          <p:cNvPr id="4" name="Slide Number Placeholder 3">
            <a:extLst>
              <a:ext uri="{FF2B5EF4-FFF2-40B4-BE49-F238E27FC236}">
                <a16:creationId xmlns:a16="http://schemas.microsoft.com/office/drawing/2014/main" id="{CE855D7E-E232-BEB4-F613-6BD77CE74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spTree>
    <p:extLst>
      <p:ext uri="{BB962C8B-B14F-4D97-AF65-F5344CB8AC3E}">
        <p14:creationId xmlns:p14="http://schemas.microsoft.com/office/powerpoint/2010/main" val="764120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5D4CD-941C-3D4C-29CE-2B09829215F3}"/>
              </a:ext>
            </a:extLst>
          </p:cNvPr>
          <p:cNvSpPr>
            <a:spLocks noGrp="1"/>
          </p:cNvSpPr>
          <p:nvPr>
            <p:ph type="title"/>
          </p:nvPr>
        </p:nvSpPr>
        <p:spPr>
          <a:xfrm>
            <a:off x="914400" y="685800"/>
            <a:ext cx="10363200" cy="990600"/>
          </a:xfrm>
        </p:spPr>
        <p:txBody>
          <a:bodyPr>
            <a:normAutofit fontScale="90000"/>
          </a:bodyPr>
          <a:lstStyle/>
          <a:p>
            <a:r>
              <a:rPr lang="en-US" dirty="0"/>
              <a:t>OTHER GUIDELINES FOR IEEE WORKING GROUP MEETINGS</a:t>
            </a:r>
          </a:p>
        </p:txBody>
      </p:sp>
      <p:sp>
        <p:nvSpPr>
          <p:cNvPr id="3" name="Text Placeholder 2">
            <a:extLst>
              <a:ext uri="{FF2B5EF4-FFF2-40B4-BE49-F238E27FC236}">
                <a16:creationId xmlns:a16="http://schemas.microsoft.com/office/drawing/2014/main" id="{180F0886-E2A0-00BB-5767-73B1E1573DFC}"/>
              </a:ext>
            </a:extLst>
          </p:cNvPr>
          <p:cNvSpPr>
            <a:spLocks noGrp="1"/>
          </p:cNvSpPr>
          <p:nvPr>
            <p:ph type="body" sz="half" idx="1"/>
          </p:nvPr>
        </p:nvSpPr>
        <p:spPr>
          <a:xfrm>
            <a:off x="914400" y="1752599"/>
            <a:ext cx="10363200" cy="4722813"/>
          </a:xfrm>
        </p:spPr>
        <p:txBody>
          <a:bodyPr>
            <a:normAutofit fontScale="77500" lnSpcReduction="20000"/>
          </a:bodyPr>
          <a:lstStyle/>
          <a:p>
            <a:pPr marL="115200" indent="-1152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576000" lvl="2" indent="-115200" eaLnBrk="1" hangingPunct="1">
              <a:lnSpc>
                <a:spcPct val="80000"/>
              </a:lnSpc>
              <a:spcAft>
                <a:spcPts val="6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eaLnBrk="1" hangingPunct="1">
              <a:lnSpc>
                <a:spcPct val="80000"/>
              </a:lnSpc>
              <a:spcAft>
                <a:spcPts val="6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345600" lvl="1" indent="-1143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eaLnBrk="1" hangingPunct="1">
              <a:lnSpc>
                <a:spcPct val="80000"/>
              </a:lnSpc>
              <a:spcAft>
                <a:spcPts val="6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345600" lvl="1" indent="-114300" eaLnBrk="1" hangingPunct="1">
              <a:lnSpc>
                <a:spcPct val="80000"/>
              </a:lnSpc>
              <a:spcAft>
                <a:spcPts val="4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eaLnBrk="1" hangingPunct="1">
              <a:lnSpc>
                <a:spcPct val="80000"/>
              </a:lnSpc>
              <a:spcBef>
                <a:spcPts val="400"/>
              </a:spcBef>
              <a:buFont typeface="Monotype Sorts"/>
              <a:buNone/>
              <a:defRPr/>
            </a:pPr>
            <a:r>
              <a:rPr lang="en-US" altLang="en-US" sz="2600" b="1" dirty="0">
                <a:latin typeface="Calibri" panose="020F0502020204030204" pitchFamily="34" charset="0"/>
                <a:cs typeface="Calibri" panose="020F0502020204030204" pitchFamily="34" charset="0"/>
              </a:rPr>
              <a:t>For more details, see </a:t>
            </a:r>
            <a:r>
              <a:rPr lang="en-US" altLang="en-US" sz="2600" b="1" i="1" dirty="0">
                <a:latin typeface="Calibri" panose="020F0502020204030204" pitchFamily="34" charset="0"/>
                <a:cs typeface="Calibri" panose="020F0502020204030204" pitchFamily="34" charset="0"/>
              </a:rPr>
              <a:t>IEEE SA Standards Board Operations Manual</a:t>
            </a:r>
            <a:r>
              <a:rPr lang="en-US" altLang="en-US" sz="2600" b="1" dirty="0">
                <a:latin typeface="Calibri" panose="020F0502020204030204" pitchFamily="34" charset="0"/>
                <a:cs typeface="Calibri" panose="020F0502020204030204" pitchFamily="34" charset="0"/>
              </a:rPr>
              <a:t>, clause 5.3.10 and </a:t>
            </a:r>
            <a:br>
              <a:rPr lang="en-US" altLang="en-US" sz="2600" b="1" dirty="0">
                <a:latin typeface="Calibri" panose="020F0502020204030204" pitchFamily="34" charset="0"/>
                <a:cs typeface="Calibri" panose="020F0502020204030204" pitchFamily="34" charset="0"/>
              </a:rPr>
            </a:br>
            <a:r>
              <a:rPr lang="en-US" altLang="en-US" sz="2600" b="1" i="1" dirty="0">
                <a:latin typeface="Calibri" panose="020F0502020204030204" pitchFamily="34" charset="0"/>
                <a:cs typeface="Calibri" panose="020F0502020204030204" pitchFamily="34" charset="0"/>
              </a:rPr>
              <a:t>Antitrust and Competition Policy: What You Need to Know </a:t>
            </a:r>
            <a:r>
              <a:rPr lang="en-US" altLang="en-US" sz="2600" b="1" dirty="0">
                <a:latin typeface="Calibri" panose="020F0502020204030204" pitchFamily="34" charset="0"/>
                <a:cs typeface="Calibri" panose="020F0502020204030204" pitchFamily="34" charset="0"/>
              </a:rPr>
              <a:t>at http://standards.ieee.org/develop/policies/antitrust.pdf</a:t>
            </a:r>
            <a:br>
              <a:rPr lang="en-US" altLang="en-US" sz="2600" b="1" dirty="0">
                <a:latin typeface="Calibri" panose="020F0502020204030204" pitchFamily="34" charset="0"/>
                <a:cs typeface="Calibri" panose="020F0502020204030204" pitchFamily="34" charset="0"/>
              </a:rPr>
            </a:br>
            <a:endParaRPr lang="en-US" altLang="en-US" sz="26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BC5EBD18-5AA3-ED3B-6508-6943C47E865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spTree>
    <p:extLst>
      <p:ext uri="{BB962C8B-B14F-4D97-AF65-F5344CB8AC3E}">
        <p14:creationId xmlns:p14="http://schemas.microsoft.com/office/powerpoint/2010/main" val="345616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25C9-62EE-51A1-FABE-675F102BABE7}"/>
              </a:ext>
            </a:extLst>
          </p:cNvPr>
          <p:cNvSpPr>
            <a:spLocks noGrp="1"/>
          </p:cNvSpPr>
          <p:nvPr>
            <p:ph type="title"/>
          </p:nvPr>
        </p:nvSpPr>
        <p:spPr/>
        <p:txBody>
          <a:bodyPr/>
          <a:lstStyle/>
          <a:p>
            <a:r>
              <a:rPr lang="en-US" altLang="en-US" dirty="0"/>
              <a:t>PATENT-RELATED INFORMATION</a:t>
            </a:r>
            <a:endParaRPr lang="en-US" dirty="0"/>
          </a:p>
        </p:txBody>
      </p:sp>
      <p:sp>
        <p:nvSpPr>
          <p:cNvPr id="3" name="Text Placeholder 2">
            <a:extLst>
              <a:ext uri="{FF2B5EF4-FFF2-40B4-BE49-F238E27FC236}">
                <a16:creationId xmlns:a16="http://schemas.microsoft.com/office/drawing/2014/main" id="{AB9A6EF5-6E33-2E01-3868-7C27BD1C1581}"/>
              </a:ext>
            </a:extLst>
          </p:cNvPr>
          <p:cNvSpPr>
            <a:spLocks noGrp="1"/>
          </p:cNvSpPr>
          <p:nvPr>
            <p:ph type="body" sz="half" idx="1"/>
          </p:nvPr>
        </p:nvSpPr>
        <p:spPr/>
        <p:txBody>
          <a:bodyPr/>
          <a:lstStyle/>
          <a:p>
            <a:pPr marL="360000" eaLnBrk="1" hangingPunct="1">
              <a:lnSpc>
                <a:spcPct val="90000"/>
              </a:lnSpc>
              <a:spcBef>
                <a:spcPts val="600"/>
              </a:spcBef>
              <a:defRPr/>
            </a:pPr>
            <a:r>
              <a:rPr lang="en-US" altLang="en-US" sz="1600" b="1" dirty="0">
                <a:latin typeface="+mn-lt"/>
                <a:cs typeface="Calibri" panose="020F0502020204030204" pitchFamily="34" charset="0"/>
              </a:rPr>
              <a:t>The patent policy and the procedures used to execute that policy are documented in the:</a:t>
            </a:r>
          </a:p>
          <a:p>
            <a:pPr marL="986400" lvl="3" indent="-172800" eaLnBrk="1" hangingPunct="1">
              <a:lnSpc>
                <a:spcPct val="90000"/>
              </a:lnSpc>
              <a:spcBef>
                <a:spcPts val="600"/>
              </a:spcBef>
              <a:buClr>
                <a:srgbClr val="4AC9E3"/>
              </a:buClr>
              <a:buSzPct val="150000"/>
              <a:buFont typeface="Arial" panose="020B0604020202020204" pitchFamily="34" charset="0"/>
              <a:buChar char="•"/>
              <a:defRPr/>
            </a:pPr>
            <a:r>
              <a:rPr lang="en-US" altLang="en-US" sz="1600" b="1" i="1" dirty="0">
                <a:latin typeface="+mn-lt"/>
                <a:cs typeface="Calibri" panose="020F0502020204030204" pitchFamily="34" charset="0"/>
              </a:rPr>
              <a:t>IEEE SA Standards Board Bylaws</a:t>
            </a:r>
            <a:r>
              <a:rPr lang="en-US" altLang="en-US" sz="1600" b="1" dirty="0">
                <a:latin typeface="+mn-lt"/>
                <a:cs typeface="Calibri" panose="020F0502020204030204" pitchFamily="34" charset="0"/>
              </a:rPr>
              <a:t> </a:t>
            </a:r>
            <a:r>
              <a:rPr lang="en-US" altLang="en-US" sz="1200" b="1" dirty="0">
                <a:latin typeface="+mn-lt"/>
                <a:cs typeface="Calibri" panose="020F0502020204030204" pitchFamily="34" charset="0"/>
              </a:rPr>
              <a:t>(http://standards.ieee.org/develop/policies/bylaws/sect6-7.html#6) </a:t>
            </a:r>
          </a:p>
          <a:p>
            <a:pPr marL="986400" lvl="3" indent="-172800" eaLnBrk="1" hangingPunct="1">
              <a:lnSpc>
                <a:spcPct val="90000"/>
              </a:lnSpc>
              <a:spcBef>
                <a:spcPts val="600"/>
              </a:spcBef>
              <a:buClr>
                <a:srgbClr val="4AC9E3"/>
              </a:buClr>
              <a:buSzPct val="150000"/>
              <a:buFont typeface="Arial" panose="020B0604020202020204" pitchFamily="34" charset="0"/>
              <a:buChar char="•"/>
              <a:defRPr/>
            </a:pPr>
            <a:r>
              <a:rPr lang="en-US" altLang="en-US" sz="1600" b="1" i="1" dirty="0">
                <a:latin typeface="+mn-lt"/>
                <a:cs typeface="Calibri" panose="020F0502020204030204" pitchFamily="34" charset="0"/>
              </a:rPr>
              <a:t>IEEE SA Standards Board Operations Manual</a:t>
            </a:r>
            <a:r>
              <a:rPr lang="en-US" altLang="en-US" sz="1600" b="1" dirty="0">
                <a:latin typeface="+mn-lt"/>
                <a:cs typeface="Calibri" panose="020F0502020204030204" pitchFamily="34" charset="0"/>
              </a:rPr>
              <a:t> </a:t>
            </a:r>
            <a:r>
              <a:rPr lang="en-US" altLang="en-US" sz="12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1600" dirty="0">
              <a:latin typeface="+mn-lt"/>
            </a:endParaRPr>
          </a:p>
          <a:p>
            <a:pPr marL="360000" lvl="1" indent="0" eaLnBrk="1" hangingPunct="1">
              <a:lnSpc>
                <a:spcPct val="90000"/>
              </a:lnSpc>
              <a:defRPr/>
            </a:pPr>
            <a:r>
              <a:rPr lang="en-US" altLang="en-US" sz="1600" b="1" dirty="0">
                <a:latin typeface="+mn-lt"/>
                <a:cs typeface="Calibri" panose="020F0502020204030204" pitchFamily="34" charset="0"/>
              </a:rPr>
              <a:t>Material about the patent policy is available at </a:t>
            </a:r>
            <a:r>
              <a:rPr lang="en-US" altLang="en-US" sz="1600"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1600" b="1" i="1" dirty="0">
              <a:latin typeface="+mn-lt"/>
              <a:cs typeface="Calibri" panose="020F0502020204030204" pitchFamily="34" charset="0"/>
            </a:endParaRPr>
          </a:p>
          <a:p>
            <a:pPr lvl="1" eaLnBrk="1" hangingPunct="1">
              <a:lnSpc>
                <a:spcPct val="90000"/>
              </a:lnSpc>
              <a:defRPr/>
            </a:pPr>
            <a:endParaRPr lang="en-US" altLang="en-US" sz="1600" b="1" dirty="0">
              <a:latin typeface="+mn-lt"/>
              <a:cs typeface="Calibri" panose="020F0502020204030204" pitchFamily="34" charset="0"/>
            </a:endParaRPr>
          </a:p>
          <a:p>
            <a:pPr marL="360000" algn="ctr" eaLnBrk="1" hangingPunct="1">
              <a:lnSpc>
                <a:spcPct val="90000"/>
              </a:lnSpc>
              <a:defRPr/>
            </a:pPr>
            <a:r>
              <a:rPr lang="en-US" altLang="en-US" sz="2400" b="1" dirty="0">
                <a:latin typeface="+mn-lt"/>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15AF978E-E383-2B29-0145-9BF64393AE5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spTree>
    <p:extLst>
      <p:ext uri="{BB962C8B-B14F-4D97-AF65-F5344CB8AC3E}">
        <p14:creationId xmlns:p14="http://schemas.microsoft.com/office/powerpoint/2010/main" val="37475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AU" altLang="en-US"/>
              <a:t>Participant behavior in IEEE-SA activities is guided by the IEEE Codes of Ethics &amp; Conduct</a:t>
            </a:r>
          </a:p>
        </p:txBody>
      </p:sp>
      <p:sp>
        <p:nvSpPr>
          <p:cNvPr id="6147" name="Content Placeholder 2"/>
          <p:cNvSpPr>
            <a:spLocks noGrp="1"/>
          </p:cNvSpPr>
          <p:nvPr>
            <p:ph idx="1"/>
          </p:nvPr>
        </p:nvSpPr>
        <p:spPr/>
        <p:txBody>
          <a:bodyPr>
            <a:normAutofit fontScale="85000" lnSpcReduction="20000"/>
          </a:bodyPr>
          <a:lstStyle/>
          <a:p>
            <a:pPr lvl="1"/>
            <a:r>
              <a:rPr lang="en-AU" altLang="en-US" dirty="0"/>
              <a:t>All participants in IEEE-SA activities are expected to adhere to the core principles underlying the:</a:t>
            </a:r>
          </a:p>
          <a:p>
            <a:pPr lvl="2"/>
            <a:r>
              <a:rPr lang="en-AU" altLang="en-US" dirty="0">
                <a:hlinkClick r:id="rId3"/>
              </a:rPr>
              <a:t>IEEE Code of Ethics</a:t>
            </a:r>
            <a:endParaRPr lang="en-AU" altLang="en-US" dirty="0"/>
          </a:p>
          <a:p>
            <a:pPr lvl="2"/>
            <a:r>
              <a:rPr lang="en-AU" altLang="en-US" dirty="0">
                <a:hlinkClick r:id="rId4"/>
              </a:rPr>
              <a:t>IEEE Code of Conduct</a:t>
            </a:r>
            <a:endParaRPr lang="en-AU" altLang="en-US" dirty="0"/>
          </a:p>
          <a:p>
            <a:pPr lvl="1"/>
            <a:r>
              <a:rPr lang="en-AU" altLang="en-US" dirty="0"/>
              <a:t>The core principles of the IEEE Codes of Ethics &amp; Conduct are to:</a:t>
            </a:r>
          </a:p>
          <a:p>
            <a:pPr lvl="2"/>
            <a:r>
              <a:rPr lang="en-AU" altLang="en-US" i="1" dirty="0"/>
              <a:t>Uphold the highest standards of integrity, responsible </a:t>
            </a:r>
            <a:r>
              <a:rPr lang="en-AU" altLang="en-US" i="1" dirty="0" err="1"/>
              <a:t>behavior</a:t>
            </a:r>
            <a:r>
              <a:rPr lang="en-AU" altLang="en-US" i="1" dirty="0"/>
              <a:t>, and ethical and professional conduct</a:t>
            </a:r>
          </a:p>
          <a:p>
            <a:pPr lvl="2"/>
            <a:r>
              <a:rPr lang="en-AU" altLang="en-US" i="1" dirty="0"/>
              <a:t>Treat people fairly and with respect, to not engage in harassment, discrimination, or retaliation, and to protect people's privacy.</a:t>
            </a:r>
          </a:p>
          <a:p>
            <a:pPr lvl="2"/>
            <a:r>
              <a:rPr lang="en-AU" altLang="en-US" i="1" dirty="0"/>
              <a:t>Avoid injuring others, their property, reputation, or employment by false or malicious action</a:t>
            </a:r>
          </a:p>
          <a:p>
            <a:pPr lvl="1"/>
            <a:r>
              <a:rPr lang="en-AU" altLang="en-US" dirty="0"/>
              <a:t>The most recent versions of these Codes are available at </a:t>
            </a:r>
            <a:r>
              <a:rPr lang="en-AU" altLang="en-US" u="sng" dirty="0">
                <a:hlinkClick r:id="rId5"/>
              </a:rPr>
              <a:t>http://www.ieee.org/about/corporate/governance</a:t>
            </a:r>
            <a:endParaRPr lang="en-AU" altLang="en-US" u="sng" dirty="0"/>
          </a:p>
          <a:p>
            <a:endParaRPr lang="en-AU" altLang="en-US" dirty="0"/>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1</a:t>
            </a:r>
          </a:p>
        </p:txBody>
      </p:sp>
    </p:spTree>
    <p:extLst>
      <p:ext uri="{BB962C8B-B14F-4D97-AF65-F5344CB8AC3E}">
        <p14:creationId xmlns:p14="http://schemas.microsoft.com/office/powerpoint/2010/main" val="4293790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685800"/>
            <a:ext cx="11277600" cy="1066800"/>
          </a:xfrm>
        </p:spPr>
        <p:txBody>
          <a:bodyPr>
            <a:normAutofit fontScale="90000"/>
          </a:bodyPr>
          <a:lstStyle/>
          <a:p>
            <a:r>
              <a:rPr lang="en-AU" altLang="en-US" dirty="0"/>
              <a:t>Participants in the IEEE-SA “</a:t>
            </a:r>
            <a:r>
              <a:rPr lang="en-AU" altLang="en-US" i="1" dirty="0"/>
              <a:t>individual process</a:t>
            </a:r>
            <a:r>
              <a:rPr lang="en-AU" altLang="en-US" dirty="0"/>
              <a:t>” shall act independently of others, including employers </a:t>
            </a:r>
          </a:p>
        </p:txBody>
      </p:sp>
      <p:sp>
        <p:nvSpPr>
          <p:cNvPr id="8195" name="Content Placeholder 2"/>
          <p:cNvSpPr>
            <a:spLocks noGrp="1"/>
          </p:cNvSpPr>
          <p:nvPr>
            <p:ph idx="1"/>
          </p:nvPr>
        </p:nvSpPr>
        <p:spPr>
          <a:xfrm>
            <a:off x="914400" y="1981199"/>
            <a:ext cx="10363200" cy="4494213"/>
          </a:xfrm>
        </p:spPr>
        <p:txBody>
          <a:bodyPr>
            <a:normAutofit fontScale="77500" lnSpcReduction="20000"/>
          </a:bodyPr>
          <a:lstStyle/>
          <a:p>
            <a:pPr lvl="1"/>
            <a:r>
              <a:rPr lang="en-AU" altLang="en-US" dirty="0"/>
              <a:t>The </a:t>
            </a:r>
            <a:r>
              <a:rPr lang="en-AU" altLang="en-US" u="sng" dirty="0">
                <a:hlinkClick r:id="rId3"/>
              </a:rPr>
              <a:t>IEEE-SA Standards Board Bylaws</a:t>
            </a:r>
            <a:r>
              <a:rPr lang="en-AU" altLang="en-US" dirty="0"/>
              <a:t> require that “</a:t>
            </a:r>
            <a:r>
              <a:rPr lang="en-AU" altLang="en-US" i="1" dirty="0"/>
              <a:t>participants in the IEEE standards development individual process shall act based on their qualifications and experience”</a:t>
            </a:r>
            <a:endParaRPr lang="en-AU" altLang="en-US" dirty="0"/>
          </a:p>
          <a:p>
            <a:pPr lvl="1"/>
            <a:r>
              <a:rPr lang="en-AU" altLang="en-US" dirty="0"/>
              <a:t>This means participants:</a:t>
            </a:r>
          </a:p>
          <a:p>
            <a:pPr lvl="2"/>
            <a:r>
              <a:rPr lang="en-AU" altLang="en-US" b="1" dirty="0">
                <a:solidFill>
                  <a:srgbClr val="00B050"/>
                </a:solidFill>
              </a:rPr>
              <a:t>Shall act &amp; vote </a:t>
            </a:r>
            <a:r>
              <a:rPr lang="en-AU" altLang="en-US" dirty="0"/>
              <a:t>based on their personal &amp; independent opinions derived from their expertise, knowledge, and qualifications</a:t>
            </a:r>
          </a:p>
          <a:p>
            <a:pPr lvl="2"/>
            <a:r>
              <a:rPr lang="en-AU" altLang="en-US" b="1" dirty="0">
                <a:solidFill>
                  <a:srgbClr val="FF0000"/>
                </a:solidFill>
              </a:rPr>
              <a:t>Shall not act or vote </a:t>
            </a:r>
            <a:r>
              <a:rPr lang="en-AU" altLang="en-US" dirty="0"/>
              <a:t>based on any obligation to or any direction from any other person or organization, including an employer or client, regardless of any external commitments, agreements, contracts, or orders</a:t>
            </a:r>
          </a:p>
          <a:p>
            <a:pPr lvl="2"/>
            <a:r>
              <a:rPr lang="en-AU" altLang="en-US" b="1" dirty="0">
                <a:solidFill>
                  <a:srgbClr val="FF0000"/>
                </a:solidFill>
              </a:rPr>
              <a:t>Shall not direct </a:t>
            </a:r>
            <a:r>
              <a:rPr lang="en-AU" altLang="en-US" dirty="0"/>
              <a:t>the actions or votes of other participants or retaliate against other participants for fulfilling their responsibility to act &amp; vote based on their personal &amp; independently developed opinions</a:t>
            </a:r>
          </a:p>
          <a:p>
            <a:pPr lvl="1"/>
            <a:r>
              <a:rPr lang="en-AU" altLang="en-US" dirty="0"/>
              <a:t>By participating in standards activities using the “</a:t>
            </a:r>
            <a:r>
              <a:rPr lang="en-AU" altLang="en-US" i="1" dirty="0"/>
              <a:t>individual process</a:t>
            </a:r>
            <a:r>
              <a:rPr lang="en-AU" altLang="en-US" dirty="0"/>
              <a:t>”, you are deemed to accept these requirements; if you are unable to satisfy these requirements then you shall immediately cease any participation</a:t>
            </a:r>
          </a:p>
          <a:p>
            <a:pPr lvl="2"/>
            <a:endParaRPr lang="en-AU" altLang="en-US" dirty="0"/>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2</a:t>
            </a:r>
          </a:p>
        </p:txBody>
      </p:sp>
    </p:spTree>
    <p:extLst>
      <p:ext uri="{BB962C8B-B14F-4D97-AF65-F5344CB8AC3E}">
        <p14:creationId xmlns:p14="http://schemas.microsoft.com/office/powerpoint/2010/main" val="3870717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AU" altLang="en-US"/>
              <a:t>IEEE-SA standards activities shall allow the fair &amp; equitable consideration of all viewpoints </a:t>
            </a:r>
          </a:p>
        </p:txBody>
      </p:sp>
      <p:sp>
        <p:nvSpPr>
          <p:cNvPr id="10243" name="Content Placeholder 2"/>
          <p:cNvSpPr>
            <a:spLocks noGrp="1"/>
          </p:cNvSpPr>
          <p:nvPr>
            <p:ph idx="1"/>
          </p:nvPr>
        </p:nvSpPr>
        <p:spPr>
          <a:xfrm>
            <a:off x="914400" y="1981199"/>
            <a:ext cx="10363200" cy="4494213"/>
          </a:xfrm>
        </p:spPr>
        <p:txBody>
          <a:bodyPr>
            <a:normAutofit fontScale="92500" lnSpcReduction="20000"/>
          </a:bodyPr>
          <a:lstStyle/>
          <a:p>
            <a:pPr lvl="1"/>
            <a:r>
              <a:rPr lang="en-AU" altLang="en-US" dirty="0"/>
              <a:t>The </a:t>
            </a:r>
            <a:r>
              <a:rPr lang="en-AU" altLang="en-US" u="sng" dirty="0">
                <a:hlinkClick r:id="rId3"/>
              </a:rPr>
              <a:t>IEEE-SA Standards Board Bylaws</a:t>
            </a:r>
            <a:r>
              <a:rPr lang="en-AU" altLang="en-US" dirty="0"/>
              <a:t> (clause 5.2.1.3) specifies that “</a:t>
            </a:r>
            <a:r>
              <a:rPr lang="en-AU" altLang="en-US" i="1" dirty="0"/>
              <a:t>the standards development process shall not be dominated by any single interest category, individual, or organization”</a:t>
            </a:r>
            <a:endParaRPr lang="en-AU" altLang="en-US" dirty="0"/>
          </a:p>
          <a:p>
            <a:pPr lvl="2"/>
            <a:r>
              <a:rPr lang="en-AU" altLang="en-US" dirty="0"/>
              <a:t>This means no participant may exercise</a:t>
            </a:r>
            <a:r>
              <a:rPr lang="en-AU" altLang="en-US" i="1" dirty="0"/>
              <a:t> “authority, leadership, or influence by reason of superior leverage, strength, or representation to the exclusion of fair and equitable consideration of other viewpoints”</a:t>
            </a:r>
            <a:r>
              <a:rPr lang="en-AU" altLang="en-US" dirty="0"/>
              <a:t> or </a:t>
            </a:r>
            <a:r>
              <a:rPr lang="en-AU" altLang="en-US" b="1" dirty="0"/>
              <a:t>“</a:t>
            </a:r>
            <a:r>
              <a:rPr lang="en-AU" altLang="en-US" b="1" i="1" dirty="0"/>
              <a:t>to hinder the progress of the standards development activity”</a:t>
            </a:r>
            <a:endParaRPr lang="en-AU" altLang="en-US" b="1" dirty="0"/>
          </a:p>
          <a:p>
            <a:pPr lvl="1"/>
            <a:r>
              <a:rPr lang="en-AU" altLang="en-US" dirty="0"/>
              <a:t>This rule applies equally to those participating in a standards development project and to that project’s leadership group</a:t>
            </a:r>
          </a:p>
          <a:p>
            <a:pPr lvl="1"/>
            <a:r>
              <a:rPr lang="en-AU" altLang="en-US" dirty="0"/>
              <a:t>Any person who reasonably suspects that dominance is occurring in a standards development project is encouraged to bring the issue to the attention of the Standards Committee or the project’s IEEE-SA Program Manager</a:t>
            </a:r>
          </a:p>
        </p:txBody>
      </p:sp>
      <p:sp>
        <p:nvSpPr>
          <p:cNvPr id="6" name="Rectangle 6"/>
          <p:cNvSpPr>
            <a:spLocks noGrp="1" noChangeArrowheads="1"/>
          </p:cNvSpPr>
          <p:nvPr>
            <p:ph type="sldNum" sz="quarter" idx="4294967295"/>
          </p:nvPr>
        </p:nvSpPr>
        <p:spPr bwMode="auto">
          <a:xfrm>
            <a:off x="5912761" y="6475413"/>
            <a:ext cx="46807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sz="1200" dirty="0">
                <a:solidFill>
                  <a:srgbClr val="000000"/>
                </a:solidFill>
              </a:rPr>
              <a:t>Slide 3</a:t>
            </a:r>
          </a:p>
        </p:txBody>
      </p:sp>
    </p:spTree>
    <p:extLst>
      <p:ext uri="{BB962C8B-B14F-4D97-AF65-F5344CB8AC3E}">
        <p14:creationId xmlns:p14="http://schemas.microsoft.com/office/powerpoint/2010/main" val="660022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6108329" y="6475413"/>
            <a:ext cx="76944" cy="184666"/>
          </a:xfrm>
        </p:spPr>
        <p:txBody>
          <a:bodyPr/>
          <a:lstStyle/>
          <a:p>
            <a:fld id="{A3979A82-1A5E-4C7B-AFC0-111CA6C3130A}" type="slidenum">
              <a:rPr lang="en-US" altLang="en-US" smtClean="0"/>
              <a:pPr/>
              <a:t>18</a:t>
            </a:fld>
            <a:endParaRPr lang="en-US" altLang="en-US"/>
          </a:p>
        </p:txBody>
      </p:sp>
    </p:spTree>
    <p:extLst>
      <p:ext uri="{BB962C8B-B14F-4D97-AF65-F5344CB8AC3E}">
        <p14:creationId xmlns:p14="http://schemas.microsoft.com/office/powerpoint/2010/main" val="71060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7"/>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6108329" y="6475413"/>
            <a:ext cx="76944" cy="184666"/>
          </a:xfrm>
        </p:spPr>
        <p:txBody>
          <a:bodyPr/>
          <a:lstStyle/>
          <a:p>
            <a:fld id="{A3979A82-1A5E-4C7B-AFC0-111CA6C3130A}" type="slidenum">
              <a:rPr lang="en-US" altLang="en-US" smtClean="0"/>
              <a:pPr/>
              <a:t>19</a:t>
            </a:fld>
            <a:endParaRPr lang="en-US" altLang="en-US"/>
          </a:p>
        </p:txBody>
      </p:sp>
    </p:spTree>
    <p:extLst>
      <p:ext uri="{BB962C8B-B14F-4D97-AF65-F5344CB8AC3E}">
        <p14:creationId xmlns:p14="http://schemas.microsoft.com/office/powerpoint/2010/main" val="1172289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6" y="2372137"/>
            <a:ext cx="7056784" cy="4039056"/>
          </a:xfrm>
          <a:ln>
            <a:solidFill>
              <a:schemeClr val="bg2">
                <a:lumMod val="20000"/>
                <a:lumOff val="80000"/>
              </a:schemeClr>
            </a:solidFill>
          </a:ln>
        </p:spPr>
        <p:txBody>
          <a:bodyPr/>
          <a:lstStyle/>
          <a:p>
            <a:endParaRPr lang="en-US" sz="2800" dirty="0"/>
          </a:p>
          <a:p>
            <a:endParaRPr lang="en-US" sz="2800" dirty="0"/>
          </a:p>
          <a:p>
            <a:r>
              <a:rPr lang="en-US" sz="2800" dirty="0"/>
              <a:t>July 2024 802 Wireless Plenary Session</a:t>
            </a:r>
          </a:p>
          <a:p>
            <a:r>
              <a:rPr lang="en-US" sz="2800" dirty="0"/>
              <a:t>Mixed Mode</a:t>
            </a:r>
          </a:p>
          <a:p>
            <a:r>
              <a:rPr lang="en-US" sz="2800" dirty="0"/>
              <a:t>Live Montreal, Quebec, Canada</a:t>
            </a:r>
          </a:p>
        </p:txBody>
      </p:sp>
      <p:pic>
        <p:nvPicPr>
          <p:cNvPr id="4" name="Picture 3">
            <a:extLst>
              <a:ext uri="{FF2B5EF4-FFF2-40B4-BE49-F238E27FC236}">
                <a16:creationId xmlns:a16="http://schemas.microsoft.com/office/drawing/2014/main" id="{2F52EB00-D4F1-AEE8-80D4-2632F098B02D}"/>
              </a:ext>
            </a:extLst>
          </p:cNvPr>
          <p:cNvPicPr>
            <a:picLocks noChangeAspect="1"/>
          </p:cNvPicPr>
          <p:nvPr/>
        </p:nvPicPr>
        <p:blipFill>
          <a:blip r:embed="rId3"/>
          <a:stretch>
            <a:fillRect/>
          </a:stretch>
        </p:blipFill>
        <p:spPr>
          <a:xfrm>
            <a:off x="8534400" y="3253352"/>
            <a:ext cx="2971800" cy="2233048"/>
          </a:xfrm>
          <a:prstGeom prst="rect">
            <a:avLst/>
          </a:prstGeom>
        </p:spPr>
      </p:pic>
    </p:spTree>
    <p:extLst>
      <p:ext uri="{BB962C8B-B14F-4D97-AF65-F5344CB8AC3E}">
        <p14:creationId xmlns:p14="http://schemas.microsoft.com/office/powerpoint/2010/main" val="663738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DA19E-7E93-C373-3B88-F3B3D747587F}"/>
              </a:ext>
            </a:extLst>
          </p:cNvPr>
          <p:cNvSpPr>
            <a:spLocks noGrp="1"/>
          </p:cNvSpPr>
          <p:nvPr>
            <p:ph type="title"/>
          </p:nvPr>
        </p:nvSpPr>
        <p:spPr/>
        <p:txBody>
          <a:bodyPr/>
          <a:lstStyle/>
          <a:p>
            <a:r>
              <a:rPr lang="en-US" dirty="0"/>
              <a:t>Reminders</a:t>
            </a:r>
          </a:p>
        </p:txBody>
      </p:sp>
      <p:sp>
        <p:nvSpPr>
          <p:cNvPr id="3" name="Text Placeholder 2">
            <a:extLst>
              <a:ext uri="{FF2B5EF4-FFF2-40B4-BE49-F238E27FC236}">
                <a16:creationId xmlns:a16="http://schemas.microsoft.com/office/drawing/2014/main" id="{AA896DF0-652F-FC20-3300-7E76D9D5D780}"/>
              </a:ext>
            </a:extLst>
          </p:cNvPr>
          <p:cNvSpPr>
            <a:spLocks noGrp="1"/>
          </p:cNvSpPr>
          <p:nvPr>
            <p:ph type="body" sz="half" idx="1"/>
          </p:nvPr>
        </p:nvSpPr>
        <p:spPr/>
        <p:txBody>
          <a:bodyPr>
            <a:normAutofit fontScale="92500" lnSpcReduction="10000"/>
          </a:bodyPr>
          <a:lstStyle/>
          <a:p>
            <a:r>
              <a:rPr lang="en-US" dirty="0">
                <a:solidFill>
                  <a:srgbClr val="FF0000"/>
                </a:solidFill>
              </a:rPr>
              <a:t>You are reminded NOW that all the 802 and IEEE rules you heard at the opening plenary apply to every meeting. This is your final reminder!</a:t>
            </a:r>
            <a:endParaRPr lang="en-US" dirty="0"/>
          </a:p>
          <a:p>
            <a:r>
              <a:rPr lang="en-US" dirty="0"/>
              <a:t>Meeting time constraints means that sometimes questions and discussions time may be limited:  </a:t>
            </a:r>
            <a:r>
              <a:rPr lang="en-US" b="1" dirty="0">
                <a:solidFill>
                  <a:schemeClr val="accent5">
                    <a:lumMod val="50000"/>
                  </a:schemeClr>
                </a:solidFill>
              </a:rPr>
              <a:t>Use the email reflector to continue discussion!</a:t>
            </a:r>
            <a:r>
              <a:rPr lang="en-US" dirty="0"/>
              <a:t> </a:t>
            </a:r>
          </a:p>
          <a:p>
            <a:r>
              <a:rPr lang="en-US" dirty="0">
                <a:solidFill>
                  <a:schemeClr val="accent1">
                    <a:lumMod val="50000"/>
                  </a:schemeClr>
                </a:solidFill>
              </a:rPr>
              <a:t>Take advantage of coffee breaks and other ad hoc time as well as the reflector, and</a:t>
            </a:r>
          </a:p>
          <a:p>
            <a:r>
              <a:rPr lang="en-US" dirty="0">
                <a:solidFill>
                  <a:schemeClr val="accent1">
                    <a:lumMod val="50000"/>
                  </a:schemeClr>
                </a:solidFill>
              </a:rPr>
              <a:t>Don’t forget about remote attendees!</a:t>
            </a:r>
          </a:p>
          <a:p>
            <a:endParaRPr lang="en-US" dirty="0"/>
          </a:p>
        </p:txBody>
      </p:sp>
      <p:sp>
        <p:nvSpPr>
          <p:cNvPr id="4" name="Slide Number Placeholder 3">
            <a:extLst>
              <a:ext uri="{FF2B5EF4-FFF2-40B4-BE49-F238E27FC236}">
                <a16:creationId xmlns:a16="http://schemas.microsoft.com/office/drawing/2014/main" id="{360CA128-8B2C-6DB9-68B3-92C134952B3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spTree>
    <p:extLst>
      <p:ext uri="{BB962C8B-B14F-4D97-AF65-F5344CB8AC3E}">
        <p14:creationId xmlns:p14="http://schemas.microsoft.com/office/powerpoint/2010/main" val="28081308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t>(check mentor for latest version)</a:t>
            </a:r>
          </a:p>
          <a:p>
            <a:pPr marL="0" indent="0">
              <a:buNone/>
            </a:pPr>
            <a:r>
              <a:rPr lang="en-US" dirty="0">
                <a:hlinkClick r:id="rId2"/>
              </a:rPr>
              <a:t>https://mentor.ieee.org/802.15/dcn/24/15-24-0344-01-04ab-tg4ab-agenda-july-2024.xlsx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21</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5442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DD098-53F5-FA78-750F-5C1044E29566}"/>
              </a:ext>
            </a:extLst>
          </p:cNvPr>
          <p:cNvSpPr>
            <a:spLocks noGrp="1"/>
          </p:cNvSpPr>
          <p:nvPr>
            <p:ph type="title"/>
          </p:nvPr>
        </p:nvSpPr>
        <p:spPr/>
        <p:txBody>
          <a:bodyPr/>
          <a:lstStyle/>
          <a:p>
            <a:r>
              <a:rPr lang="en-US" dirty="0"/>
              <a:t>Approvals of Minutes</a:t>
            </a:r>
          </a:p>
        </p:txBody>
      </p:sp>
      <p:sp>
        <p:nvSpPr>
          <p:cNvPr id="3" name="Text Placeholder 2">
            <a:extLst>
              <a:ext uri="{FF2B5EF4-FFF2-40B4-BE49-F238E27FC236}">
                <a16:creationId xmlns:a16="http://schemas.microsoft.com/office/drawing/2014/main" id="{A4D0CCEE-B3A5-AC22-57CB-EE376E44BD54}"/>
              </a:ext>
            </a:extLst>
          </p:cNvPr>
          <p:cNvSpPr>
            <a:spLocks noGrp="1"/>
          </p:cNvSpPr>
          <p:nvPr>
            <p:ph type="body" sz="half" idx="1"/>
          </p:nvPr>
        </p:nvSpPr>
        <p:spPr>
          <a:xfrm>
            <a:off x="914400" y="1981200"/>
            <a:ext cx="10363200" cy="4419600"/>
          </a:xfrm>
        </p:spPr>
        <p:txBody>
          <a:bodyPr>
            <a:normAutofit fontScale="70000" lnSpcReduction="20000"/>
          </a:bodyPr>
          <a:lstStyle/>
          <a:p>
            <a:pPr marL="0" indent="0">
              <a:buNone/>
            </a:pPr>
            <a:r>
              <a:rPr lang="en-US" dirty="0"/>
              <a:t>Motion to approve minutes contained in documents 15-24-0345-01 and 15-24-0366-00</a:t>
            </a:r>
          </a:p>
          <a:p>
            <a:pPr marL="0" indent="0">
              <a:buNone/>
            </a:pPr>
            <a:endParaRPr lang="en-US" dirty="0"/>
          </a:p>
          <a:p>
            <a:r>
              <a:rPr lang="en-US" dirty="0"/>
              <a:t>Moved by: David </a:t>
            </a:r>
            <a:r>
              <a:rPr lang="en-US" dirty="0" err="1"/>
              <a:t>Xun</a:t>
            </a:r>
            <a:r>
              <a:rPr lang="en-US" dirty="0"/>
              <a:t> Yang (Huawei)</a:t>
            </a:r>
          </a:p>
          <a:p>
            <a:r>
              <a:rPr lang="en-US" dirty="0"/>
              <a:t>Second by: Clint Chaplin (SRA)</a:t>
            </a:r>
          </a:p>
          <a:p>
            <a:r>
              <a:rPr lang="en-US" dirty="0"/>
              <a:t>Discussion: </a:t>
            </a:r>
          </a:p>
          <a:p>
            <a:endParaRPr lang="en-US" dirty="0"/>
          </a:p>
          <a:p>
            <a:pPr marL="0" indent="0">
              <a:buNone/>
            </a:pPr>
            <a:r>
              <a:rPr lang="en-US" dirty="0"/>
              <a:t>Minutes of May Interim</a:t>
            </a:r>
          </a:p>
          <a:p>
            <a:r>
              <a:rPr lang="en-US" dirty="0">
                <a:hlinkClick r:id="rId2"/>
              </a:rPr>
              <a:t>https://mentor.ieee.org/802.15/dcn/24/15-24-0195-00-04ab-tg4ab-mar-plenary-mins.docx</a:t>
            </a:r>
            <a:endParaRPr lang="en-US" dirty="0"/>
          </a:p>
          <a:p>
            <a:pPr marL="0" indent="0">
              <a:buNone/>
            </a:pPr>
            <a:r>
              <a:rPr lang="en-US" dirty="0"/>
              <a:t>Minutes of Conference Calls May through July</a:t>
            </a:r>
          </a:p>
          <a:p>
            <a:pPr algn="l" fontAlgn="b"/>
            <a:r>
              <a:rPr lang="en-US" sz="3200" u="sng" strike="noStrike" dirty="0">
                <a:effectLst/>
                <a:hlinkClick r:id="rId3"/>
              </a:rPr>
              <a:t>https://mentor.ieee.org/802.15/dcn/24/15-24-0345-01-04ab-tg4ab-may-interim-mins.docx</a:t>
            </a:r>
            <a:endParaRPr lang="en-US" sz="3200" u="sng" strike="noStrike" dirty="0">
              <a:effectLst/>
            </a:endParaRPr>
          </a:p>
          <a:p>
            <a:pPr algn="l" fontAlgn="b"/>
            <a:endParaRPr lang="en-US" sz="3200" u="sng" strike="noStrike" dirty="0">
              <a:effectLst/>
            </a:endParaRPr>
          </a:p>
          <a:p>
            <a:pPr algn="l" fontAlgn="b"/>
            <a:endParaRPr lang="en-US" sz="3200" b="0" i="0" u="sng" strike="noStrike" dirty="0">
              <a:solidFill>
                <a:srgbClr val="0000FF"/>
              </a:solidFill>
              <a:effectLst/>
              <a:latin typeface="Arial" panose="020B0604020202020204"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76B8B3C-BFC3-E239-FF4E-3DE1E15B6642}"/>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graphicFrame>
        <p:nvGraphicFramePr>
          <p:cNvPr id="5" name="Table 4">
            <a:extLst>
              <a:ext uri="{FF2B5EF4-FFF2-40B4-BE49-F238E27FC236}">
                <a16:creationId xmlns:a16="http://schemas.microsoft.com/office/drawing/2014/main" id="{80C9EEEA-273E-8B4D-27F1-97596170278B}"/>
              </a:ext>
            </a:extLst>
          </p:cNvPr>
          <p:cNvGraphicFramePr>
            <a:graphicFrameLocks noGrp="1"/>
          </p:cNvGraphicFramePr>
          <p:nvPr>
            <p:extLst>
              <p:ext uri="{D42A27DB-BD31-4B8C-83A1-F6EECF244321}">
                <p14:modId xmlns:p14="http://schemas.microsoft.com/office/powerpoint/2010/main" val="2528433779"/>
              </p:ext>
            </p:extLst>
          </p:nvPr>
        </p:nvGraphicFramePr>
        <p:xfrm>
          <a:off x="-838200" y="1584960"/>
          <a:ext cx="1676400" cy="335280"/>
        </p:xfrm>
        <a:graphic>
          <a:graphicData uri="http://schemas.openxmlformats.org/drawingml/2006/table">
            <a:tbl>
              <a:tblPr>
                <a:tableStyleId>{5C22544A-7EE6-4342-B048-85BDC9FD1C3A}</a:tableStyleId>
              </a:tblPr>
              <a:tblGrid>
                <a:gridCol w="901700">
                  <a:extLst>
                    <a:ext uri="{9D8B030D-6E8A-4147-A177-3AD203B41FA5}">
                      <a16:colId xmlns:a16="http://schemas.microsoft.com/office/drawing/2014/main" val="3327331234"/>
                    </a:ext>
                  </a:extLst>
                </a:gridCol>
                <a:gridCol w="774700">
                  <a:extLst>
                    <a:ext uri="{9D8B030D-6E8A-4147-A177-3AD203B41FA5}">
                      <a16:colId xmlns:a16="http://schemas.microsoft.com/office/drawing/2014/main" val="3075779576"/>
                    </a:ext>
                  </a:extLst>
                </a:gridCol>
              </a:tblGrid>
              <a:tr h="167640">
                <a:tc>
                  <a:txBody>
                    <a:bodyPr/>
                    <a:lstStyle/>
                    <a:p>
                      <a:pPr algn="l" fontAlgn="b"/>
                      <a:r>
                        <a:rPr lang="en-US" sz="1000" u="none" strike="noStrike" dirty="0">
                          <a:effectLst/>
                        </a:rPr>
                        <a:t>15-24-0345-01</a:t>
                      </a:r>
                      <a:endParaRPr lang="en-US" sz="1000" b="0" i="0" u="none" strike="noStrike" dirty="0">
                        <a:effectLst/>
                        <a:latin typeface="Arial" panose="020B0604020202020204" pitchFamily="34" charset="0"/>
                      </a:endParaRPr>
                    </a:p>
                  </a:txBody>
                  <a:tcPr marL="7620" marR="7620" marT="7620" marB="0" anchor="b"/>
                </a:tc>
                <a:tc>
                  <a:txBody>
                    <a:bodyPr/>
                    <a:lstStyle/>
                    <a:p>
                      <a:pPr algn="l" fontAlgn="b"/>
                      <a:endParaRPr lang="en-US" sz="1000" b="0" i="0" u="sng" strike="noStrike" dirty="0">
                        <a:solidFill>
                          <a:srgbClr val="0000FF"/>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519717940"/>
                  </a:ext>
                </a:extLst>
              </a:tr>
              <a:tr h="167640">
                <a:tc>
                  <a:txBody>
                    <a:bodyPr/>
                    <a:lstStyle/>
                    <a:p>
                      <a:pPr algn="l" fontAlgn="b"/>
                      <a:r>
                        <a:rPr lang="en-US" sz="1000" u="none" strike="noStrike">
                          <a:effectLst/>
                        </a:rPr>
                        <a:t>15-24-0366-00</a:t>
                      </a:r>
                      <a:endParaRPr lang="en-US" sz="1000" b="0" i="0" u="none" strike="noStrike">
                        <a:effectLst/>
                        <a:latin typeface="Arial" panose="020B0604020202020204" pitchFamily="34" charset="0"/>
                      </a:endParaRPr>
                    </a:p>
                  </a:txBody>
                  <a:tcPr marL="7620" marR="7620" marT="7620" marB="0" anchor="b"/>
                </a:tc>
                <a:tc>
                  <a:txBody>
                    <a:bodyPr/>
                    <a:lstStyle/>
                    <a:p>
                      <a:pPr algn="l" fontAlgn="b"/>
                      <a:endParaRPr lang="en-US" sz="1000" b="0" i="0" u="sng" strike="noStrike" dirty="0">
                        <a:solidFill>
                          <a:srgbClr val="0000FF"/>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507806937"/>
                  </a:ext>
                </a:extLst>
              </a:tr>
            </a:tbl>
          </a:graphicData>
        </a:graphic>
      </p:graphicFrame>
    </p:spTree>
    <p:extLst>
      <p:ext uri="{BB962C8B-B14F-4D97-AF65-F5344CB8AC3E}">
        <p14:creationId xmlns:p14="http://schemas.microsoft.com/office/powerpoint/2010/main" val="3657350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490B-3DAE-186D-9634-0B183EDE1016}"/>
              </a:ext>
            </a:extLst>
          </p:cNvPr>
          <p:cNvSpPr>
            <a:spLocks noGrp="1"/>
          </p:cNvSpPr>
          <p:nvPr>
            <p:ph type="title"/>
          </p:nvPr>
        </p:nvSpPr>
        <p:spPr/>
        <p:txBody>
          <a:bodyPr/>
          <a:lstStyle/>
          <a:p>
            <a:r>
              <a:rPr lang="en-US" dirty="0"/>
              <a:t>Session Objectives</a:t>
            </a:r>
          </a:p>
        </p:txBody>
      </p:sp>
      <p:sp>
        <p:nvSpPr>
          <p:cNvPr id="3" name="Text Placeholder 2">
            <a:extLst>
              <a:ext uri="{FF2B5EF4-FFF2-40B4-BE49-F238E27FC236}">
                <a16:creationId xmlns:a16="http://schemas.microsoft.com/office/drawing/2014/main" id="{26227B7C-B9BD-77DB-FD11-106E5C7B7E70}"/>
              </a:ext>
            </a:extLst>
          </p:cNvPr>
          <p:cNvSpPr>
            <a:spLocks noGrp="1"/>
          </p:cNvSpPr>
          <p:nvPr>
            <p:ph type="body" sz="half" idx="1"/>
          </p:nvPr>
        </p:nvSpPr>
        <p:spPr/>
        <p:txBody>
          <a:bodyPr/>
          <a:lstStyle/>
          <a:p>
            <a:pPr marL="457200" indent="-457200">
              <a:buFont typeface="Arial" panose="020B0604020202020204" pitchFamily="34" charset="0"/>
              <a:buChar char="•"/>
            </a:pPr>
            <a:r>
              <a:rPr lang="en-US" b="1" dirty="0">
                <a:solidFill>
                  <a:schemeClr val="accent1">
                    <a:lumMod val="50000"/>
                  </a:schemeClr>
                </a:solidFill>
              </a:rPr>
              <a:t>Review LB207 Results</a:t>
            </a:r>
          </a:p>
          <a:p>
            <a:pPr marL="457200" indent="-457200">
              <a:buFont typeface="Arial" panose="020B0604020202020204" pitchFamily="34" charset="0"/>
              <a:buChar char="•"/>
            </a:pPr>
            <a:r>
              <a:rPr lang="en-US" b="1" dirty="0">
                <a:solidFill>
                  <a:schemeClr val="accent1">
                    <a:lumMod val="50000"/>
                  </a:schemeClr>
                </a:solidFill>
              </a:rPr>
              <a:t>Review and Resolve ballot comments</a:t>
            </a:r>
          </a:p>
          <a:p>
            <a:pPr marL="457200" indent="-457200">
              <a:buFont typeface="Arial" panose="020B0604020202020204" pitchFamily="34" charset="0"/>
              <a:buChar char="•"/>
            </a:pPr>
            <a:r>
              <a:rPr lang="en-US" b="1" dirty="0">
                <a:solidFill>
                  <a:schemeClr val="accent1">
                    <a:lumMod val="50000"/>
                  </a:schemeClr>
                </a:solidFill>
              </a:rPr>
              <a:t>Update the Coexistence Assessment Document</a:t>
            </a:r>
          </a:p>
        </p:txBody>
      </p:sp>
      <p:sp>
        <p:nvSpPr>
          <p:cNvPr id="4" name="Slide Number Placeholder 3">
            <a:extLst>
              <a:ext uri="{FF2B5EF4-FFF2-40B4-BE49-F238E27FC236}">
                <a16:creationId xmlns:a16="http://schemas.microsoft.com/office/drawing/2014/main" id="{3D998053-E143-D1E4-831A-D3182E2D68B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3583747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3225554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3490034025"/>
              </p:ext>
            </p:extLst>
          </p:nvPr>
        </p:nvGraphicFramePr>
        <p:xfrm>
          <a:off x="3200400" y="1238653"/>
          <a:ext cx="6324599" cy="509870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kern="1200" dirty="0">
                          <a:solidFill>
                            <a:schemeClr val="bg1">
                              <a:lumMod val="75000"/>
                            </a:schemeClr>
                          </a:solidFill>
                          <a:effectLst/>
                          <a:latin typeface="+mn-lt"/>
                          <a:ea typeface="+mn-ea"/>
                          <a:cs typeface="+mn-cs"/>
                        </a:rPr>
                        <a:t>Working group pre-ballot review commence</a:t>
                      </a:r>
                    </a:p>
                  </a:txBody>
                  <a:tcPr marL="5715" marR="5715" marT="5715" marB="0" anchor="ctr"/>
                </a:tc>
                <a:tc>
                  <a:txBody>
                    <a:bodyPr/>
                    <a:lstStyle/>
                    <a:p>
                      <a:pPr algn="l" fontAlgn="b"/>
                      <a:r>
                        <a:rPr lang="en-US" sz="1400" u="none" strike="noStrike" kern="1200" dirty="0">
                          <a:solidFill>
                            <a:schemeClr val="bg1">
                              <a:lumMod val="75000"/>
                            </a:schemeClr>
                          </a:solidFill>
                          <a:effectLst/>
                          <a:latin typeface="+mn-lt"/>
                          <a:ea typeface="+mn-ea"/>
                          <a:cs typeface="+mn-cs"/>
                        </a:rPr>
                        <a:t>March – May 2023 (following March meeting)</a:t>
                      </a:r>
                    </a:p>
                  </a:txBody>
                  <a:tcPr marL="5715" marR="5715" marT="5715" marB="0" anchor="ctr"/>
                </a:tc>
                <a:tc>
                  <a:txBody>
                    <a:bodyPr/>
                    <a:lstStyle/>
                    <a:p>
                      <a:pPr algn="l" fontAlgn="b"/>
                      <a:r>
                        <a:rPr lang="en-US" sz="1400" u="none" strike="noStrike" kern="1200" dirty="0">
                          <a:solidFill>
                            <a:schemeClr val="bg1">
                              <a:lumMod val="75000"/>
                            </a:schemeClr>
                          </a:solidFill>
                          <a:effectLst/>
                          <a:latin typeface="+mn-lt"/>
                          <a:ea typeface="+mn-ea"/>
                          <a:cs typeface="+mn-cs"/>
                        </a:rPr>
                        <a:t>July August Sept </a:t>
                      </a:r>
                    </a:p>
                    <a:p>
                      <a:pPr algn="l" fontAlgn="b"/>
                      <a:r>
                        <a:rPr lang="en-US" sz="1400" u="none" strike="noStrike" kern="1200" dirty="0">
                          <a:solidFill>
                            <a:schemeClr val="bg1">
                              <a:lumMod val="75000"/>
                            </a:schemeClr>
                          </a:solidFill>
                          <a:effectLst/>
                          <a:latin typeface="+mn-lt"/>
                          <a:ea typeface="+mn-ea"/>
                          <a:cs typeface="+mn-cs"/>
                        </a:rPr>
                        <a:t>Start: Nov 2023</a:t>
                      </a:r>
                    </a:p>
                    <a:p>
                      <a:pPr algn="l" fontAlgn="b"/>
                      <a:r>
                        <a:rPr lang="en-US" sz="1400" u="none" strike="noStrike" kern="1200" dirty="0">
                          <a:solidFill>
                            <a:schemeClr val="bg1">
                              <a:lumMod val="75000"/>
                            </a:schemeClr>
                          </a:solidFill>
                          <a:effectLst/>
                          <a:latin typeface="+mn-lt"/>
                          <a:ea typeface="+mn-ea"/>
                          <a:cs typeface="+mn-cs"/>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kern="1200" dirty="0">
                          <a:solidFill>
                            <a:schemeClr val="bg1">
                              <a:lumMod val="75000"/>
                            </a:schemeClr>
                          </a:solidFill>
                          <a:effectLst/>
                          <a:latin typeface="+mn-lt"/>
                          <a:ea typeface="+mn-ea"/>
                          <a:cs typeface="+mn-cs"/>
                        </a:rPr>
                        <a:t>Comment Resolution </a:t>
                      </a:r>
                    </a:p>
                  </a:txBody>
                  <a:tcPr marL="5715" marR="5715" marT="5715" marB="0" anchor="ctr"/>
                </a:tc>
                <a:tc>
                  <a:txBody>
                    <a:bodyPr/>
                    <a:lstStyle/>
                    <a:p>
                      <a:pPr algn="l" fontAlgn="b"/>
                      <a:endParaRPr lang="en-US" sz="1400" u="none" strike="noStrike" kern="1200" dirty="0">
                        <a:solidFill>
                          <a:schemeClr val="bg1">
                            <a:lumMod val="75000"/>
                          </a:schemeClr>
                        </a:solidFill>
                        <a:effectLst/>
                        <a:latin typeface="+mn-lt"/>
                        <a:ea typeface="+mn-ea"/>
                        <a:cs typeface="+mn-cs"/>
                      </a:endParaRPr>
                    </a:p>
                  </a:txBody>
                  <a:tcPr marL="5715" marR="5715" marT="5715" marB="0" anchor="ctr"/>
                </a:tc>
                <a:tc>
                  <a:txBody>
                    <a:bodyPr/>
                    <a:lstStyle/>
                    <a:p>
                      <a:pPr algn="l" fontAlgn="b"/>
                      <a:r>
                        <a:rPr lang="en-US" sz="1400" u="none" strike="noStrike" kern="1200" dirty="0">
                          <a:solidFill>
                            <a:schemeClr val="bg1">
                              <a:lumMod val="75000"/>
                            </a:schemeClr>
                          </a:solidFill>
                          <a:effectLst/>
                          <a:latin typeface="+mn-lt"/>
                          <a:ea typeface="+mn-ea"/>
                          <a:cs typeface="+mn-cs"/>
                        </a:rPr>
                        <a:t>Start: Jan 2024</a:t>
                      </a:r>
                    </a:p>
                    <a:p>
                      <a:pPr algn="l" fontAlgn="b"/>
                      <a:r>
                        <a:rPr lang="en-US" sz="1400" u="none" strike="noStrike" kern="1200" dirty="0">
                          <a:solidFill>
                            <a:schemeClr val="bg1">
                              <a:lumMod val="75000"/>
                            </a:schemeClr>
                          </a:solidFill>
                          <a:effectLst/>
                          <a:latin typeface="+mn-lt"/>
                          <a:ea typeface="+mn-ea"/>
                          <a:cs typeface="+mn-cs"/>
                        </a:rPr>
                        <a:t>Done: June 2024 (??)</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Oct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Nov 2023</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June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1" i="0" u="none" strike="noStrike" dirty="0">
                          <a:solidFill>
                            <a:srgbClr val="C00000"/>
                          </a:solidFill>
                          <a:effectLst/>
                          <a:latin typeface="Calibri" panose="020F0502020204030204" pitchFamily="34" charset="0"/>
                        </a:rPr>
                        <a:t>Start: July 2024</a:t>
                      </a:r>
                    </a:p>
                    <a:p>
                      <a:pPr algn="l" fontAlgn="b"/>
                      <a:r>
                        <a:rPr lang="en-US" sz="1400" b="1"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594303" y="5417295"/>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373303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
        <p:nvSpPr>
          <p:cNvPr id="2" name="Rectangle 1">
            <a:extLst>
              <a:ext uri="{FF2B5EF4-FFF2-40B4-BE49-F238E27FC236}">
                <a16:creationId xmlns:a16="http://schemas.microsoft.com/office/drawing/2014/main" id="{41DF2610-CE79-B29A-8940-F589F4A07CF3}"/>
              </a:ext>
            </a:extLst>
          </p:cNvPr>
          <p:cNvSpPr/>
          <p:nvPr/>
        </p:nvSpPr>
        <p:spPr bwMode="auto">
          <a:xfrm>
            <a:off x="6096000" y="5486400"/>
            <a:ext cx="3428999" cy="3810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27</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56E99-84CB-737A-6C87-1EF8679DE626}"/>
              </a:ext>
            </a:extLst>
          </p:cNvPr>
          <p:cNvSpPr>
            <a:spLocks noGrp="1"/>
          </p:cNvSpPr>
          <p:nvPr>
            <p:ph type="title"/>
          </p:nvPr>
        </p:nvSpPr>
        <p:spPr/>
        <p:txBody>
          <a:bodyPr/>
          <a:lstStyle/>
          <a:p>
            <a:r>
              <a:rPr lang="en-US" dirty="0"/>
              <a:t>Editorial Issues:</a:t>
            </a:r>
            <a:br>
              <a:rPr lang="en-US" dirty="0"/>
            </a:br>
            <a:r>
              <a:rPr lang="en-US" dirty="0"/>
              <a:t>Comment Resolution Reminders</a:t>
            </a:r>
          </a:p>
        </p:txBody>
      </p:sp>
      <p:sp>
        <p:nvSpPr>
          <p:cNvPr id="3" name="Text Placeholder 2">
            <a:extLst>
              <a:ext uri="{FF2B5EF4-FFF2-40B4-BE49-F238E27FC236}">
                <a16:creationId xmlns:a16="http://schemas.microsoft.com/office/drawing/2014/main" id="{EA694F53-2E96-931A-B20F-42DA22CC8A0B}"/>
              </a:ext>
            </a:extLst>
          </p:cNvPr>
          <p:cNvSpPr>
            <a:spLocks noGrp="1"/>
          </p:cNvSpPr>
          <p:nvPr>
            <p:ph type="body" sz="half" idx="1"/>
          </p:nvPr>
        </p:nvSpPr>
        <p:spPr/>
        <p:txBody>
          <a:bodyPr>
            <a:normAutofit fontScale="70000" lnSpcReduction="20000"/>
          </a:bodyPr>
          <a:lstStyle/>
          <a:p>
            <a:r>
              <a:rPr lang="en-US" dirty="0"/>
              <a:t>Resolution detail needs to be sufficiently clear for TE to apply the change</a:t>
            </a:r>
          </a:p>
          <a:p>
            <a:r>
              <a:rPr lang="en-US" dirty="0"/>
              <a:t>“see comment 1234” is not a valid resolution detail</a:t>
            </a:r>
          </a:p>
          <a:p>
            <a:r>
              <a:rPr lang="en-US" dirty="0"/>
              <a:t>References to external documents are OK when</a:t>
            </a:r>
          </a:p>
          <a:p>
            <a:pPr lvl="1"/>
            <a:r>
              <a:rPr lang="en-US" dirty="0"/>
              <a:t>Document is available on mentor</a:t>
            </a:r>
          </a:p>
          <a:p>
            <a:pPr lvl="1"/>
            <a:r>
              <a:rPr lang="en-US" dirty="0"/>
              <a:t>Text and instructions are sufficient for TE to apply the change</a:t>
            </a:r>
          </a:p>
          <a:p>
            <a:r>
              <a:rPr lang="en-US" dirty="0"/>
              <a:t>Formatting, organization, numbering and other editorial matters are the domain of the technical editor</a:t>
            </a:r>
          </a:p>
          <a:p>
            <a:pPr lvl="1"/>
            <a:r>
              <a:rPr lang="en-US" dirty="0"/>
              <a:t>TE ensures compliance with IEEE-SA and WG editorial requirements</a:t>
            </a:r>
          </a:p>
          <a:p>
            <a:pPr lvl="1"/>
            <a:r>
              <a:rPr lang="en-US" dirty="0"/>
              <a:t>Task groups do not supersede the editorial requirements of the above</a:t>
            </a:r>
          </a:p>
          <a:p>
            <a:pPr lvl="1"/>
            <a:r>
              <a:rPr lang="en-US" dirty="0"/>
              <a:t>The TE may take suggestions from anyone</a:t>
            </a:r>
          </a:p>
          <a:p>
            <a:pPr lvl="1"/>
            <a:r>
              <a:rPr lang="en-US" dirty="0"/>
              <a:t>The TE can cheerfully and efficiently answers any questions you may have regarding style, formats, and related topics</a:t>
            </a:r>
          </a:p>
          <a:p>
            <a:r>
              <a:rPr lang="en-US" dirty="0"/>
              <a:t>IEEE standards are professionally edited prior to publication</a:t>
            </a:r>
          </a:p>
        </p:txBody>
      </p:sp>
      <p:sp>
        <p:nvSpPr>
          <p:cNvPr id="4" name="Slide Number Placeholder 3">
            <a:extLst>
              <a:ext uri="{FF2B5EF4-FFF2-40B4-BE49-F238E27FC236}">
                <a16:creationId xmlns:a16="http://schemas.microsoft.com/office/drawing/2014/main" id="{1DDD5421-CF1C-A0D4-A786-73D82C0374EA}"/>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28</a:t>
            </a:fld>
            <a:endParaRPr lang="en-US"/>
          </a:p>
        </p:txBody>
      </p:sp>
    </p:spTree>
    <p:extLst>
      <p:ext uri="{BB962C8B-B14F-4D97-AF65-F5344CB8AC3E}">
        <p14:creationId xmlns:p14="http://schemas.microsoft.com/office/powerpoint/2010/main" val="2535623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29</a:t>
            </a:fld>
            <a:endParaRPr lang="en-US"/>
          </a:p>
        </p:txBody>
      </p:sp>
      <p:pic>
        <p:nvPicPr>
          <p:cNvPr id="5" name="Picture 4">
            <a:extLst>
              <a:ext uri="{FF2B5EF4-FFF2-40B4-BE49-F238E27FC236}">
                <a16:creationId xmlns:a16="http://schemas.microsoft.com/office/drawing/2014/main" id="{4F3C895C-03D4-64A3-3440-C3EF04BDF1C8}"/>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8" name="Isosceles Triangle 7">
            <a:extLst>
              <a:ext uri="{FF2B5EF4-FFF2-40B4-BE49-F238E27FC236}">
                <a16:creationId xmlns:a16="http://schemas.microsoft.com/office/drawing/2014/main" id="{F8CB53E8-BCF6-44BF-8D10-671CF70727FC}"/>
              </a:ext>
            </a:extLst>
          </p:cNvPr>
          <p:cNvSpPr/>
          <p:nvPr/>
        </p:nvSpPr>
        <p:spPr bwMode="auto">
          <a:xfrm rot="5400000">
            <a:off x="4953000" y="30480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38349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01363-E897-7A23-30FF-482F34478C38}"/>
              </a:ext>
            </a:extLst>
          </p:cNvPr>
          <p:cNvSpPr>
            <a:spLocks noGrp="1"/>
          </p:cNvSpPr>
          <p:nvPr>
            <p:ph type="title"/>
          </p:nvPr>
        </p:nvSpPr>
        <p:spPr>
          <a:xfrm>
            <a:off x="762000" y="43543"/>
            <a:ext cx="10363200" cy="533400"/>
          </a:xfrm>
        </p:spPr>
        <p:txBody>
          <a:bodyPr/>
          <a:lstStyle/>
          <a:p>
            <a:r>
              <a:rPr lang="en-US" dirty="0"/>
              <a:t>Overview of Comments</a:t>
            </a:r>
          </a:p>
        </p:txBody>
      </p:sp>
      <p:sp>
        <p:nvSpPr>
          <p:cNvPr id="4" name="Slide Number Placeholder 3">
            <a:extLst>
              <a:ext uri="{FF2B5EF4-FFF2-40B4-BE49-F238E27FC236}">
                <a16:creationId xmlns:a16="http://schemas.microsoft.com/office/drawing/2014/main" id="{23793E01-063E-75AC-942D-DE5CA68213FA}"/>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30</a:t>
            </a:fld>
            <a:endParaRPr lang="en-US" dirty="0"/>
          </a:p>
        </p:txBody>
      </p:sp>
      <p:sp>
        <p:nvSpPr>
          <p:cNvPr id="5" name="Text Placeholder 4">
            <a:extLst>
              <a:ext uri="{FF2B5EF4-FFF2-40B4-BE49-F238E27FC236}">
                <a16:creationId xmlns:a16="http://schemas.microsoft.com/office/drawing/2014/main" id="{CEE43B6D-0C3D-D0E9-74D6-65546CEF66A6}"/>
              </a:ext>
            </a:extLst>
          </p:cNvPr>
          <p:cNvSpPr>
            <a:spLocks noGrp="1"/>
          </p:cNvSpPr>
          <p:nvPr>
            <p:ph type="body" sz="half" idx="1"/>
          </p:nvPr>
        </p:nvSpPr>
        <p:spPr>
          <a:xfrm>
            <a:off x="6553200" y="5664299"/>
            <a:ext cx="4724400" cy="533400"/>
          </a:xfrm>
        </p:spPr>
        <p:txBody>
          <a:bodyPr/>
          <a:lstStyle/>
          <a:p>
            <a:pPr marL="0" indent="0">
              <a:buNone/>
            </a:pPr>
            <a:r>
              <a:rPr lang="en-US" sz="1600" dirty="0"/>
              <a:t>Lots of fun to be had!</a:t>
            </a:r>
          </a:p>
        </p:txBody>
      </p:sp>
      <p:graphicFrame>
        <p:nvGraphicFramePr>
          <p:cNvPr id="6" name="Table 5">
            <a:extLst>
              <a:ext uri="{FF2B5EF4-FFF2-40B4-BE49-F238E27FC236}">
                <a16:creationId xmlns:a16="http://schemas.microsoft.com/office/drawing/2014/main" id="{11B84CF8-921D-A1F6-B154-61694AAB321D}"/>
              </a:ext>
            </a:extLst>
          </p:cNvPr>
          <p:cNvGraphicFramePr>
            <a:graphicFrameLocks noGrp="1"/>
          </p:cNvGraphicFramePr>
          <p:nvPr>
            <p:extLst>
              <p:ext uri="{D42A27DB-BD31-4B8C-83A1-F6EECF244321}">
                <p14:modId xmlns:p14="http://schemas.microsoft.com/office/powerpoint/2010/main" val="230813697"/>
              </p:ext>
            </p:extLst>
          </p:nvPr>
        </p:nvGraphicFramePr>
        <p:xfrm>
          <a:off x="685800" y="937260"/>
          <a:ext cx="2819400" cy="2524125"/>
        </p:xfrm>
        <a:graphic>
          <a:graphicData uri="http://schemas.openxmlformats.org/drawingml/2006/table">
            <a:tbl>
              <a:tblPr>
                <a:tableStyleId>{5C22544A-7EE6-4342-B048-85BDC9FD1C3A}</a:tableStyleId>
              </a:tblPr>
              <a:tblGrid>
                <a:gridCol w="1476828">
                  <a:extLst>
                    <a:ext uri="{9D8B030D-6E8A-4147-A177-3AD203B41FA5}">
                      <a16:colId xmlns:a16="http://schemas.microsoft.com/office/drawing/2014/main" val="2208303240"/>
                    </a:ext>
                  </a:extLst>
                </a:gridCol>
                <a:gridCol w="1342572">
                  <a:extLst>
                    <a:ext uri="{9D8B030D-6E8A-4147-A177-3AD203B41FA5}">
                      <a16:colId xmlns:a16="http://schemas.microsoft.com/office/drawing/2014/main" val="395117209"/>
                    </a:ext>
                  </a:extLst>
                </a:gridCol>
              </a:tblGrid>
              <a:tr h="510540">
                <a:tc>
                  <a:txBody>
                    <a:bodyPr/>
                    <a:lstStyle/>
                    <a:p>
                      <a:pPr algn="ctr" fontAlgn="ctr"/>
                      <a:r>
                        <a:rPr lang="en-US" sz="1800" u="none" strike="noStrike">
                          <a:effectLst/>
                          <a:highlight>
                            <a:srgbClr val="DDEBF7"/>
                          </a:highlight>
                        </a:rPr>
                        <a:t>Total #  Comments</a:t>
                      </a:r>
                      <a:endParaRPr lang="en-US" sz="1800" b="0" i="0" u="none" strike="noStrike">
                        <a:solidFill>
                          <a:srgbClr val="000000"/>
                        </a:solidFill>
                        <a:effectLst/>
                        <a:highlight>
                          <a:srgbClr val="DDEBF7"/>
                        </a:highlight>
                        <a:latin typeface="Arial" panose="020B0604020202020204" pitchFamily="34" charset="0"/>
                      </a:endParaRPr>
                    </a:p>
                  </a:txBody>
                  <a:tcPr marL="0" marR="0" marT="0" marB="0" anchor="ctr"/>
                </a:tc>
                <a:tc>
                  <a:txBody>
                    <a:bodyPr/>
                    <a:lstStyle/>
                    <a:p>
                      <a:pPr algn="ctr" fontAlgn="ctr"/>
                      <a:r>
                        <a:rPr lang="en-US" sz="1800" u="none" strike="noStrike">
                          <a:effectLst/>
                          <a:highlight>
                            <a:srgbClr val="DDEBF7"/>
                          </a:highlight>
                        </a:rPr>
                        <a:t># with Blank resolution</a:t>
                      </a:r>
                      <a:endParaRPr lang="en-US" sz="1800" b="0" i="0" u="none" strike="noStrike">
                        <a:solidFill>
                          <a:srgbClr val="000000"/>
                        </a:solidFill>
                        <a:effectLst/>
                        <a:highlight>
                          <a:srgbClr val="DDEBF7"/>
                        </a:highlight>
                        <a:latin typeface="Arial" panose="020B0604020202020204" pitchFamily="34" charset="0"/>
                      </a:endParaRPr>
                    </a:p>
                  </a:txBody>
                  <a:tcPr marL="0" marR="0" marT="0" marB="0" anchor="ctr"/>
                </a:tc>
                <a:extLst>
                  <a:ext uri="{0D108BD9-81ED-4DB2-BD59-A6C34878D82A}">
                    <a16:rowId xmlns:a16="http://schemas.microsoft.com/office/drawing/2014/main" val="3689689210"/>
                  </a:ext>
                </a:extLst>
              </a:tr>
              <a:tr h="438150">
                <a:tc>
                  <a:txBody>
                    <a:bodyPr/>
                    <a:lstStyle/>
                    <a:p>
                      <a:pPr algn="ctr" fontAlgn="ctr"/>
                      <a:r>
                        <a:rPr lang="en-US" sz="1800" u="none" strike="noStrike" dirty="0">
                          <a:effectLst/>
                          <a:highlight>
                            <a:srgbClr val="FFF2CC"/>
                          </a:highlight>
                        </a:rPr>
                        <a:t>1470</a:t>
                      </a:r>
                      <a:endParaRPr lang="en-US" sz="1800" b="1" i="0" u="none" strike="noStrike" dirty="0">
                        <a:solidFill>
                          <a:srgbClr val="000000"/>
                        </a:solidFill>
                        <a:effectLst/>
                        <a:highlight>
                          <a:srgbClr val="FFF2CC"/>
                        </a:highlight>
                        <a:latin typeface="Arial" panose="020B0604020202020204" pitchFamily="34" charset="0"/>
                      </a:endParaRPr>
                    </a:p>
                  </a:txBody>
                  <a:tcPr marL="0" marR="0" marT="0" marB="0" anchor="ctr"/>
                </a:tc>
                <a:tc>
                  <a:txBody>
                    <a:bodyPr/>
                    <a:lstStyle/>
                    <a:p>
                      <a:pPr algn="ctr" fontAlgn="ctr"/>
                      <a:r>
                        <a:rPr lang="en-US" sz="1800" u="none" strike="noStrike">
                          <a:effectLst/>
                          <a:highlight>
                            <a:srgbClr val="FFF2CC"/>
                          </a:highlight>
                        </a:rPr>
                        <a:t>1470</a:t>
                      </a:r>
                      <a:endParaRPr lang="en-US" sz="1800" b="0" i="0" u="none" strike="noStrike">
                        <a:solidFill>
                          <a:srgbClr val="000000"/>
                        </a:solidFill>
                        <a:effectLst/>
                        <a:highlight>
                          <a:srgbClr val="FFF2CC"/>
                        </a:highlight>
                        <a:latin typeface="Arial" panose="020B0604020202020204" pitchFamily="34" charset="0"/>
                      </a:endParaRPr>
                    </a:p>
                  </a:txBody>
                  <a:tcPr marL="0" marR="0" marT="0" marB="0" anchor="ctr"/>
                </a:tc>
                <a:extLst>
                  <a:ext uri="{0D108BD9-81ED-4DB2-BD59-A6C34878D82A}">
                    <a16:rowId xmlns:a16="http://schemas.microsoft.com/office/drawing/2014/main" val="1325187292"/>
                  </a:ext>
                </a:extLst>
              </a:tr>
              <a:tr h="171450">
                <a:tc>
                  <a:txBody>
                    <a:bodyPr/>
                    <a:lstStyle/>
                    <a:p>
                      <a:pPr algn="l" fontAlgn="ctr"/>
                      <a:endParaRPr lang="en-US" sz="1800" b="0" i="0" u="none" strike="noStrike">
                        <a:solidFill>
                          <a:srgbClr val="000000"/>
                        </a:solidFill>
                        <a:effectLst/>
                        <a:latin typeface="Arial" panose="020B0604020202020204" pitchFamily="34" charset="0"/>
                      </a:endParaRPr>
                    </a:p>
                  </a:txBody>
                  <a:tcPr marL="0" marR="0" marT="0" marB="0" anchor="ctr"/>
                </a:tc>
                <a:tc>
                  <a:txBody>
                    <a:bodyPr/>
                    <a:lstStyle/>
                    <a:p>
                      <a:pPr algn="l" fontAlgn="ctr"/>
                      <a:endParaRPr lang="en-US" sz="18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3738513370"/>
                  </a:ext>
                </a:extLst>
              </a:tr>
              <a:tr h="276225">
                <a:tc>
                  <a:txBody>
                    <a:bodyPr/>
                    <a:lstStyle/>
                    <a:p>
                      <a:pPr algn="ctr" fontAlgn="ctr"/>
                      <a:r>
                        <a:rPr lang="en-US" sz="1800" u="none" strike="noStrike">
                          <a:effectLst/>
                          <a:highlight>
                            <a:srgbClr val="DDEBF7"/>
                          </a:highlight>
                        </a:rPr>
                        <a:t>Technical</a:t>
                      </a:r>
                      <a:endParaRPr lang="en-US" sz="1800" b="0" i="0" u="none" strike="noStrike">
                        <a:solidFill>
                          <a:srgbClr val="000000"/>
                        </a:solidFill>
                        <a:effectLst/>
                        <a:highlight>
                          <a:srgbClr val="DDEBF7"/>
                        </a:highlight>
                        <a:latin typeface="Arial" panose="020B0604020202020204" pitchFamily="34" charset="0"/>
                      </a:endParaRPr>
                    </a:p>
                  </a:txBody>
                  <a:tcPr marL="0" marR="0" marT="0" marB="0" anchor="ctr"/>
                </a:tc>
                <a:tc>
                  <a:txBody>
                    <a:bodyPr/>
                    <a:lstStyle/>
                    <a:p>
                      <a:pPr algn="ctr" fontAlgn="ctr"/>
                      <a:r>
                        <a:rPr lang="en-US" sz="1800" u="none" strike="noStrike">
                          <a:effectLst/>
                          <a:highlight>
                            <a:srgbClr val="DDEBF7"/>
                          </a:highlight>
                        </a:rPr>
                        <a:t>Editorial</a:t>
                      </a:r>
                      <a:endParaRPr lang="en-US" sz="1800" b="0" i="0" u="none" strike="noStrike">
                        <a:solidFill>
                          <a:srgbClr val="000000"/>
                        </a:solidFill>
                        <a:effectLst/>
                        <a:highlight>
                          <a:srgbClr val="DDEBF7"/>
                        </a:highlight>
                        <a:latin typeface="Arial" panose="020B0604020202020204" pitchFamily="34" charset="0"/>
                      </a:endParaRPr>
                    </a:p>
                  </a:txBody>
                  <a:tcPr marL="0" marR="0" marT="0" marB="0" anchor="ctr"/>
                </a:tc>
                <a:extLst>
                  <a:ext uri="{0D108BD9-81ED-4DB2-BD59-A6C34878D82A}">
                    <a16:rowId xmlns:a16="http://schemas.microsoft.com/office/drawing/2014/main" val="4227734372"/>
                  </a:ext>
                </a:extLst>
              </a:tr>
              <a:tr h="175260">
                <a:tc>
                  <a:txBody>
                    <a:bodyPr/>
                    <a:lstStyle/>
                    <a:p>
                      <a:pPr algn="ctr" fontAlgn="ctr"/>
                      <a:r>
                        <a:rPr lang="en-US" sz="1800" u="none" strike="noStrike">
                          <a:effectLst/>
                          <a:highlight>
                            <a:srgbClr val="FFF2CC"/>
                          </a:highlight>
                        </a:rPr>
                        <a:t>851</a:t>
                      </a:r>
                      <a:endParaRPr lang="en-US" sz="1800" b="0" i="0" u="none" strike="noStrike">
                        <a:solidFill>
                          <a:srgbClr val="000000"/>
                        </a:solidFill>
                        <a:effectLst/>
                        <a:highlight>
                          <a:srgbClr val="FFF2CC"/>
                        </a:highlight>
                        <a:latin typeface="Arial" panose="020B0604020202020204" pitchFamily="34" charset="0"/>
                      </a:endParaRPr>
                    </a:p>
                  </a:txBody>
                  <a:tcPr marL="0" marR="0" marT="0" marB="0" anchor="ctr"/>
                </a:tc>
                <a:tc>
                  <a:txBody>
                    <a:bodyPr/>
                    <a:lstStyle/>
                    <a:p>
                      <a:pPr algn="ctr" fontAlgn="ctr"/>
                      <a:r>
                        <a:rPr lang="en-US" sz="1800" u="none" strike="noStrike" dirty="0">
                          <a:effectLst/>
                          <a:highlight>
                            <a:srgbClr val="FFF2CC"/>
                          </a:highlight>
                        </a:rPr>
                        <a:t>614</a:t>
                      </a:r>
                      <a:endParaRPr lang="en-US" sz="1800" b="0" i="0" u="none" strike="noStrike" dirty="0">
                        <a:solidFill>
                          <a:srgbClr val="000000"/>
                        </a:solidFill>
                        <a:effectLst/>
                        <a:highlight>
                          <a:srgbClr val="FFF2CC"/>
                        </a:highlight>
                        <a:latin typeface="Arial" panose="020B0604020202020204" pitchFamily="34" charset="0"/>
                      </a:endParaRPr>
                    </a:p>
                  </a:txBody>
                  <a:tcPr marL="0" marR="0" marT="0" marB="0" anchor="ctr"/>
                </a:tc>
                <a:extLst>
                  <a:ext uri="{0D108BD9-81ED-4DB2-BD59-A6C34878D82A}">
                    <a16:rowId xmlns:a16="http://schemas.microsoft.com/office/drawing/2014/main" val="1789022228"/>
                  </a:ext>
                </a:extLst>
              </a:tr>
              <a:tr h="438150">
                <a:tc>
                  <a:txBody>
                    <a:bodyPr/>
                    <a:lstStyle/>
                    <a:p>
                      <a:pPr algn="ctr" fontAlgn="ctr"/>
                      <a:r>
                        <a:rPr lang="en-US" sz="1800" u="none" strike="noStrike">
                          <a:effectLst/>
                          <a:highlight>
                            <a:srgbClr val="DDEBF7"/>
                          </a:highlight>
                        </a:rPr>
                        <a:t>General</a:t>
                      </a:r>
                      <a:endParaRPr lang="en-US" sz="1800" b="0" i="0" u="none" strike="noStrike">
                        <a:solidFill>
                          <a:srgbClr val="000000"/>
                        </a:solidFill>
                        <a:effectLst/>
                        <a:highlight>
                          <a:srgbClr val="DDEBF7"/>
                        </a:highlight>
                        <a:latin typeface="Arial" panose="020B0604020202020204" pitchFamily="34" charset="0"/>
                      </a:endParaRPr>
                    </a:p>
                  </a:txBody>
                  <a:tcPr marL="0" marR="0" marT="0" marB="0" anchor="ctr"/>
                </a:tc>
                <a:tc>
                  <a:txBody>
                    <a:bodyPr/>
                    <a:lstStyle/>
                    <a:p>
                      <a:pPr algn="ctr" fontAlgn="ctr"/>
                      <a:r>
                        <a:rPr lang="en-US" sz="1800" u="none" strike="noStrike">
                          <a:effectLst/>
                        </a:rPr>
                        <a:t>Okay</a:t>
                      </a:r>
                      <a:endParaRPr lang="en-US" sz="18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4265808868"/>
                  </a:ext>
                </a:extLst>
              </a:tr>
              <a:tr h="175260">
                <a:tc>
                  <a:txBody>
                    <a:bodyPr/>
                    <a:lstStyle/>
                    <a:p>
                      <a:pPr algn="ctr" fontAlgn="ctr"/>
                      <a:r>
                        <a:rPr lang="en-US" sz="1800" u="none" strike="noStrike">
                          <a:effectLst/>
                          <a:highlight>
                            <a:srgbClr val="FFF2CC"/>
                          </a:highlight>
                        </a:rPr>
                        <a:t>5</a:t>
                      </a:r>
                      <a:endParaRPr lang="en-US" sz="1800" b="0" i="0" u="none" strike="noStrike">
                        <a:solidFill>
                          <a:srgbClr val="000000"/>
                        </a:solidFill>
                        <a:effectLst/>
                        <a:highlight>
                          <a:srgbClr val="FFF2CC"/>
                        </a:highlight>
                        <a:latin typeface="Arial" panose="020B0604020202020204" pitchFamily="34" charset="0"/>
                      </a:endParaRPr>
                    </a:p>
                  </a:txBody>
                  <a:tcPr marL="0" marR="0" marT="0" marB="0" anchor="ctr"/>
                </a:tc>
                <a:tc>
                  <a:txBody>
                    <a:bodyPr/>
                    <a:lstStyle/>
                    <a:p>
                      <a:pPr algn="ctr" fontAlgn="ctr"/>
                      <a:r>
                        <a:rPr lang="en-US" sz="1800" u="none" strike="noStrike" dirty="0">
                          <a:effectLst/>
                          <a:highlight>
                            <a:srgbClr val="F2F2F2"/>
                          </a:highlight>
                        </a:rPr>
                        <a:t>1470</a:t>
                      </a:r>
                      <a:endParaRPr lang="en-US" sz="1800" b="0" i="0" u="none" strike="noStrike" dirty="0">
                        <a:solidFill>
                          <a:srgbClr val="000000"/>
                        </a:solidFill>
                        <a:effectLst/>
                        <a:highlight>
                          <a:srgbClr val="F2F2F2"/>
                        </a:highlight>
                        <a:latin typeface="Arial" panose="020B0604020202020204" pitchFamily="34" charset="0"/>
                      </a:endParaRPr>
                    </a:p>
                  </a:txBody>
                  <a:tcPr marL="0" marR="0" marT="0" marB="0" anchor="ctr"/>
                </a:tc>
                <a:extLst>
                  <a:ext uri="{0D108BD9-81ED-4DB2-BD59-A6C34878D82A}">
                    <a16:rowId xmlns:a16="http://schemas.microsoft.com/office/drawing/2014/main" val="910060875"/>
                  </a:ext>
                </a:extLst>
              </a:tr>
            </a:tbl>
          </a:graphicData>
        </a:graphic>
      </p:graphicFrame>
      <p:graphicFrame>
        <p:nvGraphicFramePr>
          <p:cNvPr id="9" name="Table 8">
            <a:extLst>
              <a:ext uri="{FF2B5EF4-FFF2-40B4-BE49-F238E27FC236}">
                <a16:creationId xmlns:a16="http://schemas.microsoft.com/office/drawing/2014/main" id="{3DE38676-C34D-630A-A082-496C60D13439}"/>
              </a:ext>
            </a:extLst>
          </p:cNvPr>
          <p:cNvGraphicFramePr>
            <a:graphicFrameLocks noGrp="1"/>
          </p:cNvGraphicFramePr>
          <p:nvPr>
            <p:extLst>
              <p:ext uri="{D42A27DB-BD31-4B8C-83A1-F6EECF244321}">
                <p14:modId xmlns:p14="http://schemas.microsoft.com/office/powerpoint/2010/main" val="1117562725"/>
              </p:ext>
            </p:extLst>
          </p:nvPr>
        </p:nvGraphicFramePr>
        <p:xfrm>
          <a:off x="3886200" y="820103"/>
          <a:ext cx="3695701" cy="4495800"/>
        </p:xfrm>
        <a:graphic>
          <a:graphicData uri="http://schemas.openxmlformats.org/drawingml/2006/table">
            <a:tbl>
              <a:tblPr>
                <a:tableStyleId>{5C22544A-7EE6-4342-B048-85BDC9FD1C3A}</a:tableStyleId>
              </a:tblPr>
              <a:tblGrid>
                <a:gridCol w="2014713">
                  <a:extLst>
                    <a:ext uri="{9D8B030D-6E8A-4147-A177-3AD203B41FA5}">
                      <a16:colId xmlns:a16="http://schemas.microsoft.com/office/drawing/2014/main" val="130515995"/>
                    </a:ext>
                  </a:extLst>
                </a:gridCol>
                <a:gridCol w="1002942">
                  <a:extLst>
                    <a:ext uri="{9D8B030D-6E8A-4147-A177-3AD203B41FA5}">
                      <a16:colId xmlns:a16="http://schemas.microsoft.com/office/drawing/2014/main" val="2344627369"/>
                    </a:ext>
                  </a:extLst>
                </a:gridCol>
                <a:gridCol w="678046">
                  <a:extLst>
                    <a:ext uri="{9D8B030D-6E8A-4147-A177-3AD203B41FA5}">
                      <a16:colId xmlns:a16="http://schemas.microsoft.com/office/drawing/2014/main" val="800464756"/>
                    </a:ext>
                  </a:extLst>
                </a:gridCol>
              </a:tblGrid>
              <a:tr h="167640">
                <a:tc>
                  <a:txBody>
                    <a:bodyPr/>
                    <a:lstStyle/>
                    <a:p>
                      <a:pPr algn="l" fontAlgn="b"/>
                      <a:r>
                        <a:rPr lang="en-US" sz="1600" b="1" u="none" strike="noStrike" dirty="0">
                          <a:effectLst/>
                        </a:rPr>
                        <a:t>Technical Category</a:t>
                      </a:r>
                      <a:endParaRPr lang="en-US" sz="1600" b="1" i="0" u="none" strike="noStrike" dirty="0">
                        <a:effectLst/>
                        <a:latin typeface="Arial" panose="020B0604020202020204" pitchFamily="34" charset="0"/>
                      </a:endParaRPr>
                    </a:p>
                  </a:txBody>
                  <a:tcPr marL="7620" marR="7620" marT="7620" marB="0" anchor="b"/>
                </a:tc>
                <a:tc>
                  <a:txBody>
                    <a:bodyPr/>
                    <a:lstStyle/>
                    <a:p>
                      <a:pPr algn="l" fontAlgn="b"/>
                      <a:r>
                        <a:rPr lang="en-US" sz="1600" b="1" u="none" strike="noStrike" dirty="0">
                          <a:effectLst/>
                        </a:rPr>
                        <a:t>Code</a:t>
                      </a:r>
                      <a:endParaRPr lang="en-US" sz="1600" b="1" i="0" u="none" strike="noStrike" dirty="0">
                        <a:effectLst/>
                        <a:latin typeface="Arial" panose="020B0604020202020204" pitchFamily="34" charset="0"/>
                      </a:endParaRPr>
                    </a:p>
                  </a:txBody>
                  <a:tcPr marL="7620" marR="7620" marT="7620" marB="0" anchor="b"/>
                </a:tc>
                <a:tc>
                  <a:txBody>
                    <a:bodyPr/>
                    <a:lstStyle/>
                    <a:p>
                      <a:pPr algn="l" fontAlgn="b"/>
                      <a:r>
                        <a:rPr lang="en-US" sz="1600" b="1" u="none" strike="noStrike" dirty="0">
                          <a:effectLst/>
                        </a:rPr>
                        <a:t># CIDs</a:t>
                      </a:r>
                      <a:endParaRPr lang="en-US" sz="1600" b="1"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876218125"/>
                  </a:ext>
                </a:extLst>
              </a:tr>
              <a:tr h="167640">
                <a:tc>
                  <a:txBody>
                    <a:bodyPr/>
                    <a:lstStyle/>
                    <a:p>
                      <a:pPr algn="l" fontAlgn="b"/>
                      <a:r>
                        <a:rPr lang="en-US" sz="1600" u="none" strike="noStrike">
                          <a:effectLst/>
                        </a:rPr>
                        <a:t>Ack changes</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ACK</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dirty="0">
                          <a:effectLst/>
                        </a:rPr>
                        <a:t>2</a:t>
                      </a:r>
                      <a:endParaRPr lang="en-US" sz="16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2432258991"/>
                  </a:ext>
                </a:extLst>
              </a:tr>
              <a:tr h="167640">
                <a:tc>
                  <a:txBody>
                    <a:bodyPr/>
                    <a:lstStyle/>
                    <a:p>
                      <a:pPr algn="l" fontAlgn="b"/>
                      <a:r>
                        <a:rPr lang="en-US" sz="1600" u="none" strike="noStrike" dirty="0">
                          <a:effectLst/>
                        </a:rPr>
                        <a:t>Other channel access</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dirty="0">
                          <a:effectLst/>
                        </a:rPr>
                        <a:t>CHA</a:t>
                      </a:r>
                      <a:endParaRPr lang="en-US" sz="1600" b="0" i="0" u="none" strike="noStrike" dirty="0">
                        <a:effectLst/>
                        <a:latin typeface="Arial" panose="020B0604020202020204" pitchFamily="34" charset="0"/>
                      </a:endParaRPr>
                    </a:p>
                  </a:txBody>
                  <a:tcPr marL="7620" marR="7620" marT="7620" marB="0" anchor="b"/>
                </a:tc>
                <a:tc>
                  <a:txBody>
                    <a:bodyPr/>
                    <a:lstStyle/>
                    <a:p>
                      <a:pPr algn="r" fontAlgn="b"/>
                      <a:r>
                        <a:rPr lang="en-US" sz="1600" u="none" strike="noStrike">
                          <a:effectLst/>
                        </a:rPr>
                        <a:t>3</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303453498"/>
                  </a:ext>
                </a:extLst>
              </a:tr>
              <a:tr h="167640">
                <a:tc>
                  <a:txBody>
                    <a:bodyPr/>
                    <a:lstStyle/>
                    <a:p>
                      <a:pPr algn="l" fontAlgn="b"/>
                      <a:r>
                        <a:rPr lang="en-US" sz="1600" u="none" strike="noStrike">
                          <a:effectLst/>
                        </a:rPr>
                        <a:t>Dynamic Data Rate Mode</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DDRN</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0</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053822832"/>
                  </a:ext>
                </a:extLst>
              </a:tr>
              <a:tr h="167640">
                <a:tc>
                  <a:txBody>
                    <a:bodyPr/>
                    <a:lstStyle/>
                    <a:p>
                      <a:pPr algn="l" fontAlgn="b"/>
                      <a:r>
                        <a:rPr lang="en-US" sz="1600" u="none" strike="noStrike">
                          <a:effectLst/>
                        </a:rPr>
                        <a:t>Device discovery </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DISC</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36</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917142395"/>
                  </a:ext>
                </a:extLst>
              </a:tr>
              <a:tr h="167640">
                <a:tc>
                  <a:txBody>
                    <a:bodyPr/>
                    <a:lstStyle/>
                    <a:p>
                      <a:pPr algn="l" fontAlgn="b"/>
                      <a:r>
                        <a:rPr lang="en-US" sz="1600" u="none" strike="noStrike">
                          <a:effectLst/>
                        </a:rPr>
                        <a:t>Multi-node ranging / Hyper Block</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HB</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66</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824588881"/>
                  </a:ext>
                </a:extLst>
              </a:tr>
              <a:tr h="167640">
                <a:tc>
                  <a:txBody>
                    <a:bodyPr/>
                    <a:lstStyle/>
                    <a:p>
                      <a:pPr algn="l" fontAlgn="b"/>
                      <a:r>
                        <a:rPr lang="en-US" sz="1600" u="none" strike="noStrike">
                          <a:effectLst/>
                        </a:rPr>
                        <a:t>LDPC</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LCPC</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0</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4145426066"/>
                  </a:ext>
                </a:extLst>
              </a:tr>
              <a:tr h="167640">
                <a:tc>
                  <a:txBody>
                    <a:bodyPr/>
                    <a:lstStyle/>
                    <a:p>
                      <a:pPr algn="l" fontAlgn="b"/>
                      <a:r>
                        <a:rPr lang="en-US" sz="1600" u="none" strike="noStrike" dirty="0">
                          <a:effectLst/>
                        </a:rPr>
                        <a:t>MAC General</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a:effectLst/>
                        </a:rPr>
                        <a:t>MAC</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23</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700552732"/>
                  </a:ext>
                </a:extLst>
              </a:tr>
              <a:tr h="167640">
                <a:tc>
                  <a:txBody>
                    <a:bodyPr/>
                    <a:lstStyle/>
                    <a:p>
                      <a:pPr algn="l" fontAlgn="b"/>
                      <a:r>
                        <a:rPr lang="en-US" sz="1600" u="none" strike="noStrike">
                          <a:effectLst/>
                        </a:rPr>
                        <a:t>Not another category</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MISC</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4</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770364285"/>
                  </a:ext>
                </a:extLst>
              </a:tr>
              <a:tr h="167640">
                <a:tc>
                  <a:txBody>
                    <a:bodyPr/>
                    <a:lstStyle/>
                    <a:p>
                      <a:pPr algn="l" fontAlgn="b"/>
                      <a:r>
                        <a:rPr lang="en-US" sz="1600" u="none" strike="noStrike">
                          <a:effectLst/>
                        </a:rPr>
                        <a:t>MMS general (both)</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MMS</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246</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405586409"/>
                  </a:ext>
                </a:extLst>
              </a:tr>
              <a:tr h="167640">
                <a:tc>
                  <a:txBody>
                    <a:bodyPr/>
                    <a:lstStyle/>
                    <a:p>
                      <a:pPr algn="l" fontAlgn="b"/>
                      <a:r>
                        <a:rPr lang="en-US" sz="1600" u="none" strike="noStrike">
                          <a:effectLst/>
                        </a:rPr>
                        <a:t>MMS specific to Narrow Band</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MMSNB</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4</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626150240"/>
                  </a:ext>
                </a:extLst>
              </a:tr>
              <a:tr h="167640">
                <a:tc>
                  <a:txBody>
                    <a:bodyPr/>
                    <a:lstStyle/>
                    <a:p>
                      <a:pPr algn="l" fontAlgn="b"/>
                      <a:r>
                        <a:rPr lang="en-US" sz="1600" u="none" strike="noStrike">
                          <a:effectLst/>
                        </a:rPr>
                        <a:t>MMS specific to UWN</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MMSUWB</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9</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888717657"/>
                  </a:ext>
                </a:extLst>
              </a:tr>
              <a:tr h="167640">
                <a:tc>
                  <a:txBody>
                    <a:bodyPr/>
                    <a:lstStyle/>
                    <a:p>
                      <a:pPr algn="l" fontAlgn="b"/>
                      <a:r>
                        <a:rPr lang="en-US" sz="1600" u="none" strike="noStrike">
                          <a:effectLst/>
                        </a:rPr>
                        <a:t>Narrow Band specific function</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NBF</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31</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285827916"/>
                  </a:ext>
                </a:extLst>
              </a:tr>
              <a:tr h="167640">
                <a:tc>
                  <a:txBody>
                    <a:bodyPr/>
                    <a:lstStyle/>
                    <a:p>
                      <a:pPr algn="l" fontAlgn="b"/>
                      <a:r>
                        <a:rPr lang="en-US" sz="1600" u="none" strike="noStrike">
                          <a:effectLst/>
                        </a:rPr>
                        <a:t>New frame format</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NEWFR</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dirty="0">
                          <a:effectLst/>
                        </a:rPr>
                        <a:t>279</a:t>
                      </a:r>
                      <a:endParaRPr lang="en-US" sz="16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76138357"/>
                  </a:ext>
                </a:extLst>
              </a:tr>
            </a:tbl>
          </a:graphicData>
        </a:graphic>
      </p:graphicFrame>
      <p:graphicFrame>
        <p:nvGraphicFramePr>
          <p:cNvPr id="12" name="Table 11">
            <a:extLst>
              <a:ext uri="{FF2B5EF4-FFF2-40B4-BE49-F238E27FC236}">
                <a16:creationId xmlns:a16="http://schemas.microsoft.com/office/drawing/2014/main" id="{50B9F106-B123-CFEC-F943-4271E6C8F1A8}"/>
              </a:ext>
            </a:extLst>
          </p:cNvPr>
          <p:cNvGraphicFramePr>
            <a:graphicFrameLocks noGrp="1"/>
          </p:cNvGraphicFramePr>
          <p:nvPr>
            <p:extLst>
              <p:ext uri="{D42A27DB-BD31-4B8C-83A1-F6EECF244321}">
                <p14:modId xmlns:p14="http://schemas.microsoft.com/office/powerpoint/2010/main" val="2457467298"/>
              </p:ext>
            </p:extLst>
          </p:nvPr>
        </p:nvGraphicFramePr>
        <p:xfrm>
          <a:off x="8039099" y="820103"/>
          <a:ext cx="3695701" cy="2758440"/>
        </p:xfrm>
        <a:graphic>
          <a:graphicData uri="http://schemas.openxmlformats.org/drawingml/2006/table">
            <a:tbl>
              <a:tblPr>
                <a:tableStyleId>{5C22544A-7EE6-4342-B048-85BDC9FD1C3A}</a:tableStyleId>
              </a:tblPr>
              <a:tblGrid>
                <a:gridCol w="2048554">
                  <a:extLst>
                    <a:ext uri="{9D8B030D-6E8A-4147-A177-3AD203B41FA5}">
                      <a16:colId xmlns:a16="http://schemas.microsoft.com/office/drawing/2014/main" val="1786254471"/>
                    </a:ext>
                  </a:extLst>
                </a:gridCol>
                <a:gridCol w="982752">
                  <a:extLst>
                    <a:ext uri="{9D8B030D-6E8A-4147-A177-3AD203B41FA5}">
                      <a16:colId xmlns:a16="http://schemas.microsoft.com/office/drawing/2014/main" val="2002289967"/>
                    </a:ext>
                  </a:extLst>
                </a:gridCol>
                <a:gridCol w="664395">
                  <a:extLst>
                    <a:ext uri="{9D8B030D-6E8A-4147-A177-3AD203B41FA5}">
                      <a16:colId xmlns:a16="http://schemas.microsoft.com/office/drawing/2014/main" val="3347181632"/>
                    </a:ext>
                  </a:extLst>
                </a:gridCol>
              </a:tblGrid>
              <a:tr h="167640">
                <a:tc>
                  <a:txBody>
                    <a:bodyPr/>
                    <a:lstStyle/>
                    <a:p>
                      <a:pPr algn="l" fontAlgn="b"/>
                      <a:r>
                        <a:rPr lang="en-US" sz="1600" b="1" u="none" strike="noStrike" dirty="0">
                          <a:effectLst/>
                        </a:rPr>
                        <a:t>Technical Category</a:t>
                      </a:r>
                      <a:endParaRPr lang="en-US" sz="1600" b="1" i="0" u="none" strike="noStrike" dirty="0">
                        <a:effectLst/>
                        <a:latin typeface="Arial" panose="020B0604020202020204" pitchFamily="34" charset="0"/>
                      </a:endParaRPr>
                    </a:p>
                  </a:txBody>
                  <a:tcPr marL="7620" marR="7620" marT="7620" marB="0" anchor="b"/>
                </a:tc>
                <a:tc>
                  <a:txBody>
                    <a:bodyPr/>
                    <a:lstStyle/>
                    <a:p>
                      <a:pPr algn="l" fontAlgn="b"/>
                      <a:r>
                        <a:rPr lang="en-US" sz="1600" b="1" u="none" strike="noStrike" dirty="0">
                          <a:effectLst/>
                        </a:rPr>
                        <a:t>Code</a:t>
                      </a:r>
                      <a:endParaRPr lang="en-US" sz="1600" b="1" i="0" u="none" strike="noStrike" dirty="0">
                        <a:effectLst/>
                        <a:latin typeface="Arial" panose="020B0604020202020204" pitchFamily="34" charset="0"/>
                      </a:endParaRPr>
                    </a:p>
                  </a:txBody>
                  <a:tcPr marL="7620" marR="7620" marT="7620" marB="0" anchor="b"/>
                </a:tc>
                <a:tc>
                  <a:txBody>
                    <a:bodyPr/>
                    <a:lstStyle/>
                    <a:p>
                      <a:pPr algn="l" fontAlgn="b"/>
                      <a:r>
                        <a:rPr lang="en-US" sz="1600" b="1" u="none" strike="noStrike" dirty="0">
                          <a:effectLst/>
                        </a:rPr>
                        <a:t># CIDs</a:t>
                      </a:r>
                      <a:endParaRPr lang="en-US" sz="1600" b="1"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4185149981"/>
                  </a:ext>
                </a:extLst>
              </a:tr>
              <a:tr h="167640">
                <a:tc>
                  <a:txBody>
                    <a:bodyPr/>
                    <a:lstStyle/>
                    <a:p>
                      <a:pPr algn="l" fontAlgn="b"/>
                      <a:r>
                        <a:rPr lang="en-US" sz="1600" u="none" strike="noStrike" dirty="0">
                          <a:effectLst/>
                        </a:rPr>
                        <a:t>UWB PHY HRP</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dirty="0">
                          <a:effectLst/>
                        </a:rPr>
                        <a:t>PHYHRP</a:t>
                      </a:r>
                      <a:endParaRPr lang="en-US" sz="1600" b="0" i="0" u="none" strike="noStrike" dirty="0">
                        <a:effectLst/>
                        <a:latin typeface="Arial" panose="020B0604020202020204" pitchFamily="34" charset="0"/>
                      </a:endParaRPr>
                    </a:p>
                  </a:txBody>
                  <a:tcPr marL="7620" marR="7620" marT="7620" marB="0" anchor="b"/>
                </a:tc>
                <a:tc>
                  <a:txBody>
                    <a:bodyPr/>
                    <a:lstStyle/>
                    <a:p>
                      <a:pPr algn="r" fontAlgn="b"/>
                      <a:r>
                        <a:rPr lang="en-US" sz="1600" u="none" strike="noStrike">
                          <a:effectLst/>
                        </a:rPr>
                        <a:t>13</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761088723"/>
                  </a:ext>
                </a:extLst>
              </a:tr>
              <a:tr h="167640">
                <a:tc>
                  <a:txBody>
                    <a:bodyPr/>
                    <a:lstStyle/>
                    <a:p>
                      <a:pPr algn="l" fontAlgn="b"/>
                      <a:r>
                        <a:rPr lang="en-US" sz="1600" u="none" strike="noStrike" dirty="0">
                          <a:effectLst/>
                        </a:rPr>
                        <a:t>UWB PHY LE</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a:effectLst/>
                        </a:rPr>
                        <a:t>PHYLE</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8</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3775483270"/>
                  </a:ext>
                </a:extLst>
              </a:tr>
              <a:tr h="167640">
                <a:tc>
                  <a:txBody>
                    <a:bodyPr/>
                    <a:lstStyle/>
                    <a:p>
                      <a:pPr algn="l" fontAlgn="b"/>
                      <a:r>
                        <a:rPr lang="en-US" sz="1600" u="none" strike="noStrike" dirty="0">
                          <a:effectLst/>
                        </a:rPr>
                        <a:t>Narrow Band PHY</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a:effectLst/>
                        </a:rPr>
                        <a:t>PHYNB</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20</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886024222"/>
                  </a:ext>
                </a:extLst>
              </a:tr>
              <a:tr h="167640">
                <a:tc>
                  <a:txBody>
                    <a:bodyPr/>
                    <a:lstStyle/>
                    <a:p>
                      <a:pPr algn="l" fontAlgn="b"/>
                      <a:r>
                        <a:rPr lang="en-US" sz="1600" u="none" strike="noStrike" dirty="0">
                          <a:effectLst/>
                        </a:rPr>
                        <a:t>RSS</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a:effectLst/>
                        </a:rPr>
                        <a:t>RSS</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5</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227204954"/>
                  </a:ext>
                </a:extLst>
              </a:tr>
              <a:tr h="167640">
                <a:tc>
                  <a:txBody>
                    <a:bodyPr/>
                    <a:lstStyle/>
                    <a:p>
                      <a:pPr algn="l" fontAlgn="b"/>
                      <a:r>
                        <a:rPr lang="en-US" sz="1600" u="none" strike="noStrike" dirty="0">
                          <a:effectLst/>
                        </a:rPr>
                        <a:t>Sensing</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a:effectLst/>
                        </a:rPr>
                        <a:t>SENS</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86</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3834471430"/>
                  </a:ext>
                </a:extLst>
              </a:tr>
              <a:tr h="167640">
                <a:tc>
                  <a:txBody>
                    <a:bodyPr/>
                    <a:lstStyle/>
                    <a:p>
                      <a:pPr algn="l" fontAlgn="b"/>
                      <a:r>
                        <a:rPr lang="en-US" sz="1600" u="none" strike="noStrike" dirty="0">
                          <a:effectLst/>
                        </a:rPr>
                        <a:t>SSBD</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a:effectLst/>
                        </a:rPr>
                        <a:t>SSBD</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a:effectLst/>
                        </a:rPr>
                        <a:t>6</a:t>
                      </a:r>
                      <a:endParaRPr lang="en-US" sz="16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591416484"/>
                  </a:ext>
                </a:extLst>
              </a:tr>
              <a:tr h="167640">
                <a:tc>
                  <a:txBody>
                    <a:bodyPr/>
                    <a:lstStyle/>
                    <a:p>
                      <a:pPr algn="l" fontAlgn="b"/>
                      <a:r>
                        <a:rPr lang="en-US" sz="1600" u="none" strike="noStrike" dirty="0">
                          <a:effectLst/>
                        </a:rPr>
                        <a:t>Assigned to the Technical Editor</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dirty="0">
                          <a:effectLst/>
                        </a:rPr>
                        <a:t>TE</a:t>
                      </a:r>
                      <a:endParaRPr lang="en-US" sz="1600" b="0" i="0" u="none" strike="noStrike" dirty="0">
                        <a:effectLst/>
                        <a:latin typeface="Arial" panose="020B0604020202020204" pitchFamily="34" charset="0"/>
                      </a:endParaRPr>
                    </a:p>
                  </a:txBody>
                  <a:tcPr marL="7620" marR="7620" marT="7620" marB="0" anchor="b"/>
                </a:tc>
                <a:tc>
                  <a:txBody>
                    <a:bodyPr/>
                    <a:lstStyle/>
                    <a:p>
                      <a:pPr algn="r" fontAlgn="b"/>
                      <a:r>
                        <a:rPr lang="en-US" sz="1600" u="none" strike="noStrike" dirty="0">
                          <a:effectLst/>
                        </a:rPr>
                        <a:t>617</a:t>
                      </a:r>
                      <a:endParaRPr lang="en-US" sz="16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291222785"/>
                  </a:ext>
                </a:extLst>
              </a:tr>
              <a:tr h="167640">
                <a:tc>
                  <a:txBody>
                    <a:bodyPr/>
                    <a:lstStyle/>
                    <a:p>
                      <a:pPr algn="l" fontAlgn="b"/>
                      <a:r>
                        <a:rPr lang="en-US" sz="1600" u="none" strike="noStrike">
                          <a:effectLst/>
                        </a:rPr>
                        <a:t>UWB data offload</a:t>
                      </a:r>
                      <a:endParaRPr lang="en-US" sz="1600" b="0" i="0" u="none" strike="noStrike">
                        <a:effectLst/>
                        <a:latin typeface="Arial" panose="020B0604020202020204" pitchFamily="34" charset="0"/>
                      </a:endParaRPr>
                    </a:p>
                  </a:txBody>
                  <a:tcPr marL="7620" marR="7620" marT="7620" marB="0" anchor="b"/>
                </a:tc>
                <a:tc>
                  <a:txBody>
                    <a:bodyPr/>
                    <a:lstStyle/>
                    <a:p>
                      <a:pPr algn="l" fontAlgn="b"/>
                      <a:r>
                        <a:rPr lang="en-US" sz="1600" u="none" strike="noStrike">
                          <a:effectLst/>
                        </a:rPr>
                        <a:t>UWBDO</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dirty="0">
                          <a:effectLst/>
                        </a:rPr>
                        <a:t>10</a:t>
                      </a:r>
                      <a:endParaRPr lang="en-US" sz="16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769666612"/>
                  </a:ext>
                </a:extLst>
              </a:tr>
              <a:tr h="167640">
                <a:tc>
                  <a:txBody>
                    <a:bodyPr/>
                    <a:lstStyle/>
                    <a:p>
                      <a:pPr algn="l" fontAlgn="b"/>
                      <a:r>
                        <a:rPr lang="en-US" sz="1600" u="none" strike="noStrike" dirty="0">
                          <a:effectLst/>
                        </a:rPr>
                        <a:t>Wake-up Radio</a:t>
                      </a:r>
                      <a:endParaRPr lang="en-US" sz="1600" b="0" i="0" u="none" strike="noStrike" dirty="0">
                        <a:effectLst/>
                        <a:latin typeface="Arial" panose="020B0604020202020204" pitchFamily="34" charset="0"/>
                      </a:endParaRPr>
                    </a:p>
                  </a:txBody>
                  <a:tcPr marL="7620" marR="7620" marT="7620" marB="0" anchor="b"/>
                </a:tc>
                <a:tc>
                  <a:txBody>
                    <a:bodyPr/>
                    <a:lstStyle/>
                    <a:p>
                      <a:pPr algn="l" fontAlgn="b"/>
                      <a:r>
                        <a:rPr lang="en-US" sz="1600" u="none" strike="noStrike">
                          <a:effectLst/>
                        </a:rPr>
                        <a:t>WUR</a:t>
                      </a:r>
                      <a:endParaRPr lang="en-US" sz="1600" b="0" i="0" u="none" strike="noStrike">
                        <a:effectLst/>
                        <a:latin typeface="Arial" panose="020B0604020202020204" pitchFamily="34" charset="0"/>
                      </a:endParaRPr>
                    </a:p>
                  </a:txBody>
                  <a:tcPr marL="7620" marR="7620" marT="7620" marB="0" anchor="b"/>
                </a:tc>
                <a:tc>
                  <a:txBody>
                    <a:bodyPr/>
                    <a:lstStyle/>
                    <a:p>
                      <a:pPr algn="r" fontAlgn="b"/>
                      <a:r>
                        <a:rPr lang="en-US" sz="1600" u="none" strike="noStrike" dirty="0">
                          <a:effectLst/>
                        </a:rPr>
                        <a:t>1</a:t>
                      </a:r>
                      <a:endParaRPr lang="en-US" sz="16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512130932"/>
                  </a:ext>
                </a:extLst>
              </a:tr>
            </a:tbl>
          </a:graphicData>
        </a:graphic>
      </p:graphicFrame>
      <p:graphicFrame>
        <p:nvGraphicFramePr>
          <p:cNvPr id="14" name="Table 13">
            <a:extLst>
              <a:ext uri="{FF2B5EF4-FFF2-40B4-BE49-F238E27FC236}">
                <a16:creationId xmlns:a16="http://schemas.microsoft.com/office/drawing/2014/main" id="{21E3628C-5550-56DB-B853-F41CF8353562}"/>
              </a:ext>
            </a:extLst>
          </p:cNvPr>
          <p:cNvGraphicFramePr>
            <a:graphicFrameLocks noGrp="1"/>
          </p:cNvGraphicFramePr>
          <p:nvPr>
            <p:extLst>
              <p:ext uri="{D42A27DB-BD31-4B8C-83A1-F6EECF244321}">
                <p14:modId xmlns:p14="http://schemas.microsoft.com/office/powerpoint/2010/main" val="246239045"/>
              </p:ext>
            </p:extLst>
          </p:nvPr>
        </p:nvGraphicFramePr>
        <p:xfrm>
          <a:off x="762000" y="3962400"/>
          <a:ext cx="2590800" cy="1097280"/>
        </p:xfrm>
        <a:graphic>
          <a:graphicData uri="http://schemas.openxmlformats.org/drawingml/2006/table">
            <a:tbl>
              <a:tblPr>
                <a:tableStyleId>{5C22544A-7EE6-4342-B048-85BDC9FD1C3A}</a:tableStyleId>
              </a:tblPr>
              <a:tblGrid>
                <a:gridCol w="1357086">
                  <a:extLst>
                    <a:ext uri="{9D8B030D-6E8A-4147-A177-3AD203B41FA5}">
                      <a16:colId xmlns:a16="http://schemas.microsoft.com/office/drawing/2014/main" val="1419015376"/>
                    </a:ext>
                  </a:extLst>
                </a:gridCol>
                <a:gridCol w="1233714">
                  <a:extLst>
                    <a:ext uri="{9D8B030D-6E8A-4147-A177-3AD203B41FA5}">
                      <a16:colId xmlns:a16="http://schemas.microsoft.com/office/drawing/2014/main" val="2454385196"/>
                    </a:ext>
                  </a:extLst>
                </a:gridCol>
              </a:tblGrid>
              <a:tr h="175260">
                <a:tc>
                  <a:txBody>
                    <a:bodyPr/>
                    <a:lstStyle/>
                    <a:p>
                      <a:pPr algn="ctr" fontAlgn="ctr"/>
                      <a:r>
                        <a:rPr lang="en-US" sz="1800" u="none" strike="noStrike">
                          <a:effectLst/>
                          <a:highlight>
                            <a:srgbClr val="DDEBF7"/>
                          </a:highlight>
                        </a:rPr>
                        <a:t>Technical</a:t>
                      </a:r>
                      <a:endParaRPr lang="en-US" sz="1800" b="0" i="0" u="none" strike="noStrike">
                        <a:solidFill>
                          <a:srgbClr val="000000"/>
                        </a:solidFill>
                        <a:effectLst/>
                        <a:highlight>
                          <a:srgbClr val="DDEBF7"/>
                        </a:highlight>
                        <a:latin typeface="Arial" panose="020B0604020202020204" pitchFamily="34" charset="0"/>
                      </a:endParaRPr>
                    </a:p>
                  </a:txBody>
                  <a:tcPr marL="0" marR="0" marT="0" marB="0" anchor="ctr"/>
                </a:tc>
                <a:tc>
                  <a:txBody>
                    <a:bodyPr/>
                    <a:lstStyle/>
                    <a:p>
                      <a:pPr algn="ctr" fontAlgn="ctr"/>
                      <a:r>
                        <a:rPr lang="en-US" sz="1800" u="none" strike="noStrike">
                          <a:effectLst/>
                          <a:highlight>
                            <a:srgbClr val="DDEBF7"/>
                          </a:highlight>
                        </a:rPr>
                        <a:t>Editorial</a:t>
                      </a:r>
                      <a:endParaRPr lang="en-US" sz="1800" b="0" i="0" u="none" strike="noStrike">
                        <a:solidFill>
                          <a:srgbClr val="000000"/>
                        </a:solidFill>
                        <a:effectLst/>
                        <a:highlight>
                          <a:srgbClr val="DDEBF7"/>
                        </a:highlight>
                        <a:latin typeface="Arial" panose="020B0604020202020204" pitchFamily="34" charset="0"/>
                      </a:endParaRPr>
                    </a:p>
                  </a:txBody>
                  <a:tcPr marL="0" marR="0" marT="0" marB="0" anchor="ctr"/>
                </a:tc>
                <a:extLst>
                  <a:ext uri="{0D108BD9-81ED-4DB2-BD59-A6C34878D82A}">
                    <a16:rowId xmlns:a16="http://schemas.microsoft.com/office/drawing/2014/main" val="1846100679"/>
                  </a:ext>
                </a:extLst>
              </a:tr>
              <a:tr h="175260">
                <a:tc>
                  <a:txBody>
                    <a:bodyPr/>
                    <a:lstStyle/>
                    <a:p>
                      <a:pPr algn="ctr" fontAlgn="ctr"/>
                      <a:r>
                        <a:rPr lang="en-US" sz="1800" u="none" strike="noStrike">
                          <a:effectLst/>
                          <a:highlight>
                            <a:srgbClr val="FFF2CC"/>
                          </a:highlight>
                        </a:rPr>
                        <a:t>29</a:t>
                      </a:r>
                      <a:endParaRPr lang="en-US" sz="1800" b="0" i="0" u="none" strike="noStrike">
                        <a:solidFill>
                          <a:srgbClr val="000000"/>
                        </a:solidFill>
                        <a:effectLst/>
                        <a:highlight>
                          <a:srgbClr val="FFF2CC"/>
                        </a:highlight>
                        <a:latin typeface="Arial" panose="020B0604020202020204" pitchFamily="34" charset="0"/>
                      </a:endParaRPr>
                    </a:p>
                  </a:txBody>
                  <a:tcPr marL="0" marR="0" marT="0" marB="0" anchor="ctr"/>
                </a:tc>
                <a:tc>
                  <a:txBody>
                    <a:bodyPr/>
                    <a:lstStyle/>
                    <a:p>
                      <a:pPr algn="ctr" fontAlgn="ctr"/>
                      <a:r>
                        <a:rPr lang="en-US" sz="1800" u="none" strike="noStrike">
                          <a:effectLst/>
                          <a:highlight>
                            <a:srgbClr val="FFF2CC"/>
                          </a:highlight>
                        </a:rPr>
                        <a:t>16</a:t>
                      </a:r>
                      <a:endParaRPr lang="en-US" sz="1800" b="0" i="0" u="none" strike="noStrike">
                        <a:solidFill>
                          <a:srgbClr val="000000"/>
                        </a:solidFill>
                        <a:effectLst/>
                        <a:highlight>
                          <a:srgbClr val="FFF2CC"/>
                        </a:highlight>
                        <a:latin typeface="Arial" panose="020B0604020202020204" pitchFamily="34" charset="0"/>
                      </a:endParaRPr>
                    </a:p>
                  </a:txBody>
                  <a:tcPr marL="0" marR="0" marT="0" marB="0" anchor="ctr"/>
                </a:tc>
                <a:extLst>
                  <a:ext uri="{0D108BD9-81ED-4DB2-BD59-A6C34878D82A}">
                    <a16:rowId xmlns:a16="http://schemas.microsoft.com/office/drawing/2014/main" val="2844550130"/>
                  </a:ext>
                </a:extLst>
              </a:tr>
              <a:tr h="175260">
                <a:tc>
                  <a:txBody>
                    <a:bodyPr/>
                    <a:lstStyle/>
                    <a:p>
                      <a:pPr algn="ctr" fontAlgn="ctr"/>
                      <a:r>
                        <a:rPr lang="en-US" sz="1800" u="none" strike="noStrike">
                          <a:effectLst/>
                          <a:highlight>
                            <a:srgbClr val="DDEBF7"/>
                          </a:highlight>
                        </a:rPr>
                        <a:t>General</a:t>
                      </a:r>
                      <a:endParaRPr lang="en-US" sz="1800" b="0" i="0" u="none" strike="noStrike">
                        <a:solidFill>
                          <a:srgbClr val="000000"/>
                        </a:solidFill>
                        <a:effectLst/>
                        <a:highlight>
                          <a:srgbClr val="DDEBF7"/>
                        </a:highlight>
                        <a:latin typeface="Arial" panose="020B0604020202020204" pitchFamily="34" charset="0"/>
                      </a:endParaRPr>
                    </a:p>
                  </a:txBody>
                  <a:tcPr marL="0" marR="0" marT="0" marB="0" anchor="ctr"/>
                </a:tc>
                <a:tc>
                  <a:txBody>
                    <a:bodyPr/>
                    <a:lstStyle/>
                    <a:p>
                      <a:pPr algn="ctr" fontAlgn="ctr"/>
                      <a:r>
                        <a:rPr lang="en-US" sz="1800" u="none" strike="noStrike">
                          <a:effectLst/>
                        </a:rPr>
                        <a:t>Total</a:t>
                      </a:r>
                      <a:endParaRPr lang="en-US" sz="1800" b="0" i="0" u="none" strike="noStrike">
                        <a:solidFill>
                          <a:srgbClr val="000000"/>
                        </a:solidFill>
                        <a:effectLst/>
                        <a:latin typeface="Arial" panose="020B0604020202020204" pitchFamily="34" charset="0"/>
                      </a:endParaRPr>
                    </a:p>
                  </a:txBody>
                  <a:tcPr marL="0" marR="0" marT="0" marB="0" anchor="ctr"/>
                </a:tc>
                <a:extLst>
                  <a:ext uri="{0D108BD9-81ED-4DB2-BD59-A6C34878D82A}">
                    <a16:rowId xmlns:a16="http://schemas.microsoft.com/office/drawing/2014/main" val="1416177082"/>
                  </a:ext>
                </a:extLst>
              </a:tr>
              <a:tr h="175260">
                <a:tc>
                  <a:txBody>
                    <a:bodyPr/>
                    <a:lstStyle/>
                    <a:p>
                      <a:pPr algn="ctr" fontAlgn="ctr"/>
                      <a:r>
                        <a:rPr lang="en-US" sz="1800" u="none" strike="noStrike">
                          <a:effectLst/>
                          <a:highlight>
                            <a:srgbClr val="FFF2CC"/>
                          </a:highlight>
                        </a:rPr>
                        <a:t>2</a:t>
                      </a:r>
                      <a:endParaRPr lang="en-US" sz="1800" b="0" i="0" u="none" strike="noStrike">
                        <a:solidFill>
                          <a:srgbClr val="000000"/>
                        </a:solidFill>
                        <a:effectLst/>
                        <a:highlight>
                          <a:srgbClr val="FFF2CC"/>
                        </a:highlight>
                        <a:latin typeface="Arial" panose="020B0604020202020204" pitchFamily="34" charset="0"/>
                      </a:endParaRPr>
                    </a:p>
                  </a:txBody>
                  <a:tcPr marL="0" marR="0" marT="0" marB="0" anchor="ctr"/>
                </a:tc>
                <a:tc>
                  <a:txBody>
                    <a:bodyPr/>
                    <a:lstStyle/>
                    <a:p>
                      <a:pPr algn="ctr" fontAlgn="ctr"/>
                      <a:r>
                        <a:rPr lang="en-US" sz="1800" u="none" strike="noStrike" dirty="0">
                          <a:effectLst/>
                          <a:highlight>
                            <a:srgbClr val="F2F2F2"/>
                          </a:highlight>
                        </a:rPr>
                        <a:t>47</a:t>
                      </a:r>
                      <a:endParaRPr lang="en-US" sz="1800" b="0" i="0" u="none" strike="noStrike" dirty="0">
                        <a:solidFill>
                          <a:srgbClr val="000000"/>
                        </a:solidFill>
                        <a:effectLst/>
                        <a:highlight>
                          <a:srgbClr val="F2F2F2"/>
                        </a:highlight>
                        <a:latin typeface="Arial" panose="020B0604020202020204" pitchFamily="34" charset="0"/>
                      </a:endParaRPr>
                    </a:p>
                  </a:txBody>
                  <a:tcPr marL="0" marR="0" marT="0" marB="0" anchor="ctr"/>
                </a:tc>
                <a:extLst>
                  <a:ext uri="{0D108BD9-81ED-4DB2-BD59-A6C34878D82A}">
                    <a16:rowId xmlns:a16="http://schemas.microsoft.com/office/drawing/2014/main" val="599380773"/>
                  </a:ext>
                </a:extLst>
              </a:tr>
            </a:tbl>
          </a:graphicData>
        </a:graphic>
      </p:graphicFrame>
    </p:spTree>
    <p:extLst>
      <p:ext uri="{BB962C8B-B14F-4D97-AF65-F5344CB8AC3E}">
        <p14:creationId xmlns:p14="http://schemas.microsoft.com/office/powerpoint/2010/main" val="129142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08F69-7516-4277-29E5-7A1F3DCF3222}"/>
              </a:ext>
            </a:extLst>
          </p:cNvPr>
          <p:cNvSpPr>
            <a:spLocks noGrp="1"/>
          </p:cNvSpPr>
          <p:nvPr>
            <p:ph type="title"/>
          </p:nvPr>
        </p:nvSpPr>
        <p:spPr>
          <a:xfrm>
            <a:off x="914400" y="685800"/>
            <a:ext cx="10363200" cy="533400"/>
          </a:xfrm>
        </p:spPr>
        <p:txBody>
          <a:bodyPr/>
          <a:lstStyle/>
          <a:p>
            <a:r>
              <a:rPr lang="en-US" dirty="0"/>
              <a:t>Comment Resolution Reminders</a:t>
            </a:r>
          </a:p>
        </p:txBody>
      </p:sp>
      <p:sp>
        <p:nvSpPr>
          <p:cNvPr id="3" name="Text Placeholder 2">
            <a:extLst>
              <a:ext uri="{FF2B5EF4-FFF2-40B4-BE49-F238E27FC236}">
                <a16:creationId xmlns:a16="http://schemas.microsoft.com/office/drawing/2014/main" id="{6CCB843A-378F-68A6-9006-E5D73A37D650}"/>
              </a:ext>
            </a:extLst>
          </p:cNvPr>
          <p:cNvSpPr>
            <a:spLocks noGrp="1"/>
          </p:cNvSpPr>
          <p:nvPr>
            <p:ph type="body" sz="half" idx="1"/>
          </p:nvPr>
        </p:nvSpPr>
        <p:spPr>
          <a:xfrm>
            <a:off x="914400" y="1524000"/>
            <a:ext cx="10363200" cy="4724400"/>
          </a:xfrm>
        </p:spPr>
        <p:txBody>
          <a:bodyPr>
            <a:normAutofit fontScale="77500" lnSpcReduction="20000"/>
          </a:bodyPr>
          <a:lstStyle/>
          <a:p>
            <a:r>
              <a:rPr lang="en-US" dirty="0"/>
              <a:t>Collaboration is good</a:t>
            </a:r>
          </a:p>
          <a:p>
            <a:r>
              <a:rPr lang="en-US" dirty="0"/>
              <a:t>We have meeting resources for breakouts</a:t>
            </a:r>
          </a:p>
          <a:p>
            <a:pPr lvl="1"/>
            <a:r>
              <a:rPr lang="en-US" dirty="0"/>
              <a:t>Requests:  TG officers and WG chair</a:t>
            </a:r>
          </a:p>
          <a:p>
            <a:pPr lvl="1"/>
            <a:r>
              <a:rPr lang="en-US" dirty="0"/>
              <a:t>TG4ab room when shown on schedule as TG4ab</a:t>
            </a:r>
          </a:p>
          <a:p>
            <a:pPr lvl="1"/>
            <a:r>
              <a:rPr lang="en-US" dirty="0"/>
              <a:t>Second breakout room (WG chair’s discretion)</a:t>
            </a:r>
          </a:p>
          <a:p>
            <a:r>
              <a:rPr lang="en-US" dirty="0"/>
              <a:t>We will identify “easy” first (today)</a:t>
            </a:r>
          </a:p>
          <a:p>
            <a:r>
              <a:rPr lang="en-US" dirty="0"/>
              <a:t>We will follow RevCom guidelines for resolutions:</a:t>
            </a:r>
          </a:p>
          <a:p>
            <a:pPr lvl="1"/>
            <a:r>
              <a:rPr lang="en-US" dirty="0">
                <a:hlinkClick r:id="rId2"/>
              </a:rPr>
              <a:t>https://standards.ieee.org/wp-content/uploads/import/governance/revcom/guidelines.pdf</a:t>
            </a:r>
            <a:endParaRPr lang="en-US" dirty="0"/>
          </a:p>
          <a:p>
            <a:r>
              <a:rPr lang="en-US" dirty="0"/>
              <a:t>RevCom guidelines for commenting on draft standards:</a:t>
            </a:r>
          </a:p>
          <a:p>
            <a:pPr lvl="1"/>
            <a:r>
              <a:rPr lang="en-US" dirty="0">
                <a:hlinkClick r:id="rId3"/>
              </a:rPr>
              <a:t>https://standards.ieee.org/wp-content/uploads/import/governance/revcom/Guidelines_for_commenting_on-draft_standards.pdf</a:t>
            </a:r>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A2D02345-BDA4-BA5C-FD7E-9281764F7CF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31</a:t>
            </a:fld>
            <a:endParaRPr lang="en-US"/>
          </a:p>
        </p:txBody>
      </p:sp>
    </p:spTree>
    <p:extLst>
      <p:ext uri="{BB962C8B-B14F-4D97-AF65-F5344CB8AC3E}">
        <p14:creationId xmlns:p14="http://schemas.microsoft.com/office/powerpoint/2010/main" val="16999450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32</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July thru Sept</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33</a:t>
            </a:fld>
            <a:endParaRPr lang="en-US"/>
          </a:p>
        </p:txBody>
      </p:sp>
      <p:sp>
        <p:nvSpPr>
          <p:cNvPr id="3" name="Oval 2">
            <a:extLst>
              <a:ext uri="{FF2B5EF4-FFF2-40B4-BE49-F238E27FC236}">
                <a16:creationId xmlns:a16="http://schemas.microsoft.com/office/drawing/2014/main" id="{E5609EEB-B7D8-5909-59B6-34F792227638}"/>
              </a:ext>
            </a:extLst>
          </p:cNvPr>
          <p:cNvSpPr/>
          <p:nvPr/>
        </p:nvSpPr>
        <p:spPr bwMode="auto">
          <a:xfrm>
            <a:off x="5486400" y="3963340"/>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1589659" y="3225050"/>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2133600" y="40225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6400" y="3124200"/>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2090998" y="28167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2127110" y="3617825"/>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and Thursdays 2 hours split:  </a:t>
            </a:r>
          </a:p>
          <a:p>
            <a:pPr marL="971550" lvl="1" indent="-514350">
              <a:buFont typeface="+mj-lt"/>
              <a:buAutoNum type="arabicPeriod"/>
            </a:pPr>
            <a:r>
              <a:rPr lang="en-US" dirty="0"/>
              <a:t>6am PT (1 hour)</a:t>
            </a:r>
          </a:p>
          <a:p>
            <a:pPr marL="971550" lvl="1" indent="-514350">
              <a:buFont typeface="+mj-lt"/>
              <a:buAutoNum type="arabicPeriod"/>
            </a:pPr>
            <a:r>
              <a:rPr lang="en-US" dirty="0"/>
              <a:t>3pm PT (1 hour)</a:t>
            </a:r>
          </a:p>
          <a:p>
            <a:r>
              <a:rPr lang="en-US" dirty="0"/>
              <a:t>Commencing 28-May-2024</a:t>
            </a:r>
          </a:p>
          <a:p>
            <a:r>
              <a:rPr lang="en-US" dirty="0"/>
              <a:t>Will cancel when LB starts</a:t>
            </a:r>
          </a:p>
          <a:p>
            <a:endParaRPr lang="en-US" dirty="0"/>
          </a:p>
          <a:p>
            <a:endParaRPr lang="en-US" dirty="0"/>
          </a:p>
        </p:txBody>
      </p:sp>
      <p:sp>
        <p:nvSpPr>
          <p:cNvPr id="23" name="Oval 22">
            <a:extLst>
              <a:ext uri="{FF2B5EF4-FFF2-40B4-BE49-F238E27FC236}">
                <a16:creationId xmlns:a16="http://schemas.microsoft.com/office/drawing/2014/main" id="{E11033BC-CA8E-7BE7-16E4-0595E052F72F}"/>
              </a:ext>
            </a:extLst>
          </p:cNvPr>
          <p:cNvSpPr/>
          <p:nvPr/>
        </p:nvSpPr>
        <p:spPr bwMode="auto">
          <a:xfrm>
            <a:off x="5486400" y="2743200"/>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Times New Roman" pitchFamily="18" charset="0"/>
            </a:endParaRPr>
          </a:p>
        </p:txBody>
      </p:sp>
      <p:sp>
        <p:nvSpPr>
          <p:cNvPr id="24" name="Oval 23">
            <a:extLst>
              <a:ext uri="{FF2B5EF4-FFF2-40B4-BE49-F238E27FC236}">
                <a16:creationId xmlns:a16="http://schemas.microsoft.com/office/drawing/2014/main" id="{1D3AD3ED-EF21-4C10-1B6B-C348137D2908}"/>
              </a:ext>
            </a:extLst>
          </p:cNvPr>
          <p:cNvSpPr/>
          <p:nvPr/>
        </p:nvSpPr>
        <p:spPr bwMode="auto">
          <a:xfrm>
            <a:off x="5486400" y="351520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A208B75B-0259-B6E2-AAB1-9FA02085AE3E}"/>
              </a:ext>
            </a:extLst>
          </p:cNvPr>
          <p:cNvSpPr/>
          <p:nvPr/>
        </p:nvSpPr>
        <p:spPr bwMode="auto">
          <a:xfrm>
            <a:off x="8382000" y="321826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19" name="Oval 18">
            <a:extLst>
              <a:ext uri="{FF2B5EF4-FFF2-40B4-BE49-F238E27FC236}">
                <a16:creationId xmlns:a16="http://schemas.microsoft.com/office/drawing/2014/main" id="{9EFF831B-0AF7-D171-C983-0D54EB61EB36}"/>
              </a:ext>
            </a:extLst>
          </p:cNvPr>
          <p:cNvSpPr/>
          <p:nvPr/>
        </p:nvSpPr>
        <p:spPr bwMode="auto">
          <a:xfrm>
            <a:off x="8915400" y="281033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20" name="Oval 19">
            <a:extLst>
              <a:ext uri="{FF2B5EF4-FFF2-40B4-BE49-F238E27FC236}">
                <a16:creationId xmlns:a16="http://schemas.microsoft.com/office/drawing/2014/main" id="{79C1A53E-24A6-1F68-8787-4C1B1C0F844C}"/>
              </a:ext>
            </a:extLst>
          </p:cNvPr>
          <p:cNvSpPr/>
          <p:nvPr/>
        </p:nvSpPr>
        <p:spPr bwMode="auto">
          <a:xfrm>
            <a:off x="8915400" y="24223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6B1AB1B4-08A2-2E13-877B-2B70F23FCCD3}"/>
              </a:ext>
            </a:extLst>
          </p:cNvPr>
          <p:cNvSpPr/>
          <p:nvPr/>
        </p:nvSpPr>
        <p:spPr bwMode="auto">
          <a:xfrm>
            <a:off x="3014729" y="403006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3D15FC5-9E3F-63D6-F829-3E479ACD9004}"/>
              </a:ext>
            </a:extLst>
          </p:cNvPr>
          <p:cNvSpPr/>
          <p:nvPr/>
        </p:nvSpPr>
        <p:spPr bwMode="auto">
          <a:xfrm>
            <a:off x="6414502" y="3962400"/>
            <a:ext cx="291097"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2" name="Oval 11">
            <a:extLst>
              <a:ext uri="{FF2B5EF4-FFF2-40B4-BE49-F238E27FC236}">
                <a16:creationId xmlns:a16="http://schemas.microsoft.com/office/drawing/2014/main" id="{56931747-2F14-B441-5052-F54F97BD9E77}"/>
              </a:ext>
            </a:extLst>
          </p:cNvPr>
          <p:cNvSpPr/>
          <p:nvPr/>
        </p:nvSpPr>
        <p:spPr bwMode="auto">
          <a:xfrm>
            <a:off x="6400800" y="35653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4" name="Oval 13">
            <a:extLst>
              <a:ext uri="{FF2B5EF4-FFF2-40B4-BE49-F238E27FC236}">
                <a16:creationId xmlns:a16="http://schemas.microsoft.com/office/drawing/2014/main" id="{6EC8D86F-43E7-EE14-2E46-0BD68A95C044}"/>
              </a:ext>
            </a:extLst>
          </p:cNvPr>
          <p:cNvSpPr/>
          <p:nvPr/>
        </p:nvSpPr>
        <p:spPr bwMode="auto">
          <a:xfrm>
            <a:off x="6400800" y="2743200"/>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7" name="Oval 16">
            <a:extLst>
              <a:ext uri="{FF2B5EF4-FFF2-40B4-BE49-F238E27FC236}">
                <a16:creationId xmlns:a16="http://schemas.microsoft.com/office/drawing/2014/main" id="{1F27082F-FF6D-FBD3-D489-2A8AD8B2847B}"/>
              </a:ext>
            </a:extLst>
          </p:cNvPr>
          <p:cNvSpPr/>
          <p:nvPr/>
        </p:nvSpPr>
        <p:spPr bwMode="auto">
          <a:xfrm>
            <a:off x="6400800" y="3124200"/>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21" name="Oval 20">
            <a:extLst>
              <a:ext uri="{FF2B5EF4-FFF2-40B4-BE49-F238E27FC236}">
                <a16:creationId xmlns:a16="http://schemas.microsoft.com/office/drawing/2014/main" id="{0B60F037-84E2-B4E0-AB83-FBC5A62B9B42}"/>
              </a:ext>
            </a:extLst>
          </p:cNvPr>
          <p:cNvSpPr/>
          <p:nvPr/>
        </p:nvSpPr>
        <p:spPr bwMode="auto">
          <a:xfrm>
            <a:off x="9829800" y="2803384"/>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25" name="Oval 24">
            <a:extLst>
              <a:ext uri="{FF2B5EF4-FFF2-40B4-BE49-F238E27FC236}">
                <a16:creationId xmlns:a16="http://schemas.microsoft.com/office/drawing/2014/main" id="{8D63CEA6-4724-B2C9-A704-58E6FD8C8D6F}"/>
              </a:ext>
            </a:extLst>
          </p:cNvPr>
          <p:cNvSpPr/>
          <p:nvPr/>
        </p:nvSpPr>
        <p:spPr bwMode="auto">
          <a:xfrm>
            <a:off x="9829800" y="244840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9159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
        <p:nvSpPr>
          <p:cNvPr id="7" name="Title 1">
            <a:extLst>
              <a:ext uri="{FF2B5EF4-FFF2-40B4-BE49-F238E27FC236}">
                <a16:creationId xmlns:a16="http://schemas.microsoft.com/office/drawing/2014/main" id="{274BD988-B8D2-E2BB-1BB5-FF7E977111A8}"/>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8" name="Content Placeholder 2">
            <a:extLst>
              <a:ext uri="{FF2B5EF4-FFF2-40B4-BE49-F238E27FC236}">
                <a16:creationId xmlns:a16="http://schemas.microsoft.com/office/drawing/2014/main" id="{45404A07-8225-C02C-AAE2-B94B01774B10}"/>
              </a:ext>
            </a:extLst>
          </p:cNvPr>
          <p:cNvSpPr>
            <a:spLocks noGrp="1"/>
          </p:cNvSpPr>
          <p:nvPr/>
        </p:nvSpPr>
        <p:spPr bwMode="auto">
          <a:xfrm>
            <a:off x="915458" y="1236762"/>
            <a:ext cx="10361084" cy="521657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please queue via chat window</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accent1">
                    <a:lumMod val="50000"/>
                  </a:schemeClr>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333978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4C44A-158B-F784-E8C0-CD821DE16C07}"/>
              </a:ext>
            </a:extLst>
          </p:cNvPr>
          <p:cNvSpPr>
            <a:spLocks noGrp="1"/>
          </p:cNvSpPr>
          <p:nvPr>
            <p:ph type="title"/>
          </p:nvPr>
        </p:nvSpPr>
        <p:spPr/>
        <p:txBody>
          <a:bodyPr/>
          <a:lstStyle/>
          <a:p>
            <a:r>
              <a:rPr lang="en-US" dirty="0"/>
              <a:t>Hybrid Meeting Conduct: Other</a:t>
            </a:r>
          </a:p>
        </p:txBody>
      </p:sp>
      <p:sp>
        <p:nvSpPr>
          <p:cNvPr id="3" name="Text Placeholder 2">
            <a:extLst>
              <a:ext uri="{FF2B5EF4-FFF2-40B4-BE49-F238E27FC236}">
                <a16:creationId xmlns:a16="http://schemas.microsoft.com/office/drawing/2014/main" id="{7C0420DF-12BC-3723-CC1D-78D3BEE01663}"/>
              </a:ext>
            </a:extLst>
          </p:cNvPr>
          <p:cNvSpPr>
            <a:spLocks noGrp="1"/>
          </p:cNvSpPr>
          <p:nvPr>
            <p:ph type="body" sz="half" idx="1"/>
          </p:nvPr>
        </p:nvSpPr>
        <p:spPr/>
        <p:txBody>
          <a:bodyPr>
            <a:normAutofit fontScale="85000" lnSpcReduction="10000"/>
          </a:bodyPr>
          <a:lstStyle/>
          <a:p>
            <a:pPr marL="0" indent="0">
              <a:buNone/>
            </a:pPr>
            <a:r>
              <a:rPr lang="en-US" dirty="0"/>
              <a:t>In room breakouts:</a:t>
            </a:r>
          </a:p>
          <a:p>
            <a:r>
              <a:rPr lang="en-US" dirty="0"/>
              <a:t>We have the TG4ab Meeting rooms (physical and virtual) during our scheduled meeting times</a:t>
            </a:r>
          </a:p>
          <a:p>
            <a:r>
              <a:rPr lang="en-US" dirty="0"/>
              <a:t>We have a 2nd breakout room (physical and virtual) with coordination with WG chair</a:t>
            </a:r>
          </a:p>
          <a:p>
            <a:r>
              <a:rPr lang="en-US" dirty="0"/>
              <a:t>If leading a breakout – get with TC chair or VC for </a:t>
            </a:r>
            <a:r>
              <a:rPr lang="en-US" dirty="0" err="1"/>
              <a:t>webex</a:t>
            </a:r>
            <a:r>
              <a:rPr lang="en-US" dirty="0"/>
              <a:t> details</a:t>
            </a:r>
          </a:p>
          <a:p>
            <a:r>
              <a:rPr lang="en-US" dirty="0"/>
              <a:t>Keep in mind we have remote attendees in inconvenient time zones when able (use email reflector, </a:t>
            </a:r>
            <a:r>
              <a:rPr lang="en-US" dirty="0" err="1"/>
              <a:t>etc</a:t>
            </a:r>
            <a:r>
              <a:rPr lang="en-US" dirty="0"/>
              <a:t>)</a:t>
            </a:r>
          </a:p>
          <a:p>
            <a:r>
              <a:rPr lang="en-US" dirty="0"/>
              <a:t>We will do the best we can and keep learning as we go!</a:t>
            </a:r>
          </a:p>
          <a:p>
            <a:endParaRPr lang="en-US" dirty="0"/>
          </a:p>
        </p:txBody>
      </p:sp>
      <p:sp>
        <p:nvSpPr>
          <p:cNvPr id="4" name="Slide Number Placeholder 3">
            <a:extLst>
              <a:ext uri="{FF2B5EF4-FFF2-40B4-BE49-F238E27FC236}">
                <a16:creationId xmlns:a16="http://schemas.microsoft.com/office/drawing/2014/main" id="{FC831635-9572-BD66-A641-460E159D108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82524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204D-96FC-8ABF-84D1-37BBB7BB42A2}"/>
              </a:ext>
            </a:extLst>
          </p:cNvPr>
          <p:cNvSpPr>
            <a:spLocks noGrp="1"/>
          </p:cNvSpPr>
          <p:nvPr>
            <p:ph type="title"/>
          </p:nvPr>
        </p:nvSpPr>
        <p:spPr/>
        <p:txBody>
          <a:bodyPr/>
          <a:lstStyle/>
          <a:p>
            <a:r>
              <a:rPr lang="en-US" dirty="0"/>
              <a:t>Time Management</a:t>
            </a:r>
          </a:p>
        </p:txBody>
      </p:sp>
      <p:sp>
        <p:nvSpPr>
          <p:cNvPr id="3" name="Text Placeholder 2">
            <a:extLst>
              <a:ext uri="{FF2B5EF4-FFF2-40B4-BE49-F238E27FC236}">
                <a16:creationId xmlns:a16="http://schemas.microsoft.com/office/drawing/2014/main" id="{88F177ED-8E8A-F563-8EE7-D97347E4B7A2}"/>
              </a:ext>
            </a:extLst>
          </p:cNvPr>
          <p:cNvSpPr>
            <a:spLocks noGrp="1"/>
          </p:cNvSpPr>
          <p:nvPr>
            <p:ph type="body" sz="half" idx="1"/>
          </p:nvPr>
        </p:nvSpPr>
        <p:spPr/>
        <p:txBody>
          <a:bodyPr/>
          <a:lstStyle/>
          <a:p>
            <a:r>
              <a:rPr lang="en-US" dirty="0"/>
              <a:t>We will need to stay within the allocated time to get through everything</a:t>
            </a:r>
          </a:p>
          <a:p>
            <a:r>
              <a:rPr lang="en-US" dirty="0"/>
              <a:t>If less than the allocated time is used in a time slot, we’ll start the next time slot (accumulate any unused time to the end of the meeting)</a:t>
            </a:r>
          </a:p>
          <a:p>
            <a:r>
              <a:rPr lang="en-US" dirty="0"/>
              <a:t>Accumulated time will be used to continue discussion where needed</a:t>
            </a:r>
          </a:p>
        </p:txBody>
      </p:sp>
      <p:sp>
        <p:nvSpPr>
          <p:cNvPr id="4" name="Slide Number Placeholder 3">
            <a:extLst>
              <a:ext uri="{FF2B5EF4-FFF2-40B4-BE49-F238E27FC236}">
                <a16:creationId xmlns:a16="http://schemas.microsoft.com/office/drawing/2014/main" id="{FD55ED54-BB1F-F159-8269-BD1C917DC6BA}"/>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Tree>
    <p:extLst>
      <p:ext uri="{BB962C8B-B14F-4D97-AF65-F5344CB8AC3E}">
        <p14:creationId xmlns:p14="http://schemas.microsoft.com/office/powerpoint/2010/main" val="4231101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BAE06-8A99-F5A2-FF2A-996344DE8476}"/>
              </a:ext>
            </a:extLst>
          </p:cNvPr>
          <p:cNvSpPr>
            <a:spLocks noGrp="1"/>
          </p:cNvSpPr>
          <p:nvPr>
            <p:ph type="title"/>
          </p:nvPr>
        </p:nvSpPr>
        <p:spPr>
          <a:xfrm>
            <a:off x="914400" y="685800"/>
            <a:ext cx="10363200" cy="609600"/>
          </a:xfrm>
        </p:spPr>
        <p:txBody>
          <a:bodyPr/>
          <a:lstStyle/>
          <a:p>
            <a:r>
              <a:rPr lang="en-US" dirty="0"/>
              <a:t>Additional Reminders</a:t>
            </a:r>
          </a:p>
        </p:txBody>
      </p:sp>
      <p:sp>
        <p:nvSpPr>
          <p:cNvPr id="3" name="Text Placeholder 2">
            <a:extLst>
              <a:ext uri="{FF2B5EF4-FFF2-40B4-BE49-F238E27FC236}">
                <a16:creationId xmlns:a16="http://schemas.microsoft.com/office/drawing/2014/main" id="{80851E5A-7623-547A-0D0A-E7184C848B15}"/>
              </a:ext>
            </a:extLst>
          </p:cNvPr>
          <p:cNvSpPr>
            <a:spLocks noGrp="1"/>
          </p:cNvSpPr>
          <p:nvPr>
            <p:ph type="body" sz="half" idx="1"/>
          </p:nvPr>
        </p:nvSpPr>
        <p:spPr/>
        <p:txBody>
          <a:bodyPr>
            <a:normAutofit/>
          </a:bodyPr>
          <a:lstStyle/>
          <a:p>
            <a:pPr lvl="0"/>
            <a:r>
              <a:rPr lang="en-GB" dirty="0"/>
              <a:t>No Photography or recording is allowed</a:t>
            </a:r>
          </a:p>
          <a:p>
            <a:pPr lvl="0"/>
            <a:r>
              <a:rPr lang="en-GB" dirty="0"/>
              <a:t>Press (i.e., anyone reporting publicly on this meeting) are to announce their presence (Jan 2019 IEEE-SA Standards Board Ops Manual 5.3.3.2)</a:t>
            </a:r>
            <a:endParaRPr lang="en-GB" sz="1400" dirty="0"/>
          </a:p>
          <a:p>
            <a:pPr lvl="0"/>
            <a:r>
              <a:rPr lang="en-GB" dirty="0"/>
              <a:t>In-person attendees: Wear badges at all times in meeting areas </a:t>
            </a:r>
            <a:endParaRPr lang="en-GB" sz="1400" dirty="0"/>
          </a:p>
        </p:txBody>
      </p:sp>
      <p:sp>
        <p:nvSpPr>
          <p:cNvPr id="4" name="Slide Number Placeholder 3">
            <a:extLst>
              <a:ext uri="{FF2B5EF4-FFF2-40B4-BE49-F238E27FC236}">
                <a16:creationId xmlns:a16="http://schemas.microsoft.com/office/drawing/2014/main" id="{78FB0769-60C3-450E-BD8B-09D92016D0C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Tree>
    <p:extLst>
      <p:ext uri="{BB962C8B-B14F-4D97-AF65-F5344CB8AC3E}">
        <p14:creationId xmlns:p14="http://schemas.microsoft.com/office/powerpoint/2010/main" val="193571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2A396E6-AC8C-FBC3-49B8-22ECCCCDBEC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
        <p:nvSpPr>
          <p:cNvPr id="2" name="Content Placeholder 2">
            <a:extLst>
              <a:ext uri="{FF2B5EF4-FFF2-40B4-BE49-F238E27FC236}">
                <a16:creationId xmlns:a16="http://schemas.microsoft.com/office/drawing/2014/main" id="{0D4E12AA-0DC0-7A7A-9EBE-572CFDD3F3BB}"/>
              </a:ext>
            </a:extLst>
          </p:cNvPr>
          <p:cNvSpPr txBox="1">
            <a:spLocks/>
          </p:cNvSpPr>
          <p:nvPr/>
        </p:nvSpPr>
        <p:spPr bwMode="auto">
          <a:xfrm>
            <a:off x="2209802" y="2204864"/>
            <a:ext cx="7770813" cy="418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normAutofit fontScale="85000" lnSpcReduction="10000"/>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buFont typeface="Arial" panose="020B0604020202020204" pitchFamily="34" charset="0"/>
              <a:buChar char="•"/>
            </a:pPr>
            <a:r>
              <a:rPr lang="en-US" sz="2000" b="1" kern="0" dirty="0">
                <a:solidFill>
                  <a:srgbClr val="FF0000"/>
                </a:solidFill>
              </a:rPr>
              <a:t>This 802.15 meeting is part of the IEEE 802 wireless </a:t>
            </a:r>
            <a:r>
              <a:rPr lang="en-US" sz="2000" b="1" kern="0" dirty="0" err="1">
                <a:solidFill>
                  <a:srgbClr val="FF0000"/>
                </a:solidFill>
              </a:rPr>
              <a:t>inerim</a:t>
            </a:r>
            <a:r>
              <a:rPr lang="en-US" sz="2000" b="1" kern="0" dirty="0">
                <a:solidFill>
                  <a:srgbClr val="FF0000"/>
                </a:solidFill>
              </a:rPr>
              <a:t> session</a:t>
            </a:r>
          </a:p>
          <a:p>
            <a:pPr>
              <a:buFont typeface="Arial" panose="020B0604020202020204" pitchFamily="34" charset="0"/>
              <a:buChar char="•"/>
            </a:pPr>
            <a:r>
              <a:rPr lang="en-US" sz="2000" kern="0" dirty="0"/>
              <a:t>You must pay the registration fee in order to attend </a:t>
            </a:r>
            <a:r>
              <a:rPr lang="en-US" sz="2000" b="1" u="sng" kern="0" dirty="0"/>
              <a:t>virtually or in person</a:t>
            </a:r>
          </a:p>
          <a:p>
            <a:pPr>
              <a:buFont typeface="Arial" panose="020B0604020202020204" pitchFamily="34" charset="0"/>
              <a:buChar char="•"/>
            </a:pPr>
            <a:r>
              <a:rPr lang="en-US" sz="2000" kern="0" dirty="0"/>
              <a:t>If you have not already done so please register:</a:t>
            </a:r>
          </a:p>
          <a:p>
            <a:pPr marL="0" indent="0"/>
            <a:endParaRPr lang="en-US" sz="2000" kern="0" dirty="0"/>
          </a:p>
          <a:p>
            <a:pPr marL="0" indent="0" algn="ctr"/>
            <a:r>
              <a:rPr lang="en-US" sz="2400" b="1" kern="0" dirty="0"/>
              <a:t>Session Information &amp; Registration Website: </a:t>
            </a:r>
          </a:p>
          <a:p>
            <a:pPr marL="457200" lvl="1" indent="0" algn="ctr">
              <a:buNone/>
            </a:pPr>
            <a:r>
              <a:rPr lang="en-US" sz="2400" kern="0" dirty="0">
                <a:hlinkClick r:id="rId2"/>
              </a:rPr>
              <a:t>https://web.cvent.com/event/64f6931c-b20d-44af-a54e-4830fa2f7097/</a:t>
            </a:r>
            <a:endParaRPr lang="en-US" sz="2400" kern="0" dirty="0"/>
          </a:p>
          <a:p>
            <a:pPr marL="457200" lvl="1" indent="0" algn="ctr">
              <a:buNone/>
            </a:pPr>
            <a:endParaRPr lang="en-US" sz="2400" kern="0" dirty="0"/>
          </a:p>
          <a:p>
            <a:pPr marL="457200" lvl="1" indent="0" algn="ctr">
              <a:buNone/>
            </a:pPr>
            <a:endParaRPr lang="en-US" sz="2400" kern="0" dirty="0"/>
          </a:p>
          <a:p>
            <a:pPr marL="457200" lvl="1" indent="0" algn="ctr">
              <a:buNone/>
            </a:pPr>
            <a:r>
              <a:rPr lang="en-US" sz="2400" b="1" kern="0" dirty="0">
                <a:solidFill>
                  <a:srgbClr val="FF0000"/>
                </a:solidFill>
              </a:rPr>
              <a:t>If you do not intend to register for this session you must leave this meeting and, if you have logged attendance on IMAT, email the appropriate WG chair or vice chairs to have your attendance cancelled</a:t>
            </a:r>
          </a:p>
          <a:p>
            <a:endParaRPr lang="en-US" kern="0" dirty="0"/>
          </a:p>
        </p:txBody>
      </p:sp>
      <p:sp>
        <p:nvSpPr>
          <p:cNvPr id="3" name="Title 1">
            <a:extLst>
              <a:ext uri="{FF2B5EF4-FFF2-40B4-BE49-F238E27FC236}">
                <a16:creationId xmlns:a16="http://schemas.microsoft.com/office/drawing/2014/main" id="{1EF1EB42-E07B-08EB-CDDB-7D605F295A5F}"/>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048001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spTree>
    <p:extLst>
      <p:ext uri="{BB962C8B-B14F-4D97-AF65-F5344CB8AC3E}">
        <p14:creationId xmlns:p14="http://schemas.microsoft.com/office/powerpoint/2010/main" val="269992511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58890</TotalTime>
  <Words>3600</Words>
  <Application>Microsoft Office PowerPoint</Application>
  <PresentationFormat>Widescreen</PresentationFormat>
  <Paragraphs>433</Paragraphs>
  <Slides>33</Slides>
  <Notes>3</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Lucida Grande</vt:lpstr>
      <vt:lpstr>Monotype Sorts</vt:lpstr>
      <vt:lpstr>Open Sans</vt:lpstr>
      <vt:lpstr>Times New Roman</vt:lpstr>
      <vt:lpstr>IEEE-802_15</vt:lpstr>
      <vt:lpstr>PowerPoint Presentation</vt:lpstr>
      <vt:lpstr>Task Group 15.4ab Next Generation UWB Amendment</vt:lpstr>
      <vt:lpstr>Meeting Preamble </vt:lpstr>
      <vt:lpstr>PowerPoint Presentation</vt:lpstr>
      <vt:lpstr>Hybrid Meeting Conduct: Other</vt:lpstr>
      <vt:lpstr>Time Management</vt:lpstr>
      <vt:lpstr>Additional Reminders</vt:lpstr>
      <vt:lpstr>Registration for 802 LMSC Plenaries and 802 Wireless Interims</vt:lpstr>
      <vt:lpstr>Task Group Rules</vt:lpstr>
      <vt:lpstr>IEEE-SA Patent, Copyright, and Participation Policies</vt:lpstr>
      <vt:lpstr>PARTICIPANTS HAVE A DUTY TO INFORM THE IEEE</vt:lpstr>
      <vt:lpstr>Participants have a duty to inform the IEEE</vt:lpstr>
      <vt:lpstr>OTHER GUIDELINES FOR IEEE WORKING GROUP MEETINGS</vt:lpstr>
      <vt:lpstr>PATENT-RELATED INFORMATION</vt:lpstr>
      <vt:lpstr>Participant behavior in IEEE-SA activities is guided by the IEEE Codes of Ethics &amp; Conduct</vt:lpstr>
      <vt:lpstr>Participants in the IEEE-SA “individual process” shall act independently of others, including employers </vt:lpstr>
      <vt:lpstr>IEEE-SA standards activities shall allow the fair &amp; equitable consideration of all viewpoints </vt:lpstr>
      <vt:lpstr>IEEE SA Copyright Policy</vt:lpstr>
      <vt:lpstr>IEEE SA Copyright Policy</vt:lpstr>
      <vt:lpstr>Reminders</vt:lpstr>
      <vt:lpstr>Agenda</vt:lpstr>
      <vt:lpstr>Participants have a duty to inform the IEEE</vt:lpstr>
      <vt:lpstr>Approvals of Minutes</vt:lpstr>
      <vt:lpstr>Session Objectives</vt:lpstr>
      <vt:lpstr>5.2.b Scope of the project (As approved):</vt:lpstr>
      <vt:lpstr>PowerPoint Presentation</vt:lpstr>
      <vt:lpstr>Editor’s Corner</vt:lpstr>
      <vt:lpstr>Editorial Issues: Comment Resolution Reminders</vt:lpstr>
      <vt:lpstr>Comment Resolution</vt:lpstr>
      <vt:lpstr>Overview of Comments</vt:lpstr>
      <vt:lpstr>Comment Resolution Reminders</vt:lpstr>
      <vt:lpstr>Next Steps</vt:lpstr>
      <vt:lpstr>Call schedule, July thru Sept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1287</cp:revision>
  <cp:lastPrinted>2000-07-07T01:25:49Z</cp:lastPrinted>
  <dcterms:created xsi:type="dcterms:W3CDTF">1999-06-22T06:24:01Z</dcterms:created>
  <dcterms:modified xsi:type="dcterms:W3CDTF">2024-07-15T16:09:13Z</dcterms:modified>
  <cp:category/>
</cp:coreProperties>
</file>