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sldIdLst>
    <p:sldId id="287" r:id="rId2"/>
    <p:sldId id="369" r:id="rId3"/>
    <p:sldId id="366" r:id="rId4"/>
    <p:sldId id="342" r:id="rId5"/>
    <p:sldId id="363" r:id="rId6"/>
    <p:sldId id="359" r:id="rId7"/>
    <p:sldId id="370" r:id="rId8"/>
    <p:sldId id="358" r:id="rId9"/>
    <p:sldId id="360" r:id="rId10"/>
    <p:sldId id="364" r:id="rId11"/>
    <p:sldId id="349" r:id="rId12"/>
    <p:sldId id="371" r:id="rId13"/>
    <p:sldId id="350" r:id="rId14"/>
    <p:sldId id="351" r:id="rId15"/>
    <p:sldId id="352" r:id="rId16"/>
    <p:sldId id="353" r:id="rId17"/>
    <p:sldId id="355" r:id="rId18"/>
    <p:sldId id="354" r:id="rId19"/>
    <p:sldId id="368" r:id="rId20"/>
    <p:sldId id="372" r:id="rId21"/>
    <p:sldId id="315" r:id="rId2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33CC33"/>
    <a:srgbClr val="0000FF"/>
    <a:srgbClr val="CCECFF"/>
    <a:srgbClr val="FF9900"/>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5090" autoAdjust="0"/>
  </p:normalViewPr>
  <p:slideViewPr>
    <p:cSldViewPr>
      <p:cViewPr varScale="1">
        <p:scale>
          <a:sx n="76" d="100"/>
          <a:sy n="76" d="100"/>
        </p:scale>
        <p:origin x="1570" y="53"/>
      </p:cViewPr>
      <p:guideLst>
        <p:guide orient="horz" pos="2160"/>
        <p:guide pos="2880"/>
      </p:guideLst>
    </p:cSldViewPr>
  </p:slideViewPr>
  <p:outlineViewPr>
    <p:cViewPr varScale="1">
      <p:scale>
        <a:sx n="170" d="200"/>
        <a:sy n="170" d="200"/>
      </p:scale>
      <p:origin x="-780" y="-84"/>
    </p:cViewPr>
  </p:outlineViewPr>
  <p:notesTextViewPr>
    <p:cViewPr>
      <p:scale>
        <a:sx n="200" d="100"/>
        <a:sy n="200" d="100"/>
      </p:scale>
      <p:origin x="0" y="0"/>
    </p:cViewPr>
  </p:notesTextViewPr>
  <p:sorterViewPr>
    <p:cViewPr>
      <p:scale>
        <a:sx n="200" d="100"/>
        <a:sy n="200" d="100"/>
      </p:scale>
      <p:origin x="0" y="0"/>
    </p:cViewPr>
  </p:sorterViewPr>
  <p:notesViewPr>
    <p:cSldViewPr>
      <p:cViewPr varScale="1">
        <p:scale>
          <a:sx n="117" d="100"/>
          <a:sy n="117" d="100"/>
        </p:scale>
        <p:origin x="50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r>
              <a:rPr lang="en-US" altLang="en-US" sz="1800" noProof="0" dirty="0"/>
              <a:t> </a:t>
            </a:r>
            <a:r>
              <a:rPr lang="en-US" altLang="en-US" sz="1800" noProof="0" dirty="0" err="1"/>
              <a:t>aaaa</a:t>
            </a:r>
            <a:endParaRPr lang="en-US" altLang="en-US" noProof="0" dirty="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 name="머리글 개체 틀 4">
            <a:extLst>
              <a:ext uri="{FF2B5EF4-FFF2-40B4-BE49-F238E27FC236}">
                <a16:creationId xmlns:a16="http://schemas.microsoft.com/office/drawing/2014/main" id="{5BA9B2AD-FD1B-35DC-7A80-8DDE6E3057AF}"/>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ko-KR" alt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8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latin typeface="Times New Roman" panose="02020603050405020304" pitchFamily="18" charset="0"/>
              </a:rPr>
              <a:t> </a:t>
            </a:r>
            <a:endParaRPr lang="en-US"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dirty="0"/>
              <a:t> </a:t>
            </a:r>
            <a:endParaRPr lang="ko-KR" altLang="en-US" dirty="0"/>
          </a:p>
          <a:p>
            <a:r>
              <a:rPr lang="en-US" altLang="ko-KR"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10</a:t>
            </a:fld>
            <a:endParaRPr lang="en-US" altLang="en-US"/>
          </a:p>
        </p:txBody>
      </p:sp>
    </p:spTree>
    <p:extLst>
      <p:ext uri="{BB962C8B-B14F-4D97-AF65-F5344CB8AC3E}">
        <p14:creationId xmlns:p14="http://schemas.microsoft.com/office/powerpoint/2010/main" val="1414098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spc="-50" dirty="0">
                <a:latin typeface="Times New Roman" panose="02020603050405020304" pitchFamily="18" charset="0"/>
                <a:cs typeface="Times New Roman" panose="02020603050405020304" pitchFamily="18" charset="0"/>
              </a:rPr>
              <a:t>  </a:t>
            </a:r>
            <a:endParaRPr lang="en-US" altLang="ko-KR" sz="1800" dirty="0">
              <a:solidFill>
                <a:schemeClr val="tx1"/>
              </a:solidFill>
              <a:latin typeface="Times New Roman" panose="02020603050405020304" pitchFamily="18" charset="0"/>
              <a:cs typeface="Times New Roman" panose="02020603050405020304" pitchFamily="18" charset="0"/>
            </a:endParaRPr>
          </a:p>
          <a:p>
            <a:endParaRPr lang="ko-KR" altLang="en-US" sz="1800" kern="1200" spc="-50" dirty="0">
              <a:solidFill>
                <a:srgbClr val="000000"/>
              </a:solidFill>
              <a:latin typeface="Times New Roman" panose="02020603050405020304" pitchFamily="18" charset="0"/>
              <a:cs typeface="Times New Roman" panose="02020603050405020304" pitchFamily="18" charset="0"/>
            </a:endParaRPr>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11</a:t>
            </a:fld>
            <a:endParaRPr lang="en-US" altLang="en-US"/>
          </a:p>
        </p:txBody>
      </p:sp>
    </p:spTree>
    <p:extLst>
      <p:ext uri="{BB962C8B-B14F-4D97-AF65-F5344CB8AC3E}">
        <p14:creationId xmlns:p14="http://schemas.microsoft.com/office/powerpoint/2010/main" val="318028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177800" indent="0" defTabSz="914400" eaLnBrk="1" fontAlgn="auto" latinLnBrk="1" hangingPunct="1">
              <a:spcBef>
                <a:spcPts val="600"/>
              </a:spcBef>
              <a:spcAft>
                <a:spcPts val="0"/>
              </a:spcAft>
              <a:buFont typeface="맑은 고딕" panose="020B0503020000020004" pitchFamily="50" charset="-127"/>
              <a:buNone/>
              <a:defRPr/>
            </a:pPr>
            <a:r>
              <a:rPr lang="en-US" altLang="ko-KR" sz="1800" dirty="0">
                <a:solidFill>
                  <a:schemeClr val="tx1"/>
                </a:solidFill>
                <a:latin typeface="Times New Roman" panose="02020603050405020304" pitchFamily="18" charset="0"/>
                <a:cs typeface="Times New Roman" panose="02020603050405020304" pitchFamily="18" charset="0"/>
              </a:rPr>
              <a:t> </a:t>
            </a:r>
          </a:p>
          <a:p>
            <a:endParaRPr lang="ko-KR" altLang="en-US" sz="1800" kern="1200" spc="-50" dirty="0">
              <a:solidFill>
                <a:srgbClr val="000000"/>
              </a:solidFill>
              <a:latin typeface="Times New Roman" panose="02020603050405020304" pitchFamily="18" charset="0"/>
              <a:cs typeface="Times New Roman" panose="02020603050405020304" pitchFamily="18" charset="0"/>
            </a:endParaRPr>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12</a:t>
            </a:fld>
            <a:endParaRPr lang="en-US" altLang="en-US"/>
          </a:p>
        </p:txBody>
      </p:sp>
    </p:spTree>
    <p:extLst>
      <p:ext uri="{BB962C8B-B14F-4D97-AF65-F5344CB8AC3E}">
        <p14:creationId xmlns:p14="http://schemas.microsoft.com/office/powerpoint/2010/main" val="3697776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dirty="0"/>
              <a:t>  </a:t>
            </a:r>
            <a:endParaRPr lang="ko-KR" altLang="en-US" sz="1800" kern="1200" dirty="0">
              <a:solidFill>
                <a:srgbClr val="000000"/>
              </a:solidFill>
              <a:latin typeface="Times New Roman" charset="0"/>
            </a:endParaRPr>
          </a:p>
          <a:p>
            <a:endParaRPr lang="ko-KR" altLang="en-US" sz="1800" kern="1200" dirty="0">
              <a:solidFill>
                <a:srgbClr val="000000"/>
              </a:solidFill>
              <a:latin typeface="Times New Roman" charset="0"/>
            </a:endParaRPr>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13</a:t>
            </a:fld>
            <a:endParaRPr lang="en-US" altLang="en-US"/>
          </a:p>
        </p:txBody>
      </p:sp>
    </p:spTree>
    <p:extLst>
      <p:ext uri="{BB962C8B-B14F-4D97-AF65-F5344CB8AC3E}">
        <p14:creationId xmlns:p14="http://schemas.microsoft.com/office/powerpoint/2010/main" val="3955420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266700" marR="0" lvl="0" indent="0" algn="l" defTabSz="914400" rtl="0" eaLnBrk="1" fontAlgn="auto" latinLnBrk="1" hangingPunct="1">
              <a:lnSpc>
                <a:spcPct val="100000"/>
              </a:lnSpc>
              <a:spcBef>
                <a:spcPts val="600"/>
              </a:spcBef>
              <a:spcAft>
                <a:spcPts val="0"/>
              </a:spcAft>
              <a:buClrTx/>
              <a:buSzTx/>
              <a:buFont typeface="맑은 고딕" panose="020B0503020000020004" pitchFamily="50" charset="-127"/>
              <a:buNone/>
              <a:tabLst/>
              <a:defRPr/>
            </a:pPr>
            <a:r>
              <a:rPr kumimoji="0" lang="en-US" altLang="ko-KR" sz="1800" b="0"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rPr>
              <a:t> </a:t>
            </a:r>
          </a:p>
          <a:p>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14</a:t>
            </a:fld>
            <a:endParaRPr lang="en-US" altLang="en-US"/>
          </a:p>
        </p:txBody>
      </p:sp>
    </p:spTree>
    <p:extLst>
      <p:ext uri="{BB962C8B-B14F-4D97-AF65-F5344CB8AC3E}">
        <p14:creationId xmlns:p14="http://schemas.microsoft.com/office/powerpoint/2010/main" val="222309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b="0" dirty="0">
                <a:solidFill>
                  <a:schemeClr val="tx1"/>
                </a:solidFill>
                <a:latin typeface="Times New Roman" panose="02020603050405020304" pitchFamily="18" charset="0"/>
                <a:cs typeface="Times New Roman" panose="02020603050405020304" pitchFamily="18" charset="0"/>
              </a:rPr>
              <a:t> </a:t>
            </a:r>
            <a:endParaRPr lang="en-US" altLang="ko-KR" sz="1800" b="1" dirty="0">
              <a:solidFill>
                <a:schemeClr val="tx1"/>
              </a:solidFill>
              <a:latin typeface="Times New Roman" panose="02020603050405020304" pitchFamily="18" charset="0"/>
              <a:cs typeface="Times New Roman" panose="02020603050405020304" pitchFamily="18" charset="0"/>
            </a:endParaRPr>
          </a:p>
          <a:p>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15</a:t>
            </a:fld>
            <a:endParaRPr lang="en-US" altLang="en-US"/>
          </a:p>
        </p:txBody>
      </p:sp>
    </p:spTree>
    <p:extLst>
      <p:ext uri="{BB962C8B-B14F-4D97-AF65-F5344CB8AC3E}">
        <p14:creationId xmlns:p14="http://schemas.microsoft.com/office/powerpoint/2010/main" val="3247125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kumimoji="0" lang="en-US" altLang="ko-KR" sz="1800" b="0"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rPr>
              <a:t> </a:t>
            </a:r>
            <a:endParaRPr kumimoji="0" lang="ko-KR" altLang="en-US" sz="1800" b="0"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kumimoji="0" lang="en-US" altLang="ko-KR" sz="1800" b="0"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kumimoji="0" lang="en-US" altLang="ko-KR" sz="1800" b="0"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endParaRPr>
          </a:p>
          <a:p>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16</a:t>
            </a:fld>
            <a:endParaRPr lang="en-US" altLang="en-US"/>
          </a:p>
        </p:txBody>
      </p:sp>
    </p:spTree>
    <p:extLst>
      <p:ext uri="{BB962C8B-B14F-4D97-AF65-F5344CB8AC3E}">
        <p14:creationId xmlns:p14="http://schemas.microsoft.com/office/powerpoint/2010/main" val="1793767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600"/>
              </a:spcBef>
              <a:spcAft>
                <a:spcPts val="0"/>
              </a:spcAft>
              <a:buClrTx/>
              <a:buSzTx/>
              <a:buFont typeface="Arial" panose="020B0604020202020204" pitchFamily="34" charset="0"/>
              <a:buNone/>
              <a:tabLst/>
              <a:defRPr/>
            </a:pPr>
            <a:r>
              <a:rPr kumimoji="0" lang="en-US" altLang="ko-KR" sz="1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 </a:t>
            </a:r>
          </a:p>
          <a:p>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17</a:t>
            </a:fld>
            <a:endParaRPr lang="en-US" altLang="en-US"/>
          </a:p>
        </p:txBody>
      </p:sp>
    </p:spTree>
    <p:extLst>
      <p:ext uri="{BB962C8B-B14F-4D97-AF65-F5344CB8AC3E}">
        <p14:creationId xmlns:p14="http://schemas.microsoft.com/office/powerpoint/2010/main" val="240114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kumimoji="0" lang="en-US" altLang="ko-KR" sz="18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 </a:t>
            </a:r>
          </a:p>
          <a:p>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18</a:t>
            </a:fld>
            <a:endParaRPr lang="en-US" altLang="en-US"/>
          </a:p>
        </p:txBody>
      </p:sp>
    </p:spTree>
    <p:extLst>
      <p:ext uri="{BB962C8B-B14F-4D97-AF65-F5344CB8AC3E}">
        <p14:creationId xmlns:p14="http://schemas.microsoft.com/office/powerpoint/2010/main" val="4090045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indent="0">
              <a:spcBef>
                <a:spcPts val="600"/>
              </a:spcBef>
              <a:buFont typeface="Arial" panose="020B0604020202020204" pitchFamily="34" charset="0"/>
              <a:buNone/>
            </a:pPr>
            <a:r>
              <a:rPr lang="en-US" altLang="ko-KR" sz="1800" b="1" dirty="0">
                <a:solidFill>
                  <a:schemeClr val="tx1"/>
                </a:solidFill>
              </a:rPr>
              <a:t> </a:t>
            </a:r>
            <a:endParaRPr lang="en-US" altLang="ko-KR" sz="1800" dirty="0">
              <a:solidFill>
                <a:schemeClr val="tx1"/>
              </a:solidFill>
            </a:endParaRPr>
          </a:p>
          <a:p>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19</a:t>
            </a:fld>
            <a:endParaRPr lang="en-US" altLang="en-US"/>
          </a:p>
        </p:txBody>
      </p:sp>
    </p:spTree>
    <p:extLst>
      <p:ext uri="{BB962C8B-B14F-4D97-AF65-F5344CB8AC3E}">
        <p14:creationId xmlns:p14="http://schemas.microsoft.com/office/powerpoint/2010/main" val="200760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2</a:t>
            </a:fld>
            <a:endParaRPr lang="en-US" altLang="en-US"/>
          </a:p>
        </p:txBody>
      </p:sp>
    </p:spTree>
    <p:extLst>
      <p:ext uri="{BB962C8B-B14F-4D97-AF65-F5344CB8AC3E}">
        <p14:creationId xmlns:p14="http://schemas.microsoft.com/office/powerpoint/2010/main" val="2139031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dirty="0"/>
              <a:t> </a:t>
            </a:r>
            <a:endParaRPr lang="en-US" altLang="ko-KR" sz="1800" dirty="0">
              <a:solidFill>
                <a:schemeClr val="tx1"/>
              </a:solidFill>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dirty="0">
                <a:solidFill>
                  <a:schemeClr val="tx1"/>
                </a:solidFill>
              </a:rPr>
              <a:t> </a:t>
            </a:r>
            <a:endParaRPr lang="en-US" altLang="ko-KR" sz="1800" dirty="0">
              <a:solidFill>
                <a:schemeClr val="tx1"/>
              </a:solidFill>
            </a:endParaRPr>
          </a:p>
          <a:p>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20</a:t>
            </a:fld>
            <a:endParaRPr lang="en-US" altLang="en-US"/>
          </a:p>
        </p:txBody>
      </p:sp>
    </p:spTree>
    <p:extLst>
      <p:ext uri="{BB962C8B-B14F-4D97-AF65-F5344CB8AC3E}">
        <p14:creationId xmlns:p14="http://schemas.microsoft.com/office/powerpoint/2010/main" val="2219906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b="0" i="0" dirty="0">
                <a:solidFill>
                  <a:srgbClr val="444444"/>
                </a:solidFill>
                <a:effectLst/>
                <a:highlight>
                  <a:srgbClr val="FFFFFF"/>
                </a:highlight>
                <a:latin typeface="Arial" panose="020B0604020202020204" pitchFamily="34" charset="0"/>
              </a:rPr>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21</a:t>
            </a:fld>
            <a:endParaRPr lang="en-US" altLang="en-US"/>
          </a:p>
        </p:txBody>
      </p:sp>
    </p:spTree>
    <p:extLst>
      <p:ext uri="{BB962C8B-B14F-4D97-AF65-F5344CB8AC3E}">
        <p14:creationId xmlns:p14="http://schemas.microsoft.com/office/powerpoint/2010/main" val="222602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b="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3</a:t>
            </a:fld>
            <a:endParaRPr lang="en-US" altLang="en-US"/>
          </a:p>
        </p:txBody>
      </p:sp>
    </p:spTree>
    <p:extLst>
      <p:ext uri="{BB962C8B-B14F-4D97-AF65-F5344CB8AC3E}">
        <p14:creationId xmlns:p14="http://schemas.microsoft.com/office/powerpoint/2010/main" val="395244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latin typeface="Times New Roman" panose="02020603050405020304" pitchFamily="18" charset="0"/>
                <a:cs typeface="Times New Roman" panose="02020603050405020304" pitchFamily="18" charset="0"/>
              </a:rPr>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4</a:t>
            </a:fld>
            <a:endParaRPr lang="en-US" altLang="en-US"/>
          </a:p>
        </p:txBody>
      </p:sp>
    </p:spTree>
    <p:extLst>
      <p:ext uri="{BB962C8B-B14F-4D97-AF65-F5344CB8AC3E}">
        <p14:creationId xmlns:p14="http://schemas.microsoft.com/office/powerpoint/2010/main" val="259948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ko-KR" sz="1800" dirty="0">
                <a:solidFill>
                  <a:schemeClr val="tx1"/>
                </a:solidFill>
                <a:latin typeface="Times New Roman" panose="02020603050405020304" pitchFamily="18" charset="0"/>
                <a:cs typeface="Times New Roman" panose="02020603050405020304" pitchFamily="18" charset="0"/>
              </a:rPr>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5</a:t>
            </a:fld>
            <a:endParaRPr lang="en-US" altLang="en-US"/>
          </a:p>
        </p:txBody>
      </p:sp>
    </p:spTree>
    <p:extLst>
      <p:ext uri="{BB962C8B-B14F-4D97-AF65-F5344CB8AC3E}">
        <p14:creationId xmlns:p14="http://schemas.microsoft.com/office/powerpoint/2010/main" val="206918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marR="0" lvl="0" indent="0" algn="l" defTabSz="449263" rtl="0" eaLnBrk="0" fontAlgn="base" latinLnBrk="0" hangingPunct="0">
              <a:lnSpc>
                <a:spcPct val="100000"/>
              </a:lnSpc>
              <a:spcBef>
                <a:spcPts val="600"/>
              </a:spcBef>
              <a:spcAft>
                <a:spcPts val="0"/>
              </a:spcAft>
              <a:buClr>
                <a:srgbClr val="000000"/>
              </a:buClr>
              <a:buSzPct val="100000"/>
              <a:buFont typeface="Arial" panose="020B0604020202020204" pitchFamily="34" charset="0"/>
              <a:buNone/>
              <a:tabLst/>
              <a:defRPr/>
            </a:pPr>
            <a:r>
              <a:rPr lang="en-US" altLang="ko-KR" sz="1800" b="0" spc="-50" dirty="0">
                <a:solidFill>
                  <a:schemeClr val="tx1"/>
                </a:solidFill>
                <a:latin typeface="Times New Roman" panose="02020603050405020304" pitchFamily="18" charset="0"/>
                <a:cs typeface="Times New Roman" panose="02020603050405020304" pitchFamily="18" charset="0"/>
              </a:rPr>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6</a:t>
            </a:fld>
            <a:endParaRPr lang="en-US" altLang="en-US"/>
          </a:p>
        </p:txBody>
      </p:sp>
    </p:spTree>
    <p:extLst>
      <p:ext uri="{BB962C8B-B14F-4D97-AF65-F5344CB8AC3E}">
        <p14:creationId xmlns:p14="http://schemas.microsoft.com/office/powerpoint/2010/main" val="91336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indent="0">
              <a:spcBef>
                <a:spcPts val="600"/>
              </a:spcBef>
              <a:spcAft>
                <a:spcPts val="0"/>
              </a:spcAft>
              <a:buFont typeface="Arial" panose="020B0604020202020204" pitchFamily="34" charset="0"/>
              <a:buNone/>
            </a:pPr>
            <a:r>
              <a:rPr lang="en-US" altLang="ko-KR" sz="1800" b="0" spc="-50" dirty="0">
                <a:latin typeface="Times New Roman" panose="02020603050405020304" pitchFamily="18" charset="0"/>
                <a:cs typeface="Times New Roman" panose="02020603050405020304" pitchFamily="18" charset="0"/>
              </a:rPr>
              <a:t>  </a:t>
            </a:r>
            <a:endParaRPr lang="ko-KR" altLang="en-US" sz="1100" b="0"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7</a:t>
            </a:fld>
            <a:endParaRPr lang="en-US" altLang="en-US"/>
          </a:p>
        </p:txBody>
      </p:sp>
    </p:spTree>
    <p:extLst>
      <p:ext uri="{BB962C8B-B14F-4D97-AF65-F5344CB8AC3E}">
        <p14:creationId xmlns:p14="http://schemas.microsoft.com/office/powerpoint/2010/main" val="3464329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indent="0">
              <a:spcBef>
                <a:spcPts val="600"/>
              </a:spcBef>
              <a:spcAft>
                <a:spcPts val="0"/>
              </a:spcAft>
              <a:buFont typeface="Arial" panose="020B0604020202020204" pitchFamily="34" charset="0"/>
              <a:buNone/>
            </a:pPr>
            <a:r>
              <a:rPr lang="en-US" altLang="ko-KR" sz="1800" b="0" spc="-50" dirty="0">
                <a:latin typeface="Times New Roman" panose="02020603050405020304" pitchFamily="18" charset="0"/>
                <a:cs typeface="Times New Roman" panose="02020603050405020304" pitchFamily="18" charset="0"/>
              </a:rPr>
              <a:t> </a:t>
            </a:r>
            <a:endParaRPr lang="en-US" altLang="ko-KR" sz="1800" dirty="0">
              <a:solidFill>
                <a:schemeClr val="tx1"/>
              </a:solidFill>
              <a:latin typeface="Times New Roman" panose="02020603050405020304" pitchFamily="18" charset="0"/>
              <a:cs typeface="Times New Roman" panose="02020603050405020304" pitchFamily="18" charset="0"/>
            </a:endParaRPr>
          </a:p>
          <a:p>
            <a:pPr marL="0" indent="0">
              <a:spcBef>
                <a:spcPts val="600"/>
              </a:spcBef>
              <a:spcAft>
                <a:spcPts val="0"/>
              </a:spcAft>
              <a:buFont typeface="Arial" panose="020B0604020202020204" pitchFamily="34" charset="0"/>
              <a:buNone/>
            </a:pPr>
            <a:r>
              <a:rPr lang="en-US" altLang="ko-KR" sz="1800" b="0" spc="-50" dirty="0">
                <a:latin typeface="Times New Roman" panose="02020603050405020304" pitchFamily="18" charset="0"/>
                <a:cs typeface="Times New Roman" panose="02020603050405020304" pitchFamily="18" charset="0"/>
              </a:rPr>
              <a:t> </a:t>
            </a:r>
            <a:endParaRPr lang="en-US" altLang="ko-KR" sz="1800" dirty="0">
              <a:solidFill>
                <a:schemeClr val="tx1"/>
              </a:solidFill>
              <a:latin typeface="Times New Roman" panose="02020603050405020304" pitchFamily="18" charset="0"/>
              <a:cs typeface="Times New Roman" panose="02020603050405020304" pitchFamily="18" charset="0"/>
            </a:endParaRPr>
          </a:p>
          <a:p>
            <a:pPr marL="0" indent="0">
              <a:spcBef>
                <a:spcPts val="600"/>
              </a:spcBef>
              <a:spcAft>
                <a:spcPts val="0"/>
              </a:spcAft>
              <a:buFont typeface="Arial" panose="020B0604020202020204" pitchFamily="34" charset="0"/>
              <a:buNone/>
            </a:pPr>
            <a:endParaRPr lang="en-US" altLang="ko-KR" sz="1800" spc="-50" dirty="0">
              <a:latin typeface="Times New Roman" panose="02020603050405020304" pitchFamily="18" charset="0"/>
              <a:cs typeface="Times New Roman" panose="02020603050405020304" pitchFamily="18" charset="0"/>
            </a:endParaRPr>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8</a:t>
            </a:fld>
            <a:endParaRPr lang="en-US" altLang="en-US"/>
          </a:p>
        </p:txBody>
      </p:sp>
    </p:spTree>
    <p:extLst>
      <p:ext uri="{BB962C8B-B14F-4D97-AF65-F5344CB8AC3E}">
        <p14:creationId xmlns:p14="http://schemas.microsoft.com/office/powerpoint/2010/main" val="202416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pPr marL="0" indent="0">
              <a:spcBef>
                <a:spcPts val="600"/>
              </a:spcBef>
              <a:spcAft>
                <a:spcPts val="0"/>
              </a:spcAft>
              <a:buFont typeface="Arial" panose="020B0604020202020204" pitchFamily="34" charset="0"/>
              <a:buNone/>
            </a:pPr>
            <a:r>
              <a:rPr lang="en-US" altLang="ko-KR" sz="1800" b="0" spc="-50" dirty="0">
                <a:latin typeface="Times New Roman" panose="02020603050405020304" pitchFamily="18" charset="0"/>
                <a:cs typeface="Times New Roman" panose="02020603050405020304" pitchFamily="18" charset="0"/>
              </a:rPr>
              <a:t>  </a:t>
            </a:r>
            <a:endParaRPr lang="en-US" altLang="ko-KR" sz="1800" spc="-50" dirty="0">
              <a:latin typeface="Times New Roman" panose="02020603050405020304" pitchFamily="18" charset="0"/>
              <a:cs typeface="Times New Roman" panose="02020603050405020304" pitchFamily="18" charset="0"/>
            </a:endParaRPr>
          </a:p>
          <a:p>
            <a:pPr marL="0" indent="0">
              <a:spcBef>
                <a:spcPts val="600"/>
              </a:spcBef>
              <a:spcAft>
                <a:spcPts val="0"/>
              </a:spcAft>
              <a:buFont typeface="Arial" panose="020B0604020202020204" pitchFamily="34" charset="0"/>
              <a:buNone/>
            </a:pPr>
            <a:endParaRPr lang="en-US" altLang="ko-KR" sz="1800" spc="-50" dirty="0">
              <a:latin typeface="Times New Roman" panose="02020603050405020304" pitchFamily="18" charset="0"/>
              <a:cs typeface="Times New Roman" panose="02020603050405020304" pitchFamily="18" charset="0"/>
            </a:endParaRPr>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9</a:t>
            </a:fld>
            <a:endParaRPr lang="en-US" altLang="en-US"/>
          </a:p>
        </p:txBody>
      </p:sp>
    </p:spTree>
    <p:extLst>
      <p:ext uri="{BB962C8B-B14F-4D97-AF65-F5344CB8AC3E}">
        <p14:creationId xmlns:p14="http://schemas.microsoft.com/office/powerpoint/2010/main" val="4063649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762000" y="1484784"/>
            <a:ext cx="7764463" cy="4868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dirty="0"/>
              <a:t>Slide </a:t>
            </a:r>
            <a:fld id="{3E6F861A-ECE9-40DC-8824-99AB8188EE7A}" type="slidenum">
              <a:rPr lang="en-US" altLang="en-US" smtClean="0"/>
              <a:pPr>
                <a:defRPr/>
              </a:pPr>
              <a:t>‹#›</a:t>
            </a:fld>
            <a:endParaRPr lang="en-US" altLang="en-US" dirty="0"/>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15-</a:t>
            </a:r>
            <a:r>
              <a:rPr lang="en-US" altLang="ko-KR" b="1" i="0" dirty="0">
                <a:solidFill>
                  <a:srgbClr val="000000"/>
                </a:solidFill>
                <a:effectLst/>
                <a:highlight>
                  <a:srgbClr val="FFFFFF"/>
                </a:highlight>
                <a:latin typeface="Verdana" panose="020B0604030504040204" pitchFamily="34" charset="0"/>
              </a:rPr>
              <a:t>24-0376-00-04ad</a:t>
            </a:r>
            <a:endParaRPr lang="en-GB" altLang="en-US" b="1" dirty="0">
              <a:solidFill>
                <a:schemeClr val="tx1"/>
              </a:solidFill>
            </a:endParaRP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US" b="1" dirty="0"/>
              <a:t>July</a:t>
            </a:r>
            <a:r>
              <a:rPr lang="en-GB" b="1" dirty="0"/>
              <a:t> 2024</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878320" y="6535054"/>
            <a:ext cx="3746500" cy="27918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US" altLang="en-US" sz="1200" dirty="0">
                <a:latin typeface="Times New Roman" panose="02020603050405020304" pitchFamily="18" charset="0"/>
              </a:rPr>
              <a:t>Sangsunng</a:t>
            </a:r>
            <a:r>
              <a:rPr lang="en-GB" dirty="0"/>
              <a:t> Choi (A2UICT)</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762000" y="1514475"/>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755576" y="836712"/>
            <a:ext cx="7848872" cy="5326716"/>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dirty="0">
                <a:effectLst>
                  <a:outerShdw blurRad="38100" dist="38100" dir="2700000" algn="tl">
                    <a:srgbClr val="C0C0C0"/>
                  </a:outerShdw>
                </a:effectLst>
                <a:latin typeface="Times New Roman" panose="02020603050405020304" pitchFamily="18" charset="0"/>
              </a:rPr>
              <a:t>Project: </a:t>
            </a:r>
            <a:r>
              <a:rPr lang="en-US" altLang="en-US" sz="2000" b="1" u="sng" dirty="0">
                <a:effectLst>
                  <a:outerShdw blurRad="38100" dist="38100" dir="2700000" algn="tl">
                    <a:srgbClr val="C0C0C0"/>
                  </a:outerShdw>
                </a:effectLst>
                <a:latin typeface="Times New Roman" panose="02020603050405020304" pitchFamily="18" charset="0"/>
              </a:rPr>
              <a:t>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marL="1616075" indent="-1608138" eaLnBrk="1" hangingPunct="1">
              <a:spcBef>
                <a:spcPts val="600"/>
              </a:spcBef>
              <a:buClrTx/>
              <a:buFontTx/>
              <a:buNone/>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600" b="1" dirty="0">
                <a:latin typeface="Times New Roman" panose="02020603050405020304" pitchFamily="18" charset="0"/>
              </a:rPr>
              <a:t>Submission Title : The Use-Case for NG-SUN PHYs in Ship Area Network</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Date Submitted : </a:t>
            </a:r>
            <a:r>
              <a:rPr lang="en-US" altLang="en-US" sz="1600" dirty="0">
                <a:latin typeface="Times New Roman" panose="02020603050405020304" pitchFamily="18" charset="0"/>
              </a:rPr>
              <a:t>July 15, 2024</a:t>
            </a:r>
          </a:p>
          <a:p>
            <a:pPr eaLnBrk="1" hangingPunct="1">
              <a:spcBef>
                <a:spcPts val="600"/>
              </a:spcBef>
              <a:buClrTx/>
              <a:buFontTx/>
              <a:buNone/>
              <a:defRPr/>
            </a:pPr>
            <a:r>
              <a:rPr lang="en-US" altLang="en-US" sz="1600" b="1" dirty="0">
                <a:latin typeface="Times New Roman" panose="02020603050405020304" pitchFamily="18" charset="0"/>
              </a:rPr>
              <a:t>Source :</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Sangsunng</a:t>
            </a:r>
            <a:r>
              <a:rPr lang="en-US" altLang="en-US" sz="1600" dirty="0">
                <a:latin typeface="Times New Roman" panose="02020603050405020304" pitchFamily="18" charset="0"/>
              </a:rPr>
              <a:t> Choi, </a:t>
            </a:r>
            <a:r>
              <a:rPr lang="en-US" altLang="en-US" sz="1600" dirty="0" err="1">
                <a:latin typeface="Times New Roman" panose="02020603050405020304" pitchFamily="18" charset="0"/>
              </a:rPr>
              <a:t>Seonghyeon</a:t>
            </a:r>
            <a:r>
              <a:rPr lang="en-US" altLang="en-US" sz="1600" dirty="0">
                <a:latin typeface="Times New Roman" panose="02020603050405020304" pitchFamily="18" charset="0"/>
              </a:rPr>
              <a:t> Chung (A2UICT)</a:t>
            </a:r>
            <a:r>
              <a:rPr lang="en-US" altLang="ko-KR" sz="1600" dirty="0">
                <a:latin typeface="Times New Roman" panose="02020603050405020304" pitchFamily="18" charset="0"/>
              </a:rPr>
              <a:t>, Tae-Joon Park(ETRI)</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Re :</a:t>
            </a:r>
            <a:r>
              <a:rPr lang="en-US" altLang="en-US" sz="1600" dirty="0">
                <a:latin typeface="Times New Roman" panose="02020603050405020304" pitchFamily="18" charset="0"/>
              </a:rPr>
              <a:t> 	TG4ad Next Generation SUN PHYs</a:t>
            </a:r>
          </a:p>
          <a:p>
            <a:pPr marL="987425" indent="-979488" eaLnBrk="1" hangingPunct="1">
              <a:spcBef>
                <a:spcPts val="600"/>
              </a:spcBef>
              <a:buClrTx/>
              <a:buFontTx/>
              <a:buNone/>
              <a:tabLst>
                <a:tab pos="987425"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600" b="1" dirty="0">
                <a:latin typeface="Times New Roman" panose="02020603050405020304" pitchFamily="18" charset="0"/>
              </a:rPr>
              <a:t>Abstract : </a:t>
            </a:r>
            <a:r>
              <a:rPr lang="en-US" altLang="en-US" sz="1600" dirty="0">
                <a:latin typeface="Times New Roman" panose="02020603050405020304" pitchFamily="18" charset="0"/>
              </a:rPr>
              <a:t>This contribution describes an use-case of NG-SUN PHYs in Ship Area Network(SAN) and discusses requirements of NG-SUN PHYs for SAN applications</a:t>
            </a:r>
          </a:p>
          <a:p>
            <a:pPr eaLnBrk="1" hangingPunct="1">
              <a:spcBef>
                <a:spcPts val="60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Discussion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P802.15.4ad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lang="en-US" altLang="ko-KR" sz="1600" dirty="0">
                <a:latin typeface="Times New Roman" panose="02020603050405020304" pitchFamily="18" charset="0"/>
              </a:rPr>
              <a:t> </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72C98F0-49CB-D002-9024-D488E725B394}"/>
              </a:ext>
            </a:extLst>
          </p:cNvPr>
          <p:cNvPicPr>
            <a:picLocks noChangeAspect="1"/>
          </p:cNvPicPr>
          <p:nvPr/>
        </p:nvPicPr>
        <p:blipFill>
          <a:blip r:embed="rId3"/>
          <a:stretch>
            <a:fillRect/>
          </a:stretch>
        </p:blipFill>
        <p:spPr>
          <a:xfrm>
            <a:off x="1619672" y="3667436"/>
            <a:ext cx="5184576" cy="2743335"/>
          </a:xfrm>
          <a:prstGeom prst="rect">
            <a:avLst/>
          </a:prstGeom>
        </p:spPr>
      </p:pic>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Ship Automation Systems in SAN</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10</a:t>
            </a:fld>
            <a:endParaRPr lang="en-US" altLang="en-US">
              <a:solidFill>
                <a:schemeClr val="tx1"/>
              </a:solidFill>
            </a:endParaRPr>
          </a:p>
        </p:txBody>
      </p:sp>
      <p:sp>
        <p:nvSpPr>
          <p:cNvPr id="7" name="TextBox 6">
            <a:extLst>
              <a:ext uri="{FF2B5EF4-FFF2-40B4-BE49-F238E27FC236}">
                <a16:creationId xmlns:a16="http://schemas.microsoft.com/office/drawing/2014/main" id="{BA5CA10F-E2E0-AB15-4D7F-4597DE16DECC}"/>
              </a:ext>
            </a:extLst>
          </p:cNvPr>
          <p:cNvSpPr txBox="1"/>
          <p:nvPr/>
        </p:nvSpPr>
        <p:spPr>
          <a:xfrm>
            <a:off x="617536" y="1340768"/>
            <a:ext cx="8274943" cy="2631490"/>
          </a:xfrm>
          <a:prstGeom prst="rect">
            <a:avLst/>
          </a:prstGeom>
          <a:noFill/>
        </p:spPr>
        <p:txBody>
          <a:bodyPr wrap="square">
            <a:spAutoFit/>
          </a:bodyPr>
          <a:lstStyle/>
          <a:p>
            <a:pPr marL="177800" indent="-177800" defTabSz="914400" eaLnBrk="1" fontAlgn="auto" latinLnBrk="1" hangingPunct="1">
              <a:spcBef>
                <a:spcPts val="600"/>
              </a:spcBef>
              <a:spcAft>
                <a:spcPts val="0"/>
              </a:spcAft>
              <a:buFont typeface="Arial" panose="020B0604020202020204" pitchFamily="34" charset="0"/>
              <a:buChar char="•"/>
              <a:defRPr/>
            </a:pPr>
            <a:r>
              <a:rPr lang="en-US" altLang="ko-KR" sz="2000" b="1" dirty="0">
                <a:solidFill>
                  <a:schemeClr val="tx1"/>
                </a:solidFill>
                <a:latin typeface="Times New Roman" panose="02020603050405020304" pitchFamily="18" charset="0"/>
                <a:cs typeface="Times New Roman" panose="02020603050405020304" pitchFamily="18" charset="0"/>
              </a:rPr>
              <a:t>Automation system in modern ships is a fully integrated systems covering many aspects of the ship operation </a:t>
            </a:r>
          </a:p>
          <a:p>
            <a:pPr marL="447675" indent="-269875" defTabSz="914400" eaLnBrk="1" fontAlgn="auto" latinLnBrk="1" hangingPunct="1">
              <a:spcBef>
                <a:spcPts val="600"/>
              </a:spcBef>
              <a:spcAft>
                <a:spcPts val="0"/>
              </a:spcAft>
              <a:buFont typeface="맑은 고딕" panose="020B0503020000020004" pitchFamily="50" charset="-127"/>
              <a:buChar char="–"/>
              <a:defRPr/>
            </a:pPr>
            <a:r>
              <a:rPr lang="en-US" altLang="ko-KR" sz="2000" dirty="0">
                <a:solidFill>
                  <a:schemeClr val="tx1"/>
                </a:solidFill>
                <a:latin typeface="Times New Roman" panose="02020603050405020304" pitchFamily="18" charset="0"/>
                <a:cs typeface="Times New Roman" panose="02020603050405020304" pitchFamily="18" charset="0"/>
              </a:rPr>
              <a:t>propulsion plant operation,</a:t>
            </a:r>
          </a:p>
          <a:p>
            <a:pPr marL="447675" indent="-269875" defTabSz="914400" eaLnBrk="1" fontAlgn="auto" latinLnBrk="1" hangingPunct="1">
              <a:spcBef>
                <a:spcPts val="600"/>
              </a:spcBef>
              <a:spcAft>
                <a:spcPts val="0"/>
              </a:spcAft>
              <a:buFont typeface="맑은 고딕" panose="020B0503020000020004" pitchFamily="50" charset="-127"/>
              <a:buChar char="–"/>
              <a:defRPr/>
            </a:pPr>
            <a:r>
              <a:rPr lang="en-US" altLang="ko-KR" sz="2000" dirty="0">
                <a:solidFill>
                  <a:schemeClr val="tx1"/>
                </a:solidFill>
                <a:latin typeface="Times New Roman" panose="02020603050405020304" pitchFamily="18" charset="0"/>
                <a:cs typeface="Times New Roman" panose="02020603050405020304" pitchFamily="18" charset="0"/>
              </a:rPr>
              <a:t>power management operation on the auxiliary engines, </a:t>
            </a:r>
          </a:p>
          <a:p>
            <a:pPr marL="447675" indent="-269875" defTabSz="914400" eaLnBrk="1" fontAlgn="auto" latinLnBrk="1" hangingPunct="1">
              <a:spcBef>
                <a:spcPts val="600"/>
              </a:spcBef>
              <a:spcAft>
                <a:spcPts val="0"/>
              </a:spcAft>
              <a:buFont typeface="맑은 고딕" panose="020B0503020000020004" pitchFamily="50" charset="-127"/>
              <a:buChar char="–"/>
              <a:defRPr/>
            </a:pPr>
            <a:r>
              <a:rPr lang="en-US" altLang="ko-KR" sz="2000" dirty="0">
                <a:solidFill>
                  <a:schemeClr val="tx1"/>
                </a:solidFill>
                <a:latin typeface="Times New Roman" panose="02020603050405020304" pitchFamily="18" charset="0"/>
                <a:cs typeface="Times New Roman" panose="02020603050405020304" pitchFamily="18" charset="0"/>
              </a:rPr>
              <a:t>auxiliary machinery operation,</a:t>
            </a:r>
          </a:p>
          <a:p>
            <a:pPr marL="447675" indent="-269875" defTabSz="914400" eaLnBrk="1" fontAlgn="auto" latinLnBrk="1" hangingPunct="1">
              <a:spcBef>
                <a:spcPts val="600"/>
              </a:spcBef>
              <a:spcAft>
                <a:spcPts val="0"/>
              </a:spcAft>
              <a:buFont typeface="맑은 고딕" panose="020B0503020000020004" pitchFamily="50" charset="-127"/>
              <a:buChar char="–"/>
              <a:defRPr/>
            </a:pPr>
            <a:r>
              <a:rPr lang="en-US" altLang="ko-KR" sz="2000" dirty="0">
                <a:solidFill>
                  <a:schemeClr val="tx1"/>
                </a:solidFill>
                <a:latin typeface="Times New Roman" panose="02020603050405020304" pitchFamily="18" charset="0"/>
                <a:cs typeface="Times New Roman" panose="02020603050405020304" pitchFamily="18" charset="0"/>
              </a:rPr>
              <a:t>cargo on-and-off-loading operation, </a:t>
            </a:r>
          </a:p>
          <a:p>
            <a:pPr marL="447675" indent="-269875" defTabSz="914400" eaLnBrk="1" fontAlgn="auto" latinLnBrk="1" hangingPunct="1">
              <a:spcBef>
                <a:spcPts val="600"/>
              </a:spcBef>
              <a:spcAft>
                <a:spcPts val="0"/>
              </a:spcAft>
              <a:buFont typeface="맑은 고딕" panose="020B0503020000020004" pitchFamily="50" charset="-127"/>
              <a:buChar char="–"/>
              <a:defRPr/>
            </a:pPr>
            <a:r>
              <a:rPr lang="en-US" altLang="ko-KR" sz="2000" b="1" dirty="0">
                <a:solidFill>
                  <a:schemeClr val="tx1"/>
                </a:solidFill>
                <a:latin typeface="Times New Roman" panose="02020603050405020304" pitchFamily="18" charset="0"/>
                <a:cs typeface="Times New Roman" panose="02020603050405020304" pitchFamily="18" charset="0"/>
              </a:rPr>
              <a:t>monitoring and control of cargo during voyage </a:t>
            </a:r>
          </a:p>
        </p:txBody>
      </p:sp>
    </p:spTree>
    <p:extLst>
      <p:ext uri="{BB962C8B-B14F-4D97-AF65-F5344CB8AC3E}">
        <p14:creationId xmlns:p14="http://schemas.microsoft.com/office/powerpoint/2010/main" val="3754474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efer">
            <a:extLst>
              <a:ext uri="{FF2B5EF4-FFF2-40B4-BE49-F238E27FC236}">
                <a16:creationId xmlns:a16="http://schemas.microsoft.com/office/drawing/2014/main" id="{D9B88306-FBFB-DED9-CAC6-42D49AB0B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708" y="3274482"/>
            <a:ext cx="5112568" cy="3141087"/>
          </a:xfrm>
          <a:prstGeom prst="rect">
            <a:avLst/>
          </a:prstGeom>
          <a:noFill/>
          <a:extLst>
            <a:ext uri="{909E8E84-426E-40DD-AFC4-6F175D3DCCD1}">
              <a14:hiddenFill xmlns:a14="http://schemas.microsoft.com/office/drawing/2010/main">
                <a:solidFill>
                  <a:srgbClr val="FFFFFF"/>
                </a:solidFill>
              </a14:hiddenFill>
            </a:ext>
          </a:extLst>
        </p:spPr>
      </p:pic>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a:xfrm>
            <a:off x="539552" y="685800"/>
            <a:ext cx="8064896" cy="754063"/>
          </a:xfrm>
        </p:spPr>
        <p:txBody>
          <a:bodyPr/>
          <a:lstStyle/>
          <a:p>
            <a:r>
              <a:rPr lang="en-US" altLang="ko-KR" sz="3200" b="1" spc="-100" dirty="0">
                <a:latin typeface="Times New Roman" panose="02020603050405020304" pitchFamily="18" charset="0"/>
                <a:cs typeface="Times New Roman" panose="02020603050405020304" pitchFamily="18" charset="0"/>
              </a:rPr>
              <a:t>Example of  SAN Application(1)</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11</a:t>
            </a:fld>
            <a:endParaRPr lang="en-US" altLang="en-US">
              <a:solidFill>
                <a:schemeClr val="tx1"/>
              </a:solidFill>
            </a:endParaRPr>
          </a:p>
        </p:txBody>
      </p:sp>
      <p:sp>
        <p:nvSpPr>
          <p:cNvPr id="9" name="TextBox 8">
            <a:extLst>
              <a:ext uri="{FF2B5EF4-FFF2-40B4-BE49-F238E27FC236}">
                <a16:creationId xmlns:a16="http://schemas.microsoft.com/office/drawing/2014/main" id="{24C09E41-34D1-CD1A-F717-44E8F61BFAE9}"/>
              </a:ext>
            </a:extLst>
          </p:cNvPr>
          <p:cNvSpPr txBox="1"/>
          <p:nvPr/>
        </p:nvSpPr>
        <p:spPr>
          <a:xfrm>
            <a:off x="617537" y="1446101"/>
            <a:ext cx="7908926" cy="2477601"/>
          </a:xfrm>
          <a:prstGeom prst="rect">
            <a:avLst/>
          </a:prstGeom>
          <a:noFill/>
        </p:spPr>
        <p:txBody>
          <a:bodyPr wrap="square">
            <a:spAutoFit/>
          </a:bodyPr>
          <a:lstStyle/>
          <a:p>
            <a:pPr marL="177800" indent="-177800" defTabSz="914400" eaLnBrk="1" fontAlgn="auto" latinLnBrk="1" hangingPunct="1">
              <a:spcBef>
                <a:spcPts val="600"/>
              </a:spcBef>
              <a:spcAft>
                <a:spcPts val="0"/>
              </a:spcAft>
              <a:buFont typeface="Arial" panose="020B0604020202020204" pitchFamily="34" charset="0"/>
              <a:buChar char="•"/>
              <a:defRPr/>
            </a:pPr>
            <a:r>
              <a:rPr lang="en-US" altLang="ko-KR" sz="2000" spc="-20" dirty="0">
                <a:solidFill>
                  <a:schemeClr val="tx1"/>
                </a:solidFill>
                <a:cs typeface="Times New Roman" panose="02020603050405020304" pitchFamily="18" charset="0"/>
              </a:rPr>
              <a:t> </a:t>
            </a:r>
            <a:r>
              <a:rPr lang="en-US" altLang="ko-KR" sz="2000" b="1" spc="-20" dirty="0">
                <a:solidFill>
                  <a:schemeClr val="tx1"/>
                </a:solidFill>
                <a:cs typeface="Times New Roman" panose="02020603050405020304" pitchFamily="18" charset="0"/>
              </a:rPr>
              <a:t>Wireless </a:t>
            </a:r>
            <a:r>
              <a:rPr lang="en-US" altLang="ko-KR" sz="2000" b="1" dirty="0">
                <a:solidFill>
                  <a:schemeClr val="tx1"/>
                </a:solidFill>
                <a:latin typeface="Times New Roman" panose="02020603050405020304" pitchFamily="18" charset="0"/>
                <a:cs typeface="Times New Roman" panose="02020603050405020304" pitchFamily="18" charset="0"/>
              </a:rPr>
              <a:t>Ship Cargo Monitoring and Control System during voyage</a:t>
            </a:r>
            <a:endParaRPr lang="en-US" altLang="ko-KR" sz="2000" spc="-20" dirty="0">
              <a:solidFill>
                <a:schemeClr val="tx1"/>
              </a:solidFill>
              <a:latin typeface="Times New Roman" panose="02020603050405020304" pitchFamily="18" charset="0"/>
              <a:cs typeface="Times New Roman" panose="02020603050405020304" pitchFamily="18" charset="0"/>
            </a:endParaRPr>
          </a:p>
          <a:p>
            <a:pPr marL="447675" indent="-269875" defTabSz="914400" eaLnBrk="1" fontAlgn="auto" latinLnBrk="1" hangingPunct="1">
              <a:spcBef>
                <a:spcPts val="600"/>
              </a:spcBef>
              <a:spcAft>
                <a:spcPts val="0"/>
              </a:spcAft>
              <a:buFont typeface="맑은 고딕" panose="020B0503020000020004" pitchFamily="50" charset="-127"/>
              <a:buChar char="–"/>
              <a:defRPr/>
            </a:pPr>
            <a:r>
              <a:rPr lang="en-US" altLang="ko-KR" sz="2000" dirty="0">
                <a:solidFill>
                  <a:schemeClr val="tx1"/>
                </a:solidFill>
                <a:latin typeface="Times New Roman" panose="02020603050405020304" pitchFamily="18" charset="0"/>
                <a:cs typeface="Times New Roman" panose="02020603050405020304" pitchFamily="18" charset="0"/>
              </a:rPr>
              <a:t>Create a local data transmission network within the ship using on board WSN infrastructure based on NG-SUN. </a:t>
            </a:r>
          </a:p>
          <a:p>
            <a:pPr marL="447675" indent="-269875" defTabSz="914400" eaLnBrk="1" fontAlgn="auto" latinLnBrk="1" hangingPunct="1">
              <a:spcBef>
                <a:spcPts val="600"/>
              </a:spcBef>
              <a:spcAft>
                <a:spcPts val="0"/>
              </a:spcAft>
              <a:buFont typeface="맑은 고딕" panose="020B0503020000020004" pitchFamily="50" charset="-127"/>
              <a:buChar char="–"/>
              <a:defRPr/>
            </a:pPr>
            <a:r>
              <a:rPr lang="en-US" altLang="ko-KR" sz="2000" dirty="0">
                <a:solidFill>
                  <a:schemeClr val="tx1"/>
                </a:solidFill>
                <a:cs typeface="Times New Roman" panose="02020603050405020304" pitchFamily="18" charset="0"/>
              </a:rPr>
              <a:t> </a:t>
            </a:r>
            <a:r>
              <a:rPr lang="en-US" altLang="ko-KR" sz="2000" dirty="0">
                <a:solidFill>
                  <a:schemeClr val="tx1"/>
                </a:solidFill>
                <a:latin typeface="Times New Roman" panose="02020603050405020304" pitchFamily="18" charset="0"/>
                <a:cs typeface="Times New Roman" panose="02020603050405020304" pitchFamily="18" charset="0"/>
              </a:rPr>
              <a:t>Reefer containers or other containers equipped with NG-SUN devices can continuously report real-time container condition  even while the vessel is at sea.</a:t>
            </a:r>
          </a:p>
          <a:p>
            <a:pPr marL="447675" indent="-269875" defTabSz="914400" eaLnBrk="1" fontAlgn="auto" latinLnBrk="1" hangingPunct="1">
              <a:spcBef>
                <a:spcPts val="600"/>
              </a:spcBef>
              <a:spcAft>
                <a:spcPts val="0"/>
              </a:spcAft>
              <a:buFont typeface="맑은 고딕" panose="020B0503020000020004" pitchFamily="50" charset="-127"/>
              <a:buChar char="–"/>
              <a:defRPr/>
            </a:pPr>
            <a:endParaRPr lang="en-US" altLang="ko-KR" sz="2000"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6F3DBF8-7839-C781-27FA-A966420CF3F1}"/>
              </a:ext>
            </a:extLst>
          </p:cNvPr>
          <p:cNvSpPr txBox="1"/>
          <p:nvPr/>
        </p:nvSpPr>
        <p:spPr>
          <a:xfrm>
            <a:off x="4499992" y="6194873"/>
            <a:ext cx="4392488" cy="276999"/>
          </a:xfrm>
          <a:prstGeom prst="rect">
            <a:avLst/>
          </a:prstGeom>
          <a:noFill/>
        </p:spPr>
        <p:txBody>
          <a:bodyPr wrap="square" rtlCol="0">
            <a:spAutoFit/>
          </a:bodyPr>
          <a:lstStyle/>
          <a:p>
            <a:pPr algn="ctr"/>
            <a:r>
              <a:rPr lang="en-US" altLang="ko-KR" dirty="0">
                <a:solidFill>
                  <a:schemeClr val="tx1"/>
                </a:solidFill>
              </a:rPr>
              <a:t>Source: Naver</a:t>
            </a:r>
            <a:endParaRPr lang="ko-KR" altLang="en-US" dirty="0">
              <a:solidFill>
                <a:schemeClr val="tx1"/>
              </a:solidFill>
            </a:endParaRPr>
          </a:p>
        </p:txBody>
      </p:sp>
    </p:spTree>
    <p:extLst>
      <p:ext uri="{BB962C8B-B14F-4D97-AF65-F5344CB8AC3E}">
        <p14:creationId xmlns:p14="http://schemas.microsoft.com/office/powerpoint/2010/main" val="237754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a:xfrm>
            <a:off x="539552" y="685800"/>
            <a:ext cx="8064896" cy="754063"/>
          </a:xfrm>
        </p:spPr>
        <p:txBody>
          <a:bodyPr/>
          <a:lstStyle/>
          <a:p>
            <a:r>
              <a:rPr lang="en-US" altLang="ko-KR" sz="3200" b="1" spc="-100" dirty="0">
                <a:latin typeface="Times New Roman" panose="02020603050405020304" pitchFamily="18" charset="0"/>
                <a:cs typeface="Times New Roman" panose="02020603050405020304" pitchFamily="18" charset="0"/>
              </a:rPr>
              <a:t>Example of  SAN Application(2)</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12</a:t>
            </a:fld>
            <a:endParaRPr lang="en-US" altLang="en-US">
              <a:solidFill>
                <a:schemeClr val="tx1"/>
              </a:solidFill>
            </a:endParaRPr>
          </a:p>
        </p:txBody>
      </p:sp>
      <p:sp>
        <p:nvSpPr>
          <p:cNvPr id="9" name="TextBox 8">
            <a:extLst>
              <a:ext uri="{FF2B5EF4-FFF2-40B4-BE49-F238E27FC236}">
                <a16:creationId xmlns:a16="http://schemas.microsoft.com/office/drawing/2014/main" id="{24C09E41-34D1-CD1A-F717-44E8F61BFAE9}"/>
              </a:ext>
            </a:extLst>
          </p:cNvPr>
          <p:cNvSpPr txBox="1"/>
          <p:nvPr/>
        </p:nvSpPr>
        <p:spPr>
          <a:xfrm>
            <a:off x="827584" y="1462765"/>
            <a:ext cx="7908926" cy="1785104"/>
          </a:xfrm>
          <a:prstGeom prst="rect">
            <a:avLst/>
          </a:prstGeom>
          <a:noFill/>
        </p:spPr>
        <p:txBody>
          <a:bodyPr wrap="square">
            <a:spAutoFit/>
          </a:bodyPr>
          <a:lstStyle/>
          <a:p>
            <a:pPr marL="447675" indent="-269875" defTabSz="914400" eaLnBrk="1" fontAlgn="auto" latinLnBrk="1" hangingPunct="1">
              <a:spcBef>
                <a:spcPts val="600"/>
              </a:spcBef>
              <a:spcAft>
                <a:spcPts val="0"/>
              </a:spcAft>
              <a:buFont typeface="맑은 고딕" panose="020B0503020000020004" pitchFamily="50" charset="-127"/>
              <a:buChar char="–"/>
              <a:defRPr/>
            </a:pPr>
            <a:r>
              <a:rPr lang="en-US" altLang="ko-KR" sz="2000" dirty="0">
                <a:solidFill>
                  <a:schemeClr val="tx1"/>
                </a:solidFill>
                <a:latin typeface="Times New Roman" panose="02020603050405020304" pitchFamily="18" charset="0"/>
                <a:cs typeface="Times New Roman" panose="02020603050405020304" pitchFamily="18" charset="0"/>
              </a:rPr>
              <a:t>If an alarm occurs, f</a:t>
            </a:r>
            <a:r>
              <a:rPr lang="en-US" altLang="ko-KR" sz="2000" dirty="0">
                <a:solidFill>
                  <a:schemeClr val="tx1"/>
                </a:solidFill>
                <a:cs typeface="Times New Roman" panose="02020603050405020304" pitchFamily="18" charset="0"/>
              </a:rPr>
              <a:t>irst, check whether there is a false alarm using video/audio based information.</a:t>
            </a:r>
            <a:endParaRPr lang="en-US" altLang="ko-KR" sz="2000" dirty="0">
              <a:solidFill>
                <a:schemeClr val="tx1"/>
              </a:solidFill>
              <a:latin typeface="Times New Roman" panose="02020603050405020304" pitchFamily="18" charset="0"/>
              <a:cs typeface="Times New Roman" panose="02020603050405020304" pitchFamily="18" charset="0"/>
            </a:endParaRPr>
          </a:p>
          <a:p>
            <a:pPr marL="447675" indent="-269875" defTabSz="914400" eaLnBrk="1" fontAlgn="auto" latinLnBrk="1" hangingPunct="1">
              <a:spcBef>
                <a:spcPts val="600"/>
              </a:spcBef>
              <a:spcAft>
                <a:spcPts val="0"/>
              </a:spcAft>
              <a:buFont typeface="맑은 고딕" panose="020B0503020000020004" pitchFamily="50" charset="-127"/>
              <a:buChar char="–"/>
              <a:defRPr/>
            </a:pPr>
            <a:r>
              <a:rPr lang="en-US" altLang="ko-KR" sz="2000" dirty="0">
                <a:solidFill>
                  <a:schemeClr val="tx1"/>
                </a:solidFill>
                <a:latin typeface="Times New Roman" panose="02020603050405020304" pitchFamily="18" charset="0"/>
                <a:cs typeface="Times New Roman" panose="02020603050405020304" pitchFamily="18" charset="0"/>
              </a:rPr>
              <a:t>Then, it will be automatically displayed on the cargo monitoring console and directed via SMS to crew phones.</a:t>
            </a:r>
          </a:p>
          <a:p>
            <a:pPr marL="447675" indent="-269875" defTabSz="914400" eaLnBrk="1" fontAlgn="auto" latinLnBrk="1" hangingPunct="1">
              <a:spcBef>
                <a:spcPts val="600"/>
              </a:spcBef>
              <a:spcAft>
                <a:spcPts val="0"/>
              </a:spcAft>
              <a:buFont typeface="맑은 고딕" panose="020B0503020000020004" pitchFamily="50" charset="-127"/>
              <a:buChar char="–"/>
              <a:defRPr/>
            </a:pPr>
            <a:r>
              <a:rPr lang="en-US" altLang="ko-KR" sz="2000" dirty="0">
                <a:solidFill>
                  <a:schemeClr val="tx1"/>
                </a:solidFill>
                <a:latin typeface="Times New Roman" panose="02020603050405020304" pitchFamily="18" charset="0"/>
                <a:cs typeface="Times New Roman" panose="02020603050405020304" pitchFamily="18" charset="0"/>
              </a:rPr>
              <a:t>Then, an engineer can be promptly sent to check and resolve any issues.</a:t>
            </a:r>
          </a:p>
        </p:txBody>
      </p:sp>
      <p:sp>
        <p:nvSpPr>
          <p:cNvPr id="3" name="TextBox 2">
            <a:extLst>
              <a:ext uri="{FF2B5EF4-FFF2-40B4-BE49-F238E27FC236}">
                <a16:creationId xmlns:a16="http://schemas.microsoft.com/office/drawing/2014/main" id="{F6F3DBF8-7839-C781-27FA-A966420CF3F1}"/>
              </a:ext>
            </a:extLst>
          </p:cNvPr>
          <p:cNvSpPr txBox="1"/>
          <p:nvPr/>
        </p:nvSpPr>
        <p:spPr>
          <a:xfrm>
            <a:off x="6588224" y="6194873"/>
            <a:ext cx="2304256" cy="276999"/>
          </a:xfrm>
          <a:prstGeom prst="rect">
            <a:avLst/>
          </a:prstGeom>
          <a:noFill/>
        </p:spPr>
        <p:txBody>
          <a:bodyPr wrap="square" rtlCol="0">
            <a:spAutoFit/>
          </a:bodyPr>
          <a:lstStyle/>
          <a:p>
            <a:pPr algn="ctr"/>
            <a:r>
              <a:rPr lang="en-US" altLang="ko-KR" dirty="0">
                <a:solidFill>
                  <a:schemeClr val="tx1"/>
                </a:solidFill>
              </a:rPr>
              <a:t>Source: Naver</a:t>
            </a:r>
            <a:endParaRPr lang="ko-KR" altLang="en-US" dirty="0">
              <a:solidFill>
                <a:schemeClr val="tx1"/>
              </a:solidFill>
            </a:endParaRPr>
          </a:p>
        </p:txBody>
      </p:sp>
      <p:pic>
        <p:nvPicPr>
          <p:cNvPr id="4" name="Picture 2" descr="reefer">
            <a:extLst>
              <a:ext uri="{FF2B5EF4-FFF2-40B4-BE49-F238E27FC236}">
                <a16:creationId xmlns:a16="http://schemas.microsoft.com/office/drawing/2014/main" id="{ECCA0DD8-EB2C-6F1E-AE5C-7DB2FC740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354" y="3270771"/>
            <a:ext cx="5112568" cy="314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388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a:xfrm>
            <a:off x="617760" y="740057"/>
            <a:ext cx="7764463" cy="754063"/>
          </a:xfrm>
        </p:spPr>
        <p:txBody>
          <a:bodyPr/>
          <a:lstStyle/>
          <a:p>
            <a:r>
              <a:rPr lang="en-US" altLang="ko-KR" sz="3200" b="1" dirty="0">
                <a:latin typeface="Times New Roman" panose="02020603050405020304" pitchFamily="18" charset="0"/>
                <a:cs typeface="Times New Roman" panose="02020603050405020304" pitchFamily="18" charset="0"/>
              </a:rPr>
              <a:t>NG-SUN PHY Requirements</a:t>
            </a:r>
            <a:br>
              <a:rPr lang="en-US" altLang="ko-KR" sz="3200" b="1" dirty="0">
                <a:latin typeface="Times New Roman" panose="02020603050405020304" pitchFamily="18" charset="0"/>
                <a:cs typeface="Times New Roman" panose="02020603050405020304" pitchFamily="18" charset="0"/>
              </a:rPr>
            </a:br>
            <a:r>
              <a:rPr lang="en-US" altLang="ko-KR" sz="3200" b="1" dirty="0">
                <a:latin typeface="Times New Roman" panose="02020603050405020304" pitchFamily="18" charset="0"/>
                <a:cs typeface="Times New Roman" panose="02020603050405020304" pitchFamily="18" charset="0"/>
              </a:rPr>
              <a:t>for SAN Application (1)  </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13</a:t>
            </a:fld>
            <a:endParaRPr lang="en-US" altLang="en-US">
              <a:solidFill>
                <a:schemeClr val="tx1"/>
              </a:solidFill>
            </a:endParaRPr>
          </a:p>
        </p:txBody>
      </p:sp>
      <p:sp>
        <p:nvSpPr>
          <p:cNvPr id="9" name="TextBox 8">
            <a:extLst>
              <a:ext uri="{FF2B5EF4-FFF2-40B4-BE49-F238E27FC236}">
                <a16:creationId xmlns:a16="http://schemas.microsoft.com/office/drawing/2014/main" id="{24C09E41-34D1-CD1A-F717-44E8F61BFAE9}"/>
              </a:ext>
            </a:extLst>
          </p:cNvPr>
          <p:cNvSpPr txBox="1"/>
          <p:nvPr/>
        </p:nvSpPr>
        <p:spPr>
          <a:xfrm>
            <a:off x="545529" y="1632707"/>
            <a:ext cx="7908926" cy="1477328"/>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600"/>
              </a:spcBef>
              <a:spcAft>
                <a:spcPts val="600"/>
              </a:spcAft>
              <a:buClrTx/>
              <a:buSzTx/>
              <a:buFont typeface="Arial" panose="020B0604020202020204" pitchFamily="34" charset="0"/>
              <a:buChar char="•"/>
              <a:tabLst/>
              <a:defRPr/>
            </a:pPr>
            <a:r>
              <a:rPr kumimoji="0" lang="en-US" altLang="ko-KR" sz="2000" b="1"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The communication range of NG-SUN should be over 400m.</a:t>
            </a:r>
          </a:p>
          <a:p>
            <a:pPr marL="622300" marR="0" lvl="0" indent="-355600" algn="l" defTabSz="914400" rtl="0" eaLnBrk="1" fontAlgn="auto" latinLnBrk="1" hangingPunct="1">
              <a:lnSpc>
                <a:spcPct val="100000"/>
              </a:lnSpc>
              <a:spcBef>
                <a:spcPts val="600"/>
              </a:spcBef>
              <a:spcAft>
                <a:spcPts val="600"/>
              </a:spcAft>
              <a:buClrTx/>
              <a:buSzTx/>
              <a:buFont typeface="맑은 고딕" panose="020B0503020000020004" pitchFamily="50" charset="-127"/>
              <a:buChar char="–"/>
              <a:tabLst/>
              <a:defRPr/>
            </a:pPr>
            <a:r>
              <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The world's largest container ship, MSC Irina, is about 400m in length from stem to stern and 61m wide reaching about 4 times of a football field.</a:t>
            </a:r>
            <a:endParaRPr kumimoji="0" lang="ko-KR"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pic>
        <p:nvPicPr>
          <p:cNvPr id="3" name="그림 2">
            <a:extLst>
              <a:ext uri="{FF2B5EF4-FFF2-40B4-BE49-F238E27FC236}">
                <a16:creationId xmlns:a16="http://schemas.microsoft.com/office/drawing/2014/main" id="{6BC25C61-8474-77D3-555C-6C13BE0A97AF}"/>
              </a:ext>
            </a:extLst>
          </p:cNvPr>
          <p:cNvPicPr>
            <a:picLocks noChangeAspect="1"/>
          </p:cNvPicPr>
          <p:nvPr/>
        </p:nvPicPr>
        <p:blipFill>
          <a:blip r:embed="rId3"/>
          <a:stretch>
            <a:fillRect/>
          </a:stretch>
        </p:blipFill>
        <p:spPr>
          <a:xfrm>
            <a:off x="1198637" y="3287247"/>
            <a:ext cx="6891187" cy="2990367"/>
          </a:xfrm>
          <a:prstGeom prst="rect">
            <a:avLst/>
          </a:prstGeom>
        </p:spPr>
      </p:pic>
      <p:sp>
        <p:nvSpPr>
          <p:cNvPr id="2" name="TextBox 1">
            <a:extLst>
              <a:ext uri="{FF2B5EF4-FFF2-40B4-BE49-F238E27FC236}">
                <a16:creationId xmlns:a16="http://schemas.microsoft.com/office/drawing/2014/main" id="{8AA55B54-2FB8-ED3A-17DA-3CF03FABC8A4}"/>
              </a:ext>
            </a:extLst>
          </p:cNvPr>
          <p:cNvSpPr txBox="1"/>
          <p:nvPr/>
        </p:nvSpPr>
        <p:spPr>
          <a:xfrm>
            <a:off x="4499992" y="6194873"/>
            <a:ext cx="4392488" cy="276999"/>
          </a:xfrm>
          <a:prstGeom prst="rect">
            <a:avLst/>
          </a:prstGeom>
          <a:noFill/>
        </p:spPr>
        <p:txBody>
          <a:bodyPr wrap="square" rtlCol="0">
            <a:spAutoFit/>
          </a:bodyPr>
          <a:lstStyle/>
          <a:p>
            <a:pPr algn="ctr"/>
            <a:r>
              <a:rPr lang="en-US" altLang="ko-KR" dirty="0">
                <a:solidFill>
                  <a:schemeClr val="tx1"/>
                </a:solidFill>
              </a:rPr>
              <a:t>Source: Naver</a:t>
            </a:r>
            <a:endParaRPr lang="ko-KR" altLang="en-US" dirty="0">
              <a:solidFill>
                <a:schemeClr val="tx1"/>
              </a:solidFill>
            </a:endParaRPr>
          </a:p>
        </p:txBody>
      </p:sp>
    </p:spTree>
    <p:extLst>
      <p:ext uri="{BB962C8B-B14F-4D97-AF65-F5344CB8AC3E}">
        <p14:creationId xmlns:p14="http://schemas.microsoft.com/office/powerpoint/2010/main" val="188994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14</a:t>
            </a:fld>
            <a:endParaRPr lang="en-US" altLang="en-US">
              <a:solidFill>
                <a:schemeClr val="tx1"/>
              </a:solidFill>
            </a:endParaRPr>
          </a:p>
        </p:txBody>
      </p:sp>
      <p:sp>
        <p:nvSpPr>
          <p:cNvPr id="9" name="TextBox 8">
            <a:extLst>
              <a:ext uri="{FF2B5EF4-FFF2-40B4-BE49-F238E27FC236}">
                <a16:creationId xmlns:a16="http://schemas.microsoft.com/office/drawing/2014/main" id="{24C09E41-34D1-CD1A-F717-44E8F61BFAE9}"/>
              </a:ext>
            </a:extLst>
          </p:cNvPr>
          <p:cNvSpPr txBox="1"/>
          <p:nvPr/>
        </p:nvSpPr>
        <p:spPr>
          <a:xfrm>
            <a:off x="463162" y="1653689"/>
            <a:ext cx="7908926" cy="2708434"/>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600"/>
              </a:spcBef>
              <a:spcAft>
                <a:spcPts val="0"/>
              </a:spcAft>
              <a:buClrTx/>
              <a:buSzTx/>
              <a:buFont typeface="Arial" panose="020B0604020202020204" pitchFamily="34" charset="0"/>
              <a:buChar char="•"/>
              <a:tabLst/>
              <a:defRPr/>
            </a:pPr>
            <a:r>
              <a:rPr kumimoji="0" lang="en-US" altLang="ko-KR" sz="2000" b="1"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rPr>
              <a:t>An OFDM-based NG-SUN that is robust to multipath effects should be adopted.</a:t>
            </a:r>
          </a:p>
          <a:p>
            <a:pPr marL="622300" marR="0" lvl="0" indent="-355600" algn="l" defTabSz="914400" rtl="0" eaLnBrk="1" fontAlgn="auto" latinLnBrk="1" hangingPunct="1">
              <a:lnSpc>
                <a:spcPct val="100000"/>
              </a:lnSpc>
              <a:spcBef>
                <a:spcPts val="600"/>
              </a:spcBef>
              <a:spcAft>
                <a:spcPts val="0"/>
              </a:spcAft>
              <a:buClrTx/>
              <a:buSzTx/>
              <a:buFont typeface="맑은 고딕" panose="020B0503020000020004" pitchFamily="50" charset="-127"/>
              <a:buChar char="–"/>
              <a:tabLst/>
              <a:defRPr/>
            </a:pPr>
            <a:r>
              <a:rPr kumimoji="0" lang="en-US" altLang="ko-KR" sz="2000" b="0"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rPr>
              <a:t>t</a:t>
            </a:r>
            <a:r>
              <a:rPr kumimoji="0" lang="ko-KR" altLang="en-US" sz="2000" b="0"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rPr>
              <a:t>he confined spaces below decks, with their numerous reflecting surfaces and bulkheads, severely attenuate and distort wireless signals and greatly complicate wireless system planning. </a:t>
            </a:r>
            <a:endParaRPr kumimoji="0" lang="en-US" altLang="ko-KR" sz="2000" b="0"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endParaRPr>
          </a:p>
          <a:p>
            <a:pPr marL="622300" marR="0" lvl="0" indent="-355600" algn="l" defTabSz="914400" rtl="0" eaLnBrk="1" fontAlgn="auto" latinLnBrk="1" hangingPunct="1">
              <a:lnSpc>
                <a:spcPct val="100000"/>
              </a:lnSpc>
              <a:spcBef>
                <a:spcPts val="600"/>
              </a:spcBef>
              <a:spcAft>
                <a:spcPts val="0"/>
              </a:spcAft>
              <a:buClrTx/>
              <a:buSzTx/>
              <a:buFont typeface="맑은 고딕" panose="020B0503020000020004" pitchFamily="50" charset="-127"/>
              <a:buChar char="–"/>
              <a:tabLst/>
              <a:defRPr/>
            </a:pPr>
            <a:r>
              <a:rPr kumimoji="0" lang="ko-KR" altLang="en-US" sz="2000" b="0"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rPr>
              <a:t>moreover, the propagation environment </a:t>
            </a:r>
            <a:r>
              <a:rPr kumimoji="0" lang="ko-KR" altLang="en-US" sz="2000" b="0" i="0" u="none" strike="noStrike" kern="1200" cap="none" spc="0" normalizeH="0" baseline="0" noProof="0" dirty="0" err="1">
                <a:ln>
                  <a:noFill/>
                </a:ln>
                <a:solidFill>
                  <a:prstClr val="black"/>
                </a:solidFill>
                <a:effectLst/>
                <a:uLnTx/>
                <a:uFillTx/>
                <a:ea typeface="맑은 고딕" panose="020B0503020000020004" pitchFamily="50" charset="-127"/>
                <a:cs typeface="Times New Roman" panose="02020603050405020304" pitchFamily="18" charset="0"/>
              </a:rPr>
              <a:t>is</a:t>
            </a:r>
            <a:r>
              <a:rPr kumimoji="0" lang="ko-KR" altLang="en-US" sz="2000" b="0"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rPr>
              <a:t> highly variable and greatly affected by the opening and closing of watertight doors and loading or unloading of cargo and stores.</a:t>
            </a:r>
          </a:p>
        </p:txBody>
      </p:sp>
      <p:pic>
        <p:nvPicPr>
          <p:cNvPr id="2" name="그림 1">
            <a:extLst>
              <a:ext uri="{FF2B5EF4-FFF2-40B4-BE49-F238E27FC236}">
                <a16:creationId xmlns:a16="http://schemas.microsoft.com/office/drawing/2014/main" id="{22A3FBCF-2AC3-2150-749A-8FC5ABB78B68}"/>
              </a:ext>
            </a:extLst>
          </p:cNvPr>
          <p:cNvPicPr>
            <a:picLocks noChangeAspect="1"/>
          </p:cNvPicPr>
          <p:nvPr/>
        </p:nvPicPr>
        <p:blipFill>
          <a:blip r:embed="rId3"/>
          <a:stretch>
            <a:fillRect/>
          </a:stretch>
        </p:blipFill>
        <p:spPr>
          <a:xfrm>
            <a:off x="686702" y="4482465"/>
            <a:ext cx="7915057" cy="1728192"/>
          </a:xfrm>
          <a:prstGeom prst="rect">
            <a:avLst/>
          </a:prstGeom>
          <a:ln w="19050">
            <a:solidFill>
              <a:schemeClr val="tx1">
                <a:lumMod val="95000"/>
                <a:lumOff val="5000"/>
              </a:schemeClr>
            </a:solidFill>
          </a:ln>
        </p:spPr>
      </p:pic>
      <p:sp>
        <p:nvSpPr>
          <p:cNvPr id="3" name="TextBox 2">
            <a:extLst>
              <a:ext uri="{FF2B5EF4-FFF2-40B4-BE49-F238E27FC236}">
                <a16:creationId xmlns:a16="http://schemas.microsoft.com/office/drawing/2014/main" id="{4CB7F971-5D9F-D744-16E4-FE1FC158F3EE}"/>
              </a:ext>
            </a:extLst>
          </p:cNvPr>
          <p:cNvSpPr txBox="1"/>
          <p:nvPr/>
        </p:nvSpPr>
        <p:spPr>
          <a:xfrm>
            <a:off x="4499992" y="6194873"/>
            <a:ext cx="4392488" cy="276999"/>
          </a:xfrm>
          <a:prstGeom prst="rect">
            <a:avLst/>
          </a:prstGeom>
          <a:noFill/>
        </p:spPr>
        <p:txBody>
          <a:bodyPr wrap="square" rtlCol="0">
            <a:spAutoFit/>
          </a:bodyPr>
          <a:lstStyle/>
          <a:p>
            <a:pPr algn="ctr"/>
            <a:r>
              <a:rPr lang="en-US" altLang="ko-KR" dirty="0">
                <a:solidFill>
                  <a:schemeClr val="tx1"/>
                </a:solidFill>
              </a:rPr>
              <a:t>Source: Naver</a:t>
            </a:r>
            <a:endParaRPr lang="ko-KR" altLang="en-US" dirty="0">
              <a:solidFill>
                <a:schemeClr val="tx1"/>
              </a:solidFill>
            </a:endParaRPr>
          </a:p>
        </p:txBody>
      </p:sp>
      <p:sp>
        <p:nvSpPr>
          <p:cNvPr id="4" name="Title 1">
            <a:extLst>
              <a:ext uri="{FF2B5EF4-FFF2-40B4-BE49-F238E27FC236}">
                <a16:creationId xmlns:a16="http://schemas.microsoft.com/office/drawing/2014/main" id="{A7C16C80-95FA-C5F3-A4DB-C3A330F3B812}"/>
              </a:ext>
            </a:extLst>
          </p:cNvPr>
          <p:cNvSpPr txBox="1">
            <a:spLocks noChangeArrowheads="1"/>
          </p:cNvSpPr>
          <p:nvPr/>
        </p:nvSpPr>
        <p:spPr bwMode="auto">
          <a:xfrm>
            <a:off x="657224" y="779284"/>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ko-KR" sz="3200" b="1" kern="0" dirty="0">
                <a:latin typeface="Times New Roman" panose="02020603050405020304" pitchFamily="18" charset="0"/>
                <a:cs typeface="Times New Roman" panose="02020603050405020304" pitchFamily="18" charset="0"/>
              </a:rPr>
              <a:t>NG-SUN PHY Requirements</a:t>
            </a:r>
            <a:br>
              <a:rPr lang="en-US" altLang="ko-KR" sz="3200" b="1" kern="0" dirty="0">
                <a:latin typeface="Times New Roman" panose="02020603050405020304" pitchFamily="18" charset="0"/>
                <a:cs typeface="Times New Roman" panose="02020603050405020304" pitchFamily="18" charset="0"/>
              </a:rPr>
            </a:br>
            <a:r>
              <a:rPr lang="en-US" altLang="ko-KR" sz="3200" b="1" kern="0" dirty="0">
                <a:latin typeface="Times New Roman" panose="02020603050405020304" pitchFamily="18" charset="0"/>
                <a:cs typeface="Times New Roman" panose="02020603050405020304" pitchFamily="18" charset="0"/>
              </a:rPr>
              <a:t>for SAN Application (2)  </a:t>
            </a:r>
          </a:p>
        </p:txBody>
      </p:sp>
    </p:spTree>
    <p:extLst>
      <p:ext uri="{BB962C8B-B14F-4D97-AF65-F5344CB8AC3E}">
        <p14:creationId xmlns:p14="http://schemas.microsoft.com/office/powerpoint/2010/main" val="3687258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15</a:t>
            </a:fld>
            <a:endParaRPr lang="en-US" altLang="en-US">
              <a:solidFill>
                <a:schemeClr val="tx1"/>
              </a:solidFill>
            </a:endParaRPr>
          </a:p>
        </p:txBody>
      </p:sp>
      <p:sp>
        <p:nvSpPr>
          <p:cNvPr id="9" name="TextBox 8">
            <a:extLst>
              <a:ext uri="{FF2B5EF4-FFF2-40B4-BE49-F238E27FC236}">
                <a16:creationId xmlns:a16="http://schemas.microsoft.com/office/drawing/2014/main" id="{24C09E41-34D1-CD1A-F717-44E8F61BFAE9}"/>
              </a:ext>
            </a:extLst>
          </p:cNvPr>
          <p:cNvSpPr txBox="1"/>
          <p:nvPr/>
        </p:nvSpPr>
        <p:spPr>
          <a:xfrm>
            <a:off x="617537" y="1720267"/>
            <a:ext cx="7908926" cy="4632037"/>
          </a:xfrm>
          <a:prstGeom prst="rect">
            <a:avLst/>
          </a:prstGeom>
          <a:noFill/>
        </p:spPr>
        <p:txBody>
          <a:bodyPr wrap="square">
            <a:spAutoFit/>
          </a:bodyPr>
          <a:lstStyle/>
          <a:p>
            <a:pPr marL="285750" indent="-285750">
              <a:spcBef>
                <a:spcPts val="600"/>
              </a:spcBef>
              <a:spcAft>
                <a:spcPts val="0"/>
              </a:spcAft>
              <a:buFont typeface="Arial" panose="020B0604020202020204" pitchFamily="34" charset="0"/>
              <a:buChar char="•"/>
            </a:pPr>
            <a:r>
              <a:rPr lang="en-US" altLang="ko-KR" sz="2000" b="1" dirty="0">
                <a:solidFill>
                  <a:schemeClr val="tx1"/>
                </a:solidFill>
                <a:latin typeface="Times New Roman" panose="02020603050405020304" pitchFamily="18" charset="0"/>
                <a:cs typeface="Times New Roman" panose="02020603050405020304" pitchFamily="18" charset="0"/>
              </a:rPr>
              <a:t>For NG-SUN-based onboard WSN applications, a global common frequency band needs to be developed.</a:t>
            </a:r>
          </a:p>
          <a:p>
            <a:pPr marL="622300" indent="-355600">
              <a:spcBef>
                <a:spcPts val="6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Sub-Giga frequency band(433.05~433.79 MHz(zone 1), 902~928 MHz(zone 2)</a:t>
            </a:r>
          </a:p>
          <a:p>
            <a:pPr marL="609600" indent="15875">
              <a:spcBef>
                <a:spcPts val="600"/>
              </a:spcBef>
              <a:spcAft>
                <a:spcPts val="0"/>
              </a:spcAft>
              <a:buFont typeface="Wingdings" panose="05000000000000000000" pitchFamily="2" charset="2"/>
              <a:buChar char="Ø"/>
            </a:pPr>
            <a:r>
              <a:rPr lang="en-US" altLang="ko-KR" sz="2000" dirty="0">
                <a:solidFill>
                  <a:schemeClr val="tx1"/>
                </a:solidFill>
                <a:latin typeface="Times New Roman" panose="02020603050405020304" pitchFamily="18" charset="0"/>
                <a:cs typeface="Times New Roman" panose="02020603050405020304" pitchFamily="18" charset="0"/>
              </a:rPr>
              <a:t>The 433MHz and 902MHz band are not ISM band in zone 3. </a:t>
            </a:r>
          </a:p>
          <a:p>
            <a:pPr marL="609600" indent="15875">
              <a:spcBef>
                <a:spcPts val="600"/>
              </a:spcBef>
              <a:spcAft>
                <a:spcPts val="0"/>
              </a:spcAft>
              <a:buFont typeface="Wingdings" panose="05000000000000000000" pitchFamily="2" charset="2"/>
              <a:buChar char="Ø"/>
            </a:pPr>
            <a:r>
              <a:rPr lang="en-US" altLang="ko-KR" sz="2000" dirty="0">
                <a:solidFill>
                  <a:schemeClr val="tx1"/>
                </a:solidFill>
                <a:latin typeface="Times New Roman" panose="02020603050405020304" pitchFamily="18" charset="0"/>
                <a:cs typeface="Times New Roman" panose="02020603050405020304" pitchFamily="18" charset="0"/>
              </a:rPr>
              <a:t> Low-power wireless devices that do not require permission   </a:t>
            </a:r>
          </a:p>
          <a:p>
            <a:pPr marL="622300" indent="-355600">
              <a:spcBef>
                <a:spcPts val="6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2.4GHz ISM band(2.4~2.48 GHz)</a:t>
            </a:r>
          </a:p>
          <a:p>
            <a:pPr marL="622300" indent="-355600">
              <a:spcBef>
                <a:spcPts val="6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5~6GHz frequency(5.725~5.875 GHz)</a:t>
            </a:r>
          </a:p>
          <a:p>
            <a:pPr marL="898525" indent="-273050">
              <a:spcBef>
                <a:spcPts val="600"/>
              </a:spcBef>
              <a:spcAft>
                <a:spcPts val="0"/>
              </a:spcAft>
              <a:buFont typeface="Wingdings" panose="05000000000000000000" pitchFamily="2" charset="2"/>
              <a:buChar char="Ø"/>
            </a:pPr>
            <a:r>
              <a:rPr lang="en-US" altLang="ko-KR" sz="2000" dirty="0">
                <a:solidFill>
                  <a:schemeClr val="tx1"/>
                </a:solidFill>
                <a:latin typeface="Times New Roman" panose="02020603050405020304" pitchFamily="18" charset="0"/>
                <a:cs typeface="Times New Roman" panose="02020603050405020304" pitchFamily="18" charset="0"/>
              </a:rPr>
              <a:t> The U.S. FCC has decided to supply unlicensed frequencies with a total bandwidth of 1,200 MHz from 5.925 GHz to 7.125 GHz(2020. 4.23)</a:t>
            </a:r>
          </a:p>
          <a:p>
            <a:pPr marL="898525" indent="-273050">
              <a:spcBef>
                <a:spcPts val="600"/>
              </a:spcBef>
              <a:spcAft>
                <a:spcPts val="0"/>
              </a:spcAft>
              <a:buFont typeface="Wingdings" panose="05000000000000000000" pitchFamily="2" charset="2"/>
              <a:buChar char="Ø"/>
            </a:pPr>
            <a:r>
              <a:rPr lang="en-US" altLang="ko-KR" sz="2000" dirty="0">
                <a:solidFill>
                  <a:schemeClr val="tx1"/>
                </a:solidFill>
                <a:latin typeface="Times New Roman" panose="02020603050405020304" pitchFamily="18" charset="0"/>
                <a:cs typeface="Times New Roman" panose="02020603050405020304" pitchFamily="18" charset="0"/>
              </a:rPr>
              <a:t>In Korea, the 5150-5350 MHz, 5470-5850 MHz, and 5925-6445 MHz bands were allocated to the wireless access system(WAS).</a:t>
            </a:r>
            <a:endParaRPr lang="ko-KR" altLang="en-US" sz="2000"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6DC49769-2A7D-191F-CB7C-4E3D64E88490}"/>
              </a:ext>
            </a:extLst>
          </p:cNvPr>
          <p:cNvSpPr>
            <a:spLocks noGrp="1" noChangeArrowheads="1"/>
          </p:cNvSpPr>
          <p:nvPr>
            <p:ph type="title"/>
          </p:nvPr>
        </p:nvSpPr>
        <p:spPr>
          <a:xfrm>
            <a:off x="689768" y="701981"/>
            <a:ext cx="7764463" cy="917044"/>
          </a:xfrm>
        </p:spPr>
        <p:txBody>
          <a:bodyPr/>
          <a:lstStyle/>
          <a:p>
            <a:r>
              <a:rPr lang="en-US" altLang="ko-KR" sz="3200" b="1" dirty="0">
                <a:latin typeface="Times New Roman" panose="02020603050405020304" pitchFamily="18" charset="0"/>
                <a:cs typeface="Times New Roman" panose="02020603050405020304" pitchFamily="18" charset="0"/>
              </a:rPr>
              <a:t>NG-SUN PHY Requirements</a:t>
            </a:r>
            <a:br>
              <a:rPr lang="en-US" altLang="ko-KR" sz="3200" b="1" dirty="0">
                <a:latin typeface="Times New Roman" panose="02020603050405020304" pitchFamily="18" charset="0"/>
                <a:cs typeface="Times New Roman" panose="02020603050405020304" pitchFamily="18" charset="0"/>
              </a:rPr>
            </a:br>
            <a:r>
              <a:rPr lang="en-US" altLang="ko-KR" sz="3200" b="1" dirty="0">
                <a:latin typeface="Times New Roman" panose="02020603050405020304" pitchFamily="18" charset="0"/>
                <a:cs typeface="Times New Roman" panose="02020603050405020304" pitchFamily="18" charset="0"/>
              </a:rPr>
              <a:t>for SAN Application (3)  </a:t>
            </a:r>
          </a:p>
        </p:txBody>
      </p:sp>
    </p:spTree>
    <p:extLst>
      <p:ext uri="{BB962C8B-B14F-4D97-AF65-F5344CB8AC3E}">
        <p14:creationId xmlns:p14="http://schemas.microsoft.com/office/powerpoint/2010/main" val="372043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16</a:t>
            </a:fld>
            <a:endParaRPr lang="en-US" altLang="en-US">
              <a:solidFill>
                <a:schemeClr val="tx1"/>
              </a:solidFill>
            </a:endParaRPr>
          </a:p>
        </p:txBody>
      </p:sp>
      <p:sp>
        <p:nvSpPr>
          <p:cNvPr id="9" name="TextBox 8">
            <a:extLst>
              <a:ext uri="{FF2B5EF4-FFF2-40B4-BE49-F238E27FC236}">
                <a16:creationId xmlns:a16="http://schemas.microsoft.com/office/drawing/2014/main" id="{24C09E41-34D1-CD1A-F717-44E8F61BFAE9}"/>
              </a:ext>
            </a:extLst>
          </p:cNvPr>
          <p:cNvSpPr txBox="1"/>
          <p:nvPr/>
        </p:nvSpPr>
        <p:spPr>
          <a:xfrm>
            <a:off x="761777" y="1682040"/>
            <a:ext cx="7908926" cy="2246769"/>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600"/>
              </a:spcBef>
              <a:spcAft>
                <a:spcPts val="600"/>
              </a:spcAft>
              <a:buClrTx/>
              <a:buSzTx/>
              <a:buFont typeface="Arial" panose="020B0604020202020204" pitchFamily="34" charset="0"/>
              <a:buChar char="•"/>
              <a:tabLst/>
              <a:defRPr/>
            </a:pPr>
            <a:r>
              <a:rPr kumimoji="0" lang="en-US" altLang="ko-KR" sz="2000" b="1"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rPr>
              <a:t>NG-SUN-based  on board ship WSN should be capable of connecting more than 2,500 devices.</a:t>
            </a:r>
          </a:p>
          <a:p>
            <a:pPr marL="622300" marR="0" lvl="0" indent="-355600" algn="l" defTabSz="914400" rtl="0" eaLnBrk="1" fontAlgn="auto" latinLnBrk="1" hangingPunct="1">
              <a:lnSpc>
                <a:spcPct val="100000"/>
              </a:lnSpc>
              <a:spcBef>
                <a:spcPts val="600"/>
              </a:spcBef>
              <a:spcAft>
                <a:spcPts val="600"/>
              </a:spcAft>
              <a:buClrTx/>
              <a:buSzTx/>
              <a:buFont typeface="맑은 고딕" panose="020B0503020000020004" pitchFamily="50" charset="-127"/>
              <a:buChar char="–"/>
              <a:tabLst/>
              <a:defRPr/>
            </a:pPr>
            <a:r>
              <a:rPr kumimoji="0" lang="en-US" altLang="ko-KR" sz="2000" b="0"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rPr>
              <a:t>The number of devices in the SAN of a general container ship is almost 460 and these devices are connected by isolated networks.</a:t>
            </a:r>
          </a:p>
          <a:p>
            <a:pPr marL="622300" marR="0" lvl="0" indent="-355600" algn="l" defTabSz="914400" rtl="0" eaLnBrk="1" fontAlgn="auto" latinLnBrk="1" hangingPunct="1">
              <a:lnSpc>
                <a:spcPct val="100000"/>
              </a:lnSpc>
              <a:spcBef>
                <a:spcPts val="600"/>
              </a:spcBef>
              <a:spcAft>
                <a:spcPts val="600"/>
              </a:spcAft>
              <a:buClrTx/>
              <a:buSzTx/>
              <a:buFont typeface="맑은 고딕" panose="020B0503020000020004" pitchFamily="50" charset="-127"/>
              <a:buChar char="–"/>
              <a:tabLst/>
              <a:defRPr/>
            </a:pPr>
            <a:r>
              <a:rPr kumimoji="0" lang="en-US" altLang="ko-KR" sz="2000" b="0"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rPr>
              <a:t>The vessel, MSC Irina, can carry more than 24,300 standard 20-foot shipping containers stacked up to 26 deep. </a:t>
            </a:r>
            <a:endParaRPr lang="ko-KR" altLang="en-US" sz="2000" dirty="0">
              <a:latin typeface="Times New Roman" panose="02020603050405020304" pitchFamily="18" charset="0"/>
              <a:cs typeface="Times New Roman" panose="02020603050405020304" pitchFamily="18" charset="0"/>
            </a:endParaRPr>
          </a:p>
        </p:txBody>
      </p:sp>
      <p:pic>
        <p:nvPicPr>
          <p:cNvPr id="2" name="그림 1">
            <a:extLst>
              <a:ext uri="{FF2B5EF4-FFF2-40B4-BE49-F238E27FC236}">
                <a16:creationId xmlns:a16="http://schemas.microsoft.com/office/drawing/2014/main" id="{53335FB9-E4E1-CC1E-7EE5-361405421874}"/>
              </a:ext>
            </a:extLst>
          </p:cNvPr>
          <p:cNvPicPr>
            <a:picLocks noChangeAspect="1"/>
          </p:cNvPicPr>
          <p:nvPr/>
        </p:nvPicPr>
        <p:blipFill>
          <a:blip r:embed="rId3"/>
          <a:stretch>
            <a:fillRect/>
          </a:stretch>
        </p:blipFill>
        <p:spPr>
          <a:xfrm>
            <a:off x="1289456" y="4018882"/>
            <a:ext cx="7092767" cy="2175991"/>
          </a:xfrm>
          <a:prstGeom prst="rect">
            <a:avLst/>
          </a:prstGeom>
        </p:spPr>
      </p:pic>
      <p:sp>
        <p:nvSpPr>
          <p:cNvPr id="3" name="TextBox 2">
            <a:extLst>
              <a:ext uri="{FF2B5EF4-FFF2-40B4-BE49-F238E27FC236}">
                <a16:creationId xmlns:a16="http://schemas.microsoft.com/office/drawing/2014/main" id="{8E8C38B3-268C-0B98-A2BA-2981E2E0725E}"/>
              </a:ext>
            </a:extLst>
          </p:cNvPr>
          <p:cNvSpPr txBox="1"/>
          <p:nvPr/>
        </p:nvSpPr>
        <p:spPr>
          <a:xfrm>
            <a:off x="4499992" y="6194873"/>
            <a:ext cx="4392488" cy="276999"/>
          </a:xfrm>
          <a:prstGeom prst="rect">
            <a:avLst/>
          </a:prstGeom>
          <a:noFill/>
        </p:spPr>
        <p:txBody>
          <a:bodyPr wrap="square" rtlCol="0">
            <a:spAutoFit/>
          </a:bodyPr>
          <a:lstStyle/>
          <a:p>
            <a:pPr algn="ctr"/>
            <a:r>
              <a:rPr lang="en-US" altLang="ko-KR" dirty="0">
                <a:solidFill>
                  <a:schemeClr val="tx1"/>
                </a:solidFill>
              </a:rPr>
              <a:t>Source: Naver</a:t>
            </a:r>
            <a:endParaRPr lang="ko-KR" altLang="en-US" dirty="0">
              <a:solidFill>
                <a:schemeClr val="tx1"/>
              </a:solidFill>
            </a:endParaRPr>
          </a:p>
        </p:txBody>
      </p:sp>
      <p:sp>
        <p:nvSpPr>
          <p:cNvPr id="5" name="Title 1">
            <a:extLst>
              <a:ext uri="{FF2B5EF4-FFF2-40B4-BE49-F238E27FC236}">
                <a16:creationId xmlns:a16="http://schemas.microsoft.com/office/drawing/2014/main" id="{B9CA4849-216F-FDB9-E783-7D585FABF31E}"/>
              </a:ext>
            </a:extLst>
          </p:cNvPr>
          <p:cNvSpPr>
            <a:spLocks noGrp="1" noChangeArrowheads="1"/>
          </p:cNvSpPr>
          <p:nvPr>
            <p:ph type="title"/>
          </p:nvPr>
        </p:nvSpPr>
        <p:spPr>
          <a:xfrm>
            <a:off x="617760" y="662775"/>
            <a:ext cx="7764463" cy="1038033"/>
          </a:xfrm>
        </p:spPr>
        <p:txBody>
          <a:bodyPr/>
          <a:lstStyle/>
          <a:p>
            <a:r>
              <a:rPr lang="en-US" altLang="ko-KR" sz="3200" b="1" dirty="0">
                <a:latin typeface="Times New Roman" panose="02020603050405020304" pitchFamily="18" charset="0"/>
                <a:cs typeface="Times New Roman" panose="02020603050405020304" pitchFamily="18" charset="0"/>
              </a:rPr>
              <a:t>NG-SUN PHY Requirements</a:t>
            </a:r>
            <a:br>
              <a:rPr lang="en-US" altLang="ko-KR" sz="3200" b="1" dirty="0">
                <a:latin typeface="Times New Roman" panose="02020603050405020304" pitchFamily="18" charset="0"/>
                <a:cs typeface="Times New Roman" panose="02020603050405020304" pitchFamily="18" charset="0"/>
              </a:rPr>
            </a:br>
            <a:r>
              <a:rPr lang="en-US" altLang="ko-KR" sz="3200" b="1" dirty="0">
                <a:latin typeface="Times New Roman" panose="02020603050405020304" pitchFamily="18" charset="0"/>
                <a:cs typeface="Times New Roman" panose="02020603050405020304" pitchFamily="18" charset="0"/>
              </a:rPr>
              <a:t>for SAN Application (4)  </a:t>
            </a:r>
          </a:p>
        </p:txBody>
      </p:sp>
    </p:spTree>
    <p:extLst>
      <p:ext uri="{BB962C8B-B14F-4D97-AF65-F5344CB8AC3E}">
        <p14:creationId xmlns:p14="http://schemas.microsoft.com/office/powerpoint/2010/main" val="2435919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17</a:t>
            </a:fld>
            <a:endParaRPr lang="en-US" altLang="en-US">
              <a:solidFill>
                <a:schemeClr val="tx1"/>
              </a:solidFill>
            </a:endParaRPr>
          </a:p>
        </p:txBody>
      </p:sp>
      <p:sp>
        <p:nvSpPr>
          <p:cNvPr id="9" name="TextBox 8">
            <a:extLst>
              <a:ext uri="{FF2B5EF4-FFF2-40B4-BE49-F238E27FC236}">
                <a16:creationId xmlns:a16="http://schemas.microsoft.com/office/drawing/2014/main" id="{24C09E41-34D1-CD1A-F717-44E8F61BFAE9}"/>
              </a:ext>
            </a:extLst>
          </p:cNvPr>
          <p:cNvSpPr txBox="1"/>
          <p:nvPr/>
        </p:nvSpPr>
        <p:spPr>
          <a:xfrm>
            <a:off x="584993" y="1916832"/>
            <a:ext cx="7908926" cy="4785926"/>
          </a:xfrm>
          <a:prstGeom prst="rect">
            <a:avLst/>
          </a:prstGeom>
          <a:noFill/>
        </p:spPr>
        <p:txBody>
          <a:bodyPr wrap="square">
            <a:spAutoFit/>
          </a:bodyPr>
          <a:lstStyle/>
          <a:p>
            <a:pPr marL="285750" lvl="0" indent="-285750" defTabSz="914400" eaLnBrk="1" fontAlgn="auto" latinLnBrk="1" hangingPunct="1">
              <a:spcBef>
                <a:spcPts val="600"/>
              </a:spcBef>
              <a:spcAft>
                <a:spcPts val="0"/>
              </a:spcAft>
              <a:buFont typeface="Arial" panose="020B0604020202020204" pitchFamily="34" charset="0"/>
              <a:buChar char="•"/>
              <a:defRPr/>
            </a:pPr>
            <a:r>
              <a:rPr kumimoji="0" lang="en-US" altLang="ko-KR" sz="2000" b="1"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NG-SUN  PHY should achieves a data rate greater than 2.4 Mb/s for collecting video/audio data from onboard monitoring devices </a:t>
            </a:r>
          </a:p>
          <a:p>
            <a:pPr marL="622300" marR="0" lvl="0" indent="-355600" algn="l" defTabSz="914400" rtl="0" eaLnBrk="1" fontAlgn="auto" latinLnBrk="1" hangingPunct="1">
              <a:lnSpc>
                <a:spcPct val="100000"/>
              </a:lnSpc>
              <a:spcBef>
                <a:spcPts val="600"/>
              </a:spcBef>
              <a:spcAft>
                <a:spcPts val="0"/>
              </a:spcAft>
              <a:buClrTx/>
              <a:buSzTx/>
              <a:buFont typeface="맑은 고딕" panose="020B0503020000020004" pitchFamily="50" charset="-127"/>
              <a:buChar char="–"/>
              <a:tabLst/>
              <a:defRPr/>
            </a:pPr>
            <a:r>
              <a:rPr lang="en-US" altLang="ko-KR" sz="2000" dirty="0">
                <a:solidFill>
                  <a:prstClr val="black"/>
                </a:solidFill>
                <a:ea typeface="맑은 고딕" panose="020B0503020000020004" pitchFamily="50" charset="-127"/>
                <a:cs typeface="Times New Roman" panose="02020603050405020304" pitchFamily="18" charset="0"/>
              </a:rPr>
              <a:t>A minimum of 10 Mbps is required to transmit video/audio data </a:t>
            </a:r>
            <a:r>
              <a:rPr lang="ko-KR" altLang="en-US" sz="2000" dirty="0">
                <a:solidFill>
                  <a:prstClr val="black"/>
                </a:solidFill>
                <a:ea typeface="맑은 고딕" panose="020B0503020000020004" pitchFamily="50" charset="-127"/>
                <a:cs typeface="Times New Roman" panose="02020603050405020304" pitchFamily="18" charset="0"/>
              </a:rPr>
              <a:t> </a:t>
            </a:r>
            <a:r>
              <a:rPr lang="en-US" altLang="ko-KR" sz="2000" dirty="0">
                <a:solidFill>
                  <a:prstClr val="black"/>
                </a:solidFill>
                <a:ea typeface="맑은 고딕" panose="020B0503020000020004" pitchFamily="50" charset="-127"/>
                <a:cs typeface="Times New Roman" panose="02020603050405020304" pitchFamily="18" charset="0"/>
              </a:rPr>
              <a:t> </a:t>
            </a:r>
          </a:p>
          <a:p>
            <a:pPr marL="622300" indent="-355600" defTabSz="914400" eaLnBrk="1" fontAlgn="auto" latinLnBrk="1" hangingPunct="1">
              <a:spcBef>
                <a:spcPts val="600"/>
              </a:spcBef>
              <a:spcAft>
                <a:spcPts val="0"/>
              </a:spcAft>
              <a:buFont typeface="맑은 고딕" panose="020B0503020000020004" pitchFamily="50" charset="-127"/>
              <a:buChar char="–"/>
              <a:defRPr/>
            </a:pPr>
            <a:r>
              <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Use wider bandwidth than that of existing SUN or develop a new modulation scheme</a:t>
            </a:r>
            <a:endParaRPr kumimoji="0" lang="en-US" altLang="ko-KR" sz="2000" b="0"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endParaRPr>
          </a:p>
          <a:p>
            <a:pPr marL="177800" lvl="0" indent="-177800" defTabSz="914400" eaLnBrk="1" fontAlgn="auto" latinLnBrk="1" hangingPunct="1">
              <a:spcBef>
                <a:spcPts val="1800"/>
              </a:spcBef>
              <a:spcAft>
                <a:spcPts val="0"/>
              </a:spcAft>
              <a:buFont typeface="Arial" panose="020B0604020202020204" pitchFamily="34" charset="0"/>
              <a:buChar char="•"/>
              <a:defRPr/>
            </a:pPr>
            <a:r>
              <a:rPr kumimoji="0" lang="en-US" altLang="ko-KR" sz="2000" b="1"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IEEE 802.15.4ad PAR specifies that OFD</a:t>
            </a:r>
            <a:r>
              <a:rPr lang="en-US" altLang="ko-KR" sz="2000" dirty="0">
                <a:solidFill>
                  <a:prstClr val="black"/>
                </a:solidFill>
                <a:ea typeface="맑은 고딕" panose="020B0503020000020004" pitchFamily="50" charset="-127"/>
                <a:cs typeface="Times New Roman" panose="02020603050405020304" pitchFamily="18" charset="0"/>
              </a:rPr>
              <a:t>data Grater </a:t>
            </a:r>
            <a:r>
              <a:rPr kumimoji="0" lang="en-US" altLang="ko-KR" sz="2000" b="1"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M-based NG-SUN must exceed a sensitivity of -120dBm at 1% packet error rate (PER) for 64B payload</a:t>
            </a:r>
            <a:r>
              <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a:t>
            </a:r>
          </a:p>
          <a:p>
            <a:pPr marL="447675" marR="0" lvl="0" indent="-269875" algn="l" defTabSz="914400" rtl="0" eaLnBrk="1" fontAlgn="auto" latinLnBrk="1" hangingPunct="1">
              <a:lnSpc>
                <a:spcPct val="100000"/>
              </a:lnSpc>
              <a:spcBef>
                <a:spcPts val="600"/>
              </a:spcBef>
              <a:spcAft>
                <a:spcPts val="0"/>
              </a:spcAft>
              <a:buClrTx/>
              <a:buSzTx/>
              <a:buFont typeface="맑은 고딕" panose="020B0503020000020004" pitchFamily="50" charset="-127"/>
              <a:buChar char="–"/>
              <a:tabLst/>
              <a:defRPr/>
            </a:pPr>
            <a:r>
              <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Apply channel models for onboard ship and at sea environment </a:t>
            </a:r>
          </a:p>
          <a:p>
            <a:pPr marL="447675" marR="0" lvl="0" indent="-269875" algn="l" defTabSz="914400" rtl="0" eaLnBrk="1" fontAlgn="auto" latinLnBrk="1" hangingPunct="1">
              <a:lnSpc>
                <a:spcPct val="100000"/>
              </a:lnSpc>
              <a:spcBef>
                <a:spcPts val="600"/>
              </a:spcBef>
              <a:spcAft>
                <a:spcPts val="0"/>
              </a:spcAft>
              <a:buClrTx/>
              <a:buSzTx/>
              <a:buFont typeface="맑은 고딕" panose="020B0503020000020004" pitchFamily="50" charset="-127"/>
              <a:buChar char="–"/>
              <a:tabLst/>
              <a:defRPr/>
            </a:pPr>
            <a:r>
              <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Develop channel coding techniques for enhanced </a:t>
            </a:r>
            <a:r>
              <a:rPr kumimoji="0" lang="en-US" altLang="ko-KR" sz="2000" b="0" i="0" u="none" strike="noStrike" kern="1200" cap="none" spc="0" normalizeH="0" baseline="0" noProof="0" dirty="0">
                <a:ln>
                  <a:noFill/>
                </a:ln>
                <a:solidFill>
                  <a:schemeClr val="tx1"/>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efficiency </a:t>
            </a:r>
            <a:r>
              <a:rPr lang="en-US" altLang="ko-KR" sz="2000" dirty="0">
                <a:solidFill>
                  <a:schemeClr val="tx1"/>
                </a:solidFill>
                <a:ea typeface="맑은 고딕" panose="020B0503020000020004" pitchFamily="50" charset="-127"/>
                <a:cs typeface="Times New Roman" panose="02020603050405020304" pitchFamily="18" charset="0"/>
              </a:rPr>
              <a:t>and</a:t>
            </a:r>
            <a:r>
              <a:rPr lang="ko-KR" altLang="en-US" sz="2000" dirty="0">
                <a:solidFill>
                  <a:schemeClr val="tx1"/>
                </a:solidFill>
                <a:ea typeface="맑은 고딕" panose="020B0503020000020004" pitchFamily="50" charset="-127"/>
                <a:cs typeface="Times New Roman" panose="02020603050405020304" pitchFamily="18" charset="0"/>
              </a:rPr>
              <a:t> </a:t>
            </a:r>
            <a:r>
              <a:rPr lang="en-US" altLang="ko-KR" sz="2000" dirty="0">
                <a:solidFill>
                  <a:schemeClr val="tx1"/>
                </a:solidFill>
                <a:ea typeface="맑은 고딕" panose="020B0503020000020004" pitchFamily="50" charset="-127"/>
                <a:cs typeface="Times New Roman" panose="02020603050405020304" pitchFamily="18" charset="0"/>
              </a:rPr>
              <a:t>reliability.</a:t>
            </a:r>
            <a:endParaRPr kumimoji="0" lang="en-US" altLang="ko-KR" sz="2000" b="0" i="0" u="none" strike="noStrike" kern="1200" cap="none" spc="0" normalizeH="0" baseline="0" noProof="0" dirty="0">
              <a:ln>
                <a:noFill/>
              </a:ln>
              <a:solidFill>
                <a:schemeClr val="tx1"/>
              </a:solidFill>
              <a:effectLst/>
              <a:uLnTx/>
              <a:uFillTx/>
              <a:ea typeface="맑은 고딕" panose="020B0503020000020004" pitchFamily="50" charset="-127"/>
              <a:cs typeface="Times New Roman" panose="02020603050405020304" pitchFamily="18" charset="0"/>
            </a:endParaRPr>
          </a:p>
          <a:p>
            <a:pPr marL="447675" marR="0" lvl="0" indent="-269875" algn="l" defTabSz="914400" rtl="0" eaLnBrk="1" fontAlgn="auto" latinLnBrk="1" hangingPunct="1">
              <a:lnSpc>
                <a:spcPct val="100000"/>
              </a:lnSpc>
              <a:spcBef>
                <a:spcPts val="600"/>
              </a:spcBef>
              <a:spcAft>
                <a:spcPts val="0"/>
              </a:spcAft>
              <a:buClrTx/>
              <a:buSzTx/>
              <a:buFont typeface="맑은 고딕" panose="020B0503020000020004" pitchFamily="50" charset="-127"/>
              <a:buChar char="–"/>
              <a:tabLst/>
              <a:defRPr/>
            </a:pPr>
            <a:r>
              <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etc.</a:t>
            </a:r>
            <a:endParaRPr kumimoji="0" lang="ko-KR" altLang="en-US" sz="2000" b="0" i="0" u="none" strike="noStrike" kern="1200" cap="none" spc="0" normalizeH="0" baseline="0" noProof="0" dirty="0">
              <a:ln>
                <a:noFill/>
              </a:ln>
              <a:solidFill>
                <a:prstClr val="black"/>
              </a:solidFill>
              <a:effectLst/>
              <a:uLnTx/>
              <a:uFillTx/>
              <a:ea typeface="맑은 고딕" panose="020B0503020000020004" pitchFamily="50" charset="-127"/>
              <a:cs typeface="Times New Roman" panose="02020603050405020304" pitchFamily="18" charset="0"/>
            </a:endParaRPr>
          </a:p>
          <a:p>
            <a:pPr marL="285750" indent="-285750">
              <a:spcBef>
                <a:spcPts val="600"/>
              </a:spcBef>
              <a:spcAft>
                <a:spcPts val="0"/>
              </a:spcAft>
              <a:buFont typeface="Arial" panose="020B0604020202020204" pitchFamily="34" charset="0"/>
              <a:buChar char="•"/>
            </a:pPr>
            <a:r>
              <a:rPr lang="ko-KR" altLang="en-US" sz="2000" dirty="0">
                <a:latin typeface="Times New Roman" panose="02020603050405020304" pitchFamily="18" charset="0"/>
                <a:cs typeface="Times New Roman" panose="02020603050405020304" pitchFamily="18" charset="0"/>
              </a:rPr>
              <a:t> </a:t>
            </a:r>
            <a:r>
              <a:rPr lang="en-US" altLang="ko-KR" sz="2000" dirty="0">
                <a:latin typeface="Times New Roman" panose="02020603050405020304" pitchFamily="18" charset="0"/>
                <a:cs typeface="Times New Roman" panose="02020603050405020304" pitchFamily="18" charset="0"/>
              </a:rPr>
              <a:t>is required.</a:t>
            </a:r>
            <a:endParaRPr lang="ko-KR" altLang="en-US" sz="2000"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440D023B-1871-40DE-7A1F-0619890DD5B5}"/>
              </a:ext>
            </a:extLst>
          </p:cNvPr>
          <p:cNvSpPr>
            <a:spLocks noGrp="1" noChangeArrowheads="1"/>
          </p:cNvSpPr>
          <p:nvPr>
            <p:ph type="title"/>
          </p:nvPr>
        </p:nvSpPr>
        <p:spPr>
          <a:xfrm>
            <a:off x="617760" y="740057"/>
            <a:ext cx="7764463" cy="1011690"/>
          </a:xfrm>
        </p:spPr>
        <p:txBody>
          <a:bodyPr/>
          <a:lstStyle/>
          <a:p>
            <a:r>
              <a:rPr lang="en-US" altLang="ko-KR" sz="3200" b="1" dirty="0">
                <a:latin typeface="Times New Roman" panose="02020603050405020304" pitchFamily="18" charset="0"/>
                <a:cs typeface="Times New Roman" panose="02020603050405020304" pitchFamily="18" charset="0"/>
              </a:rPr>
              <a:t>NG-SUN PHY Requirements</a:t>
            </a:r>
            <a:br>
              <a:rPr lang="en-US" altLang="ko-KR" sz="3200" b="1" dirty="0">
                <a:latin typeface="Times New Roman" panose="02020603050405020304" pitchFamily="18" charset="0"/>
                <a:cs typeface="Times New Roman" panose="02020603050405020304" pitchFamily="18" charset="0"/>
              </a:rPr>
            </a:br>
            <a:r>
              <a:rPr lang="en-US" altLang="ko-KR" sz="3200" b="1" dirty="0">
                <a:latin typeface="Times New Roman" panose="02020603050405020304" pitchFamily="18" charset="0"/>
                <a:cs typeface="Times New Roman" panose="02020603050405020304" pitchFamily="18" charset="0"/>
              </a:rPr>
              <a:t>for SAN Application (5)  </a:t>
            </a:r>
          </a:p>
        </p:txBody>
      </p:sp>
    </p:spTree>
    <p:extLst>
      <p:ext uri="{BB962C8B-B14F-4D97-AF65-F5344CB8AC3E}">
        <p14:creationId xmlns:p14="http://schemas.microsoft.com/office/powerpoint/2010/main" val="139408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a:xfrm>
            <a:off x="762744" y="620688"/>
            <a:ext cx="7764463" cy="754063"/>
          </a:xfrm>
        </p:spPr>
        <p:txBody>
          <a:bodyPr/>
          <a:lstStyle/>
          <a:p>
            <a:r>
              <a:rPr lang="en-US" altLang="ko-KR" sz="3600" spc="-100" dirty="0">
                <a:latin typeface="Times New Roman" panose="02020603050405020304" pitchFamily="18" charset="0"/>
                <a:cs typeface="Times New Roman" panose="02020603050405020304" pitchFamily="18" charset="0"/>
              </a:rPr>
              <a:t>Conclusions(1)</a:t>
            </a:r>
            <a:endParaRPr lang="en-US" altLang="ko-KR" sz="3200"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18</a:t>
            </a:fld>
            <a:endParaRPr lang="en-US" altLang="en-US">
              <a:solidFill>
                <a:schemeClr val="tx1"/>
              </a:solidFill>
            </a:endParaRPr>
          </a:p>
        </p:txBody>
      </p:sp>
      <p:sp>
        <p:nvSpPr>
          <p:cNvPr id="7" name="TextBox 6">
            <a:extLst>
              <a:ext uri="{FF2B5EF4-FFF2-40B4-BE49-F238E27FC236}">
                <a16:creationId xmlns:a16="http://schemas.microsoft.com/office/drawing/2014/main" id="{C4777CCE-317A-51AA-F834-F65A94A0344E}"/>
              </a:ext>
            </a:extLst>
          </p:cNvPr>
          <p:cNvSpPr txBox="1"/>
          <p:nvPr/>
        </p:nvSpPr>
        <p:spPr>
          <a:xfrm>
            <a:off x="677591" y="1268760"/>
            <a:ext cx="7848872" cy="5170646"/>
          </a:xfrm>
          <a:prstGeom prst="rect">
            <a:avLst/>
          </a:prstGeom>
          <a:noFill/>
        </p:spPr>
        <p:txBody>
          <a:bodyPr wrap="square">
            <a:spAutoFit/>
          </a:bodyPr>
          <a:lstStyle/>
          <a:p>
            <a:pPr marL="177800" indent="-177800">
              <a:spcBef>
                <a:spcPts val="600"/>
              </a:spcBef>
              <a:buFont typeface="Arial" panose="020B0604020202020204" pitchFamily="34" charset="0"/>
              <a:buChar char="•"/>
            </a:pPr>
            <a:r>
              <a:rPr lang="en-US" altLang="ko-KR" sz="2000" b="1" dirty="0">
                <a:solidFill>
                  <a:schemeClr val="tx1"/>
                </a:solidFill>
              </a:rPr>
              <a:t>On a ship there are many parameters that needs to be controlled or monitored including: </a:t>
            </a:r>
          </a:p>
          <a:p>
            <a:pPr marL="452438" indent="-269875">
              <a:spcBef>
                <a:spcPts val="600"/>
              </a:spcBef>
              <a:buFont typeface="맑은 고딕" panose="020B0503020000020004" pitchFamily="50" charset="-127"/>
              <a:buChar char="–"/>
            </a:pPr>
            <a:r>
              <a:rPr lang="en-US" altLang="ko-KR" sz="2000" dirty="0">
                <a:solidFill>
                  <a:schemeClr val="tx1"/>
                </a:solidFill>
              </a:rPr>
              <a:t>temperatures, pressure, level, viscosity, flow control, position of vessel, speed, torque control, voltage, current, machinery status (on/ off), and equipment status (open/ closed).</a:t>
            </a:r>
          </a:p>
          <a:p>
            <a:pPr marL="452438" indent="-269875">
              <a:spcBef>
                <a:spcPts val="600"/>
              </a:spcBef>
              <a:buFont typeface="맑은 고딕" panose="020B0503020000020004" pitchFamily="50" charset="-127"/>
              <a:buChar char="–"/>
            </a:pPr>
            <a:r>
              <a:rPr lang="en-US" altLang="ko-KR" sz="2000" dirty="0">
                <a:solidFill>
                  <a:schemeClr val="tx1"/>
                </a:solidFill>
              </a:rPr>
              <a:t>video/audio data linked to control or monitoring parameters</a:t>
            </a:r>
          </a:p>
          <a:p>
            <a:pPr marL="177800" indent="-177800">
              <a:spcBef>
                <a:spcPts val="1200"/>
              </a:spcBef>
              <a:buFont typeface="Arial" panose="020B0604020202020204" pitchFamily="34" charset="0"/>
              <a:buChar char="•"/>
            </a:pPr>
            <a:r>
              <a:rPr lang="en-US" altLang="ko-KR" sz="2000" b="1" dirty="0">
                <a:solidFill>
                  <a:schemeClr val="tx1"/>
                </a:solidFill>
              </a:rPr>
              <a:t>However, the ship's bulkhead structure and extreme sea conditions required better performance and higher reliability of wireless communication for SAN</a:t>
            </a:r>
          </a:p>
          <a:p>
            <a:pPr marL="447675" indent="-269875" defTabSz="914400" eaLnBrk="1" fontAlgn="auto" latinLnBrk="1" hangingPunct="1">
              <a:spcBef>
                <a:spcPts val="600"/>
              </a:spcBef>
              <a:spcAft>
                <a:spcPts val="0"/>
              </a:spcAft>
              <a:buFont typeface="맑은 고딕" panose="020B0503020000020004" pitchFamily="50" charset="-127"/>
              <a:buChar char="–"/>
              <a:defRPr/>
            </a:pPr>
            <a:r>
              <a:rPr lang="en-US" altLang="ko-KR" sz="2000" dirty="0">
                <a:solidFill>
                  <a:schemeClr val="tx1"/>
                </a:solidFill>
                <a:latin typeface="Times New Roman" panose="02020603050405020304" pitchFamily="18" charset="0"/>
                <a:cs typeface="Times New Roman" panose="02020603050405020304" pitchFamily="18" charset="0"/>
              </a:rPr>
              <a:t>Numerous onboard Wireless Sensor/Actuator Network(WSN) tests based on IEEE 802.15.4 compliant devices have demonstrated the feasibility of wirelessly installing ship automation systems in SAN.</a:t>
            </a:r>
          </a:p>
          <a:p>
            <a:pPr marL="447675" indent="-269875" defTabSz="914400" eaLnBrk="1" fontAlgn="auto" latinLnBrk="1" hangingPunct="1">
              <a:spcBef>
                <a:spcPts val="600"/>
              </a:spcBef>
              <a:spcAft>
                <a:spcPts val="0"/>
              </a:spcAft>
              <a:buFont typeface="맑은 고딕" panose="020B0503020000020004" pitchFamily="50" charset="-127"/>
              <a:buChar char="–"/>
              <a:defRPr/>
            </a:pPr>
            <a:r>
              <a:rPr lang="en-US" altLang="ko-KR" sz="2000" dirty="0">
                <a:solidFill>
                  <a:schemeClr val="tx1"/>
                </a:solidFill>
                <a:latin typeface="Times New Roman" panose="02020603050405020304" pitchFamily="18" charset="0"/>
                <a:cs typeface="Times New Roman" panose="02020603050405020304" pitchFamily="18" charset="0"/>
              </a:rPr>
              <a:t>The development of NG-SUN with better performance and higher reliability than existing IEEE 802.15.4 compliant devices can be applied to the ship automation system to connect the SAN</a:t>
            </a:r>
            <a:endParaRPr lang="en-US" altLang="ko-KR" sz="2000" dirty="0">
              <a:solidFill>
                <a:schemeClr val="tx1"/>
              </a:solidFill>
            </a:endParaRPr>
          </a:p>
        </p:txBody>
      </p:sp>
    </p:spTree>
    <p:extLst>
      <p:ext uri="{BB962C8B-B14F-4D97-AF65-F5344CB8AC3E}">
        <p14:creationId xmlns:p14="http://schemas.microsoft.com/office/powerpoint/2010/main" val="319139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600" spc="-100" dirty="0">
                <a:latin typeface="Times New Roman" panose="02020603050405020304" pitchFamily="18" charset="0"/>
                <a:cs typeface="Times New Roman" panose="02020603050405020304" pitchFamily="18" charset="0"/>
              </a:rPr>
              <a:t>Conclusions(2)</a:t>
            </a:r>
            <a:endParaRPr lang="en-US" altLang="ko-KR" sz="3200"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19</a:t>
            </a:fld>
            <a:endParaRPr lang="en-US" altLang="en-US">
              <a:solidFill>
                <a:schemeClr val="tx1"/>
              </a:solidFill>
            </a:endParaRPr>
          </a:p>
        </p:txBody>
      </p:sp>
      <p:sp>
        <p:nvSpPr>
          <p:cNvPr id="7" name="TextBox 6">
            <a:extLst>
              <a:ext uri="{FF2B5EF4-FFF2-40B4-BE49-F238E27FC236}">
                <a16:creationId xmlns:a16="http://schemas.microsoft.com/office/drawing/2014/main" id="{C4777CCE-317A-51AA-F834-F65A94A0344E}"/>
              </a:ext>
            </a:extLst>
          </p:cNvPr>
          <p:cNvSpPr txBox="1"/>
          <p:nvPr/>
        </p:nvSpPr>
        <p:spPr>
          <a:xfrm>
            <a:off x="615020" y="1442381"/>
            <a:ext cx="7848872" cy="4585871"/>
          </a:xfrm>
          <a:prstGeom prst="rect">
            <a:avLst/>
          </a:prstGeom>
          <a:noFill/>
        </p:spPr>
        <p:txBody>
          <a:bodyPr wrap="square">
            <a:spAutoFit/>
          </a:bodyPr>
          <a:lstStyle/>
          <a:p>
            <a:pPr marL="177800" indent="-177800">
              <a:spcBef>
                <a:spcPts val="600"/>
              </a:spcBef>
              <a:buFont typeface="Arial" panose="020B0604020202020204" pitchFamily="34" charset="0"/>
              <a:buChar char="•"/>
            </a:pPr>
            <a:r>
              <a:rPr lang="en-US" altLang="ko-KR" sz="2000" b="1" dirty="0">
                <a:solidFill>
                  <a:schemeClr val="tx1"/>
                </a:solidFill>
              </a:rPr>
              <a:t>One of ship automation system to connect the SAN is wireless ship cargo monitoring and control system during voyage</a:t>
            </a:r>
          </a:p>
          <a:p>
            <a:pPr marL="452438" indent="-269875">
              <a:spcBef>
                <a:spcPts val="600"/>
              </a:spcBef>
              <a:buFont typeface="맑은 고딕" panose="020B0503020000020004" pitchFamily="50" charset="-127"/>
              <a:buChar char="–"/>
            </a:pPr>
            <a:r>
              <a:rPr lang="en-US" altLang="ko-KR" sz="2000" dirty="0">
                <a:solidFill>
                  <a:schemeClr val="tx1"/>
                </a:solidFill>
              </a:rPr>
              <a:t>NG-SUN PHY, which has a structure that allows data of various characteristics to coexist, can be applied to a wireless ship cargo monitoring and control system during voyage. </a:t>
            </a:r>
          </a:p>
          <a:p>
            <a:pPr marL="452438" indent="-269875">
              <a:spcBef>
                <a:spcPts val="600"/>
              </a:spcBef>
              <a:buFont typeface="맑은 고딕" panose="020B0503020000020004" pitchFamily="50" charset="-127"/>
              <a:buChar char="–"/>
            </a:pPr>
            <a:r>
              <a:rPr lang="en-US" altLang="ko-KR" sz="2000" dirty="0">
                <a:solidFill>
                  <a:schemeClr val="tx1"/>
                </a:solidFill>
                <a:cs typeface="Times New Roman" panose="02020603050405020304" pitchFamily="18" charset="0"/>
              </a:rPr>
              <a:t>It matches the communication requirements of smart cities where data of various characteristics coexist.</a:t>
            </a:r>
          </a:p>
          <a:p>
            <a:pPr marL="466725" indent="-19050">
              <a:spcBef>
                <a:spcPts val="600"/>
              </a:spcBef>
              <a:buFont typeface="Wingdings" panose="05000000000000000000" pitchFamily="2" charset="2"/>
              <a:buChar char="Ø"/>
            </a:pPr>
            <a:r>
              <a:rPr lang="ko-KR" altLang="en-US" sz="1800" dirty="0">
                <a:solidFill>
                  <a:schemeClr val="tx1"/>
                </a:solidFill>
                <a:ea typeface="맑은 고딕" panose="020B0503020000020004" pitchFamily="50" charset="-127"/>
                <a:cs typeface="Times New Roman" panose="02020603050405020304" pitchFamily="18" charset="0"/>
              </a:rPr>
              <a:t> </a:t>
            </a:r>
            <a:r>
              <a:rPr lang="en-US" altLang="ko-KR" sz="1800" dirty="0">
                <a:solidFill>
                  <a:schemeClr val="tx1"/>
                </a:solidFill>
                <a:ea typeface="맑은 고딕" panose="020B0503020000020004" pitchFamily="50" charset="-127"/>
                <a:cs typeface="Times New Roman" panose="02020603050405020304" pitchFamily="18" charset="0"/>
              </a:rPr>
              <a:t>Urban environment with obstacles of varying density</a:t>
            </a:r>
          </a:p>
          <a:p>
            <a:pPr marL="466725" indent="-19050">
              <a:spcBef>
                <a:spcPts val="600"/>
              </a:spcBef>
              <a:buFont typeface="Wingdings" panose="05000000000000000000" pitchFamily="2" charset="2"/>
              <a:buChar char="Ø"/>
            </a:pPr>
            <a:r>
              <a:rPr lang="en-US" altLang="ko-KR" sz="1800" dirty="0">
                <a:solidFill>
                  <a:schemeClr val="tx1"/>
                </a:solidFill>
                <a:ea typeface="맑은 고딕" panose="020B0503020000020004" pitchFamily="50" charset="-127"/>
                <a:cs typeface="Times New Roman" panose="02020603050405020304" pitchFamily="18" charset="0"/>
              </a:rPr>
              <a:t> Suburban environment with high path loss</a:t>
            </a:r>
          </a:p>
          <a:p>
            <a:pPr marL="466725" indent="-19050">
              <a:spcBef>
                <a:spcPts val="600"/>
              </a:spcBef>
              <a:buFont typeface="Wingdings" panose="05000000000000000000" pitchFamily="2" charset="2"/>
              <a:buChar char="Ø"/>
            </a:pPr>
            <a:r>
              <a:rPr lang="en-US" altLang="ko-KR" sz="1800" dirty="0">
                <a:solidFill>
                  <a:schemeClr val="tx1"/>
                </a:solidFill>
                <a:ea typeface="맑은 고딕" panose="020B0503020000020004" pitchFamily="50" charset="-127"/>
                <a:cs typeface="Times New Roman" panose="02020603050405020304" pitchFamily="18" charset="0"/>
              </a:rPr>
              <a:t> Shaded area environment such as the basement of a building</a:t>
            </a:r>
          </a:p>
          <a:p>
            <a:pPr marL="447675" indent="-266700">
              <a:spcBef>
                <a:spcPts val="600"/>
              </a:spcBef>
              <a:buFont typeface="맑은 고딕" panose="020B0503020000020004" pitchFamily="50" charset="-127"/>
              <a:buChar char="–"/>
            </a:pPr>
            <a:r>
              <a:rPr lang="en-US" altLang="ko-KR" sz="1800" dirty="0">
                <a:solidFill>
                  <a:schemeClr val="tx1"/>
                </a:solidFill>
                <a:ea typeface="맑은 고딕" panose="020B0503020000020004" pitchFamily="50" charset="-127"/>
                <a:cs typeface="Times New Roman" panose="02020603050405020304" pitchFamily="18" charset="0"/>
              </a:rPr>
              <a:t>Therefore, NG-SUN PHYs that meet SAN application requirements are expected to be expandable to various application fields in the future.</a:t>
            </a:r>
            <a:endParaRPr lang="en-US" altLang="ko-KR" sz="2000" dirty="0">
              <a:solidFill>
                <a:schemeClr val="tx1"/>
              </a:solidFill>
            </a:endParaRPr>
          </a:p>
          <a:p>
            <a:pPr marL="177800" indent="-177800">
              <a:spcBef>
                <a:spcPts val="600"/>
              </a:spcBef>
              <a:buFont typeface="Arial" panose="020B0604020202020204" pitchFamily="34" charset="0"/>
              <a:buChar char="•"/>
            </a:pPr>
            <a:endParaRPr lang="en-US" altLang="ko-KR" sz="2000" dirty="0">
              <a:solidFill>
                <a:schemeClr val="tx1"/>
              </a:solidFill>
            </a:endParaRPr>
          </a:p>
        </p:txBody>
      </p:sp>
    </p:spTree>
    <p:extLst>
      <p:ext uri="{BB962C8B-B14F-4D97-AF65-F5344CB8AC3E}">
        <p14:creationId xmlns:p14="http://schemas.microsoft.com/office/powerpoint/2010/main" val="138253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Introduction(1)</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Modern ships are equipped with automation systems that automate the control and management of ship operations, reducing the need for human intervention.</a:t>
            </a:r>
          </a:p>
          <a:p>
            <a:pPr marL="452438" indent="-269875">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This includes systems for propulsion, navigation, power management, and cargo handling.</a:t>
            </a:r>
          </a:p>
          <a:p>
            <a:pPr marL="452438" indent="-269875">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Maintaining robust communication systems is vital for ship automation system. </a:t>
            </a:r>
            <a:endParaRPr lang="en-US" altLang="ko-KR" sz="2000" b="1" dirty="0">
              <a:latin typeface="Times New Roman" panose="02020603050405020304" pitchFamily="18" charset="0"/>
              <a:cs typeface="Times New Roman" panose="02020603050405020304" pitchFamily="18" charset="0"/>
            </a:endParaRPr>
          </a:p>
          <a:p>
            <a:pPr marL="177800" indent="-177800">
              <a:spcBef>
                <a:spcPts val="12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The Ship Area Network (SAN) is one of the important parts of the ship automation system because the network deals with condition and control information of devices in the ship.</a:t>
            </a:r>
          </a:p>
          <a:p>
            <a:pPr marL="449263" indent="-266700">
              <a:spcBef>
                <a:spcPts val="12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SAN is a convergence network that provides unified interface to local control networks in a ship while enabling remote services.</a:t>
            </a:r>
          </a:p>
          <a:p>
            <a:pPr marL="452438" indent="-269875">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IMO and IEC tend to configure the current isolated network type of SAN as a single network with a backbone architecture. </a:t>
            </a:r>
          </a:p>
        </p:txBody>
      </p:sp>
    </p:spTree>
    <p:extLst>
      <p:ext uri="{BB962C8B-B14F-4D97-AF65-F5344CB8AC3E}">
        <p14:creationId xmlns:p14="http://schemas.microsoft.com/office/powerpoint/2010/main" val="3528567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600" spc="-100" dirty="0">
                <a:latin typeface="Times New Roman" panose="02020603050405020304" pitchFamily="18" charset="0"/>
                <a:cs typeface="Times New Roman" panose="02020603050405020304" pitchFamily="18" charset="0"/>
              </a:rPr>
              <a:t>Conclusions(3)</a:t>
            </a:r>
            <a:endParaRPr lang="en-US" altLang="ko-KR" sz="3200"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20</a:t>
            </a:fld>
            <a:endParaRPr lang="en-US" altLang="en-US">
              <a:solidFill>
                <a:schemeClr val="tx1"/>
              </a:solidFill>
            </a:endParaRPr>
          </a:p>
        </p:txBody>
      </p:sp>
      <p:sp>
        <p:nvSpPr>
          <p:cNvPr id="7" name="TextBox 6">
            <a:extLst>
              <a:ext uri="{FF2B5EF4-FFF2-40B4-BE49-F238E27FC236}">
                <a16:creationId xmlns:a16="http://schemas.microsoft.com/office/drawing/2014/main" id="{C4777CCE-317A-51AA-F834-F65A94A0344E}"/>
              </a:ext>
            </a:extLst>
          </p:cNvPr>
          <p:cNvSpPr txBox="1"/>
          <p:nvPr/>
        </p:nvSpPr>
        <p:spPr>
          <a:xfrm>
            <a:off x="615020" y="1442381"/>
            <a:ext cx="7848872" cy="3400931"/>
          </a:xfrm>
          <a:prstGeom prst="rect">
            <a:avLst/>
          </a:prstGeom>
          <a:noFill/>
        </p:spPr>
        <p:txBody>
          <a:bodyPr wrap="square">
            <a:spAutoFit/>
          </a:bodyPr>
          <a:lstStyle/>
          <a:p>
            <a:pPr marL="177800" indent="-177800">
              <a:spcBef>
                <a:spcPts val="600"/>
              </a:spcBef>
              <a:buFont typeface="Arial" panose="020B0604020202020204" pitchFamily="34" charset="0"/>
              <a:buChar char="•"/>
            </a:pPr>
            <a:r>
              <a:rPr lang="en-US" altLang="ko-KR" sz="2000" dirty="0">
                <a:solidFill>
                  <a:schemeClr val="tx1"/>
                </a:solidFill>
              </a:rPr>
              <a:t>NG-SUN PHY Specification for  wireless cargo monitoring and control system during voyage required as follow</a:t>
            </a:r>
          </a:p>
          <a:p>
            <a:pPr marL="177800" indent="-177800">
              <a:spcBef>
                <a:spcPts val="600"/>
              </a:spcBef>
              <a:buFont typeface="Arial" panose="020B0604020202020204" pitchFamily="34" charset="0"/>
              <a:buChar char="•"/>
            </a:pPr>
            <a:endParaRPr lang="en-US" altLang="ko-KR" sz="2000" dirty="0">
              <a:solidFill>
                <a:schemeClr val="tx1"/>
              </a:solidFill>
            </a:endParaRPr>
          </a:p>
          <a:p>
            <a:pPr marL="177800" indent="-177800">
              <a:spcBef>
                <a:spcPts val="600"/>
              </a:spcBef>
              <a:buFont typeface="Arial" panose="020B0604020202020204" pitchFamily="34" charset="0"/>
              <a:buChar char="•"/>
            </a:pPr>
            <a:endParaRPr lang="en-US" altLang="ko-KR" sz="2000" dirty="0">
              <a:solidFill>
                <a:schemeClr val="tx1"/>
              </a:solidFill>
            </a:endParaRPr>
          </a:p>
          <a:p>
            <a:pPr marL="177800" indent="-177800">
              <a:spcBef>
                <a:spcPts val="600"/>
              </a:spcBef>
              <a:buFont typeface="Arial" panose="020B0604020202020204" pitchFamily="34" charset="0"/>
              <a:buChar char="•"/>
            </a:pPr>
            <a:endParaRPr lang="en-US" altLang="ko-KR" sz="2000" dirty="0">
              <a:solidFill>
                <a:schemeClr val="tx1"/>
              </a:solidFill>
            </a:endParaRPr>
          </a:p>
          <a:p>
            <a:pPr>
              <a:spcBef>
                <a:spcPts val="600"/>
              </a:spcBef>
            </a:pPr>
            <a:endParaRPr lang="en-US" altLang="ko-KR" sz="2000" dirty="0">
              <a:solidFill>
                <a:schemeClr val="tx1"/>
              </a:solidFill>
            </a:endParaRPr>
          </a:p>
          <a:p>
            <a:pPr marL="177800" indent="-177800">
              <a:spcBef>
                <a:spcPts val="1800"/>
              </a:spcBef>
              <a:buFont typeface="Arial" panose="020B0604020202020204" pitchFamily="34" charset="0"/>
              <a:buChar char="•"/>
            </a:pPr>
            <a:r>
              <a:rPr lang="en-US" altLang="ko-KR" sz="2000" dirty="0">
                <a:solidFill>
                  <a:schemeClr val="tx1"/>
                </a:solidFill>
              </a:rPr>
              <a:t>Propose to add this SAN applications to the document DCN15-23-0625-010-04ad (Next-Generation SUN PHY Use Case Collection) as a Next-Generation SUN PHY Use Case.</a:t>
            </a:r>
          </a:p>
        </p:txBody>
      </p:sp>
      <p:graphicFrame>
        <p:nvGraphicFramePr>
          <p:cNvPr id="10" name="표 9">
            <a:extLst>
              <a:ext uri="{FF2B5EF4-FFF2-40B4-BE49-F238E27FC236}">
                <a16:creationId xmlns:a16="http://schemas.microsoft.com/office/drawing/2014/main" id="{6FDD736B-F7AF-6F33-CF65-F3CEEF2D6C79}"/>
              </a:ext>
            </a:extLst>
          </p:cNvPr>
          <p:cNvGraphicFramePr>
            <a:graphicFrameLocks noGrp="1"/>
          </p:cNvGraphicFramePr>
          <p:nvPr>
            <p:extLst>
              <p:ext uri="{D42A27DB-BD31-4B8C-83A1-F6EECF244321}">
                <p14:modId xmlns:p14="http://schemas.microsoft.com/office/powerpoint/2010/main" val="2639271579"/>
              </p:ext>
            </p:extLst>
          </p:nvPr>
        </p:nvGraphicFramePr>
        <p:xfrm>
          <a:off x="899816" y="2210974"/>
          <a:ext cx="7488830" cy="1402080"/>
        </p:xfrm>
        <a:graphic>
          <a:graphicData uri="http://schemas.openxmlformats.org/drawingml/2006/table">
            <a:tbl>
              <a:tblPr firstRow="1" bandRow="1"/>
              <a:tblGrid>
                <a:gridCol w="1008112">
                  <a:extLst>
                    <a:ext uri="{9D8B030D-6E8A-4147-A177-3AD203B41FA5}">
                      <a16:colId xmlns:a16="http://schemas.microsoft.com/office/drawing/2014/main" val="635138387"/>
                    </a:ext>
                  </a:extLst>
                </a:gridCol>
                <a:gridCol w="1584176">
                  <a:extLst>
                    <a:ext uri="{9D8B030D-6E8A-4147-A177-3AD203B41FA5}">
                      <a16:colId xmlns:a16="http://schemas.microsoft.com/office/drawing/2014/main" val="1383588962"/>
                    </a:ext>
                  </a:extLst>
                </a:gridCol>
                <a:gridCol w="1142414">
                  <a:extLst>
                    <a:ext uri="{9D8B030D-6E8A-4147-A177-3AD203B41FA5}">
                      <a16:colId xmlns:a16="http://schemas.microsoft.com/office/drawing/2014/main" val="269026328"/>
                    </a:ext>
                  </a:extLst>
                </a:gridCol>
                <a:gridCol w="1251376">
                  <a:extLst>
                    <a:ext uri="{9D8B030D-6E8A-4147-A177-3AD203B41FA5}">
                      <a16:colId xmlns:a16="http://schemas.microsoft.com/office/drawing/2014/main" val="4235808851"/>
                    </a:ext>
                  </a:extLst>
                </a:gridCol>
                <a:gridCol w="1251376">
                  <a:extLst>
                    <a:ext uri="{9D8B030D-6E8A-4147-A177-3AD203B41FA5}">
                      <a16:colId xmlns:a16="http://schemas.microsoft.com/office/drawing/2014/main" val="3365405599"/>
                    </a:ext>
                  </a:extLst>
                </a:gridCol>
                <a:gridCol w="1251376">
                  <a:extLst>
                    <a:ext uri="{9D8B030D-6E8A-4147-A177-3AD203B41FA5}">
                      <a16:colId xmlns:a16="http://schemas.microsoft.com/office/drawing/2014/main" val="4288548758"/>
                    </a:ext>
                  </a:extLst>
                </a:gridCol>
              </a:tblGrid>
              <a:tr h="455113">
                <a:tc>
                  <a:txBody>
                    <a:bodyPr/>
                    <a:lstStyle>
                      <a:lvl1pPr marL="0" algn="l" defTabSz="457200" rtl="0" eaLnBrk="1" latinLnBrk="0" hangingPunct="1">
                        <a:defRPr sz="1800" b="1" kern="1200">
                          <a:solidFill>
                            <a:schemeClr val="lt1"/>
                          </a:solidFill>
                          <a:latin typeface="맑은 고딕" panose="020F0502020204030204"/>
                        </a:defRPr>
                      </a:lvl1pPr>
                      <a:lvl2pPr marL="457200" algn="l" defTabSz="457200" rtl="0" eaLnBrk="1" latinLnBrk="0" hangingPunct="1">
                        <a:defRPr sz="1800" b="1" kern="1200">
                          <a:solidFill>
                            <a:schemeClr val="lt1"/>
                          </a:solidFill>
                          <a:latin typeface="맑은 고딕" panose="020F0502020204030204"/>
                        </a:defRPr>
                      </a:lvl2pPr>
                      <a:lvl3pPr marL="914400" algn="l" defTabSz="457200" rtl="0" eaLnBrk="1" latinLnBrk="0" hangingPunct="1">
                        <a:defRPr sz="1800" b="1" kern="1200">
                          <a:solidFill>
                            <a:schemeClr val="lt1"/>
                          </a:solidFill>
                          <a:latin typeface="맑은 고딕" panose="020F0502020204030204"/>
                        </a:defRPr>
                      </a:lvl3pPr>
                      <a:lvl4pPr marL="1371600" algn="l" defTabSz="457200" rtl="0" eaLnBrk="1" latinLnBrk="0" hangingPunct="1">
                        <a:defRPr sz="1800" b="1" kern="1200">
                          <a:solidFill>
                            <a:schemeClr val="lt1"/>
                          </a:solidFill>
                          <a:latin typeface="맑은 고딕" panose="020F0502020204030204"/>
                        </a:defRPr>
                      </a:lvl4pPr>
                      <a:lvl5pPr marL="1828800" algn="l" defTabSz="457200" rtl="0" eaLnBrk="1" latinLnBrk="0" hangingPunct="1">
                        <a:defRPr sz="1800" b="1" kern="1200">
                          <a:solidFill>
                            <a:schemeClr val="lt1"/>
                          </a:solidFill>
                          <a:latin typeface="맑은 고딕" panose="020F0502020204030204"/>
                        </a:defRPr>
                      </a:lvl5pPr>
                      <a:lvl6pPr marL="2286000" algn="l" defTabSz="457200" rtl="0" eaLnBrk="1" latinLnBrk="0" hangingPunct="1">
                        <a:defRPr sz="1800" b="1" kern="1200">
                          <a:solidFill>
                            <a:schemeClr val="lt1"/>
                          </a:solidFill>
                          <a:latin typeface="맑은 고딕" panose="020F0502020204030204"/>
                        </a:defRPr>
                      </a:lvl6pPr>
                      <a:lvl7pPr marL="2743200" algn="l" defTabSz="457200" rtl="0" eaLnBrk="1" latinLnBrk="0" hangingPunct="1">
                        <a:defRPr sz="1800" b="1" kern="1200">
                          <a:solidFill>
                            <a:schemeClr val="lt1"/>
                          </a:solidFill>
                          <a:latin typeface="맑은 고딕" panose="020F0502020204030204"/>
                        </a:defRPr>
                      </a:lvl7pPr>
                      <a:lvl8pPr marL="3200400" algn="l" defTabSz="457200" rtl="0" eaLnBrk="1" latinLnBrk="0" hangingPunct="1">
                        <a:defRPr sz="1800" b="1" kern="1200">
                          <a:solidFill>
                            <a:schemeClr val="lt1"/>
                          </a:solidFill>
                          <a:latin typeface="맑은 고딕" panose="020F0502020204030204"/>
                        </a:defRPr>
                      </a:lvl8pPr>
                      <a:lvl9pPr marL="3657600" algn="l" defTabSz="457200" rtl="0" eaLnBrk="1" latinLnBrk="0" hangingPunct="1">
                        <a:defRPr sz="1800" b="1" kern="1200">
                          <a:solidFill>
                            <a:schemeClr val="lt1"/>
                          </a:solidFill>
                          <a:latin typeface="맑은 고딕" panose="020F0502020204030204"/>
                        </a:defRPr>
                      </a:lvl9pPr>
                    </a:lstStyle>
                    <a:p>
                      <a:pPr algn="ctr" latinLnBrk="1"/>
                      <a:r>
                        <a:rPr lang="en-US" altLang="ko-KR" sz="1600" b="0" dirty="0"/>
                        <a:t>Use-Case</a:t>
                      </a:r>
                      <a:endParaRPr lang="ko-KR" altLang="en-US" sz="1600" b="0" dirty="0"/>
                    </a:p>
                  </a:txBody>
                  <a:tcPr anchor="ctr"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b="1" kern="1200">
                          <a:solidFill>
                            <a:schemeClr val="lt1"/>
                          </a:solidFill>
                          <a:latin typeface="맑은 고딕" panose="020F0502020204030204"/>
                        </a:defRPr>
                      </a:lvl1pPr>
                      <a:lvl2pPr marL="457200" algn="l" defTabSz="457200" rtl="0" eaLnBrk="1" latinLnBrk="0" hangingPunct="1">
                        <a:defRPr sz="1800" b="1" kern="1200">
                          <a:solidFill>
                            <a:schemeClr val="lt1"/>
                          </a:solidFill>
                          <a:latin typeface="맑은 고딕" panose="020F0502020204030204"/>
                        </a:defRPr>
                      </a:lvl2pPr>
                      <a:lvl3pPr marL="914400" algn="l" defTabSz="457200" rtl="0" eaLnBrk="1" latinLnBrk="0" hangingPunct="1">
                        <a:defRPr sz="1800" b="1" kern="1200">
                          <a:solidFill>
                            <a:schemeClr val="lt1"/>
                          </a:solidFill>
                          <a:latin typeface="맑은 고딕" panose="020F0502020204030204"/>
                        </a:defRPr>
                      </a:lvl3pPr>
                      <a:lvl4pPr marL="1371600" algn="l" defTabSz="457200" rtl="0" eaLnBrk="1" latinLnBrk="0" hangingPunct="1">
                        <a:defRPr sz="1800" b="1" kern="1200">
                          <a:solidFill>
                            <a:schemeClr val="lt1"/>
                          </a:solidFill>
                          <a:latin typeface="맑은 고딕" panose="020F0502020204030204"/>
                        </a:defRPr>
                      </a:lvl4pPr>
                      <a:lvl5pPr marL="1828800" algn="l" defTabSz="457200" rtl="0" eaLnBrk="1" latinLnBrk="0" hangingPunct="1">
                        <a:defRPr sz="1800" b="1" kern="1200">
                          <a:solidFill>
                            <a:schemeClr val="lt1"/>
                          </a:solidFill>
                          <a:latin typeface="맑은 고딕" panose="020F0502020204030204"/>
                        </a:defRPr>
                      </a:lvl5pPr>
                      <a:lvl6pPr marL="2286000" algn="l" defTabSz="457200" rtl="0" eaLnBrk="1" latinLnBrk="0" hangingPunct="1">
                        <a:defRPr sz="1800" b="1" kern="1200">
                          <a:solidFill>
                            <a:schemeClr val="lt1"/>
                          </a:solidFill>
                          <a:latin typeface="맑은 고딕" panose="020F0502020204030204"/>
                        </a:defRPr>
                      </a:lvl6pPr>
                      <a:lvl7pPr marL="2743200" algn="l" defTabSz="457200" rtl="0" eaLnBrk="1" latinLnBrk="0" hangingPunct="1">
                        <a:defRPr sz="1800" b="1" kern="1200">
                          <a:solidFill>
                            <a:schemeClr val="lt1"/>
                          </a:solidFill>
                          <a:latin typeface="맑은 고딕" panose="020F0502020204030204"/>
                        </a:defRPr>
                      </a:lvl7pPr>
                      <a:lvl8pPr marL="3200400" algn="l" defTabSz="457200" rtl="0" eaLnBrk="1" latinLnBrk="0" hangingPunct="1">
                        <a:defRPr sz="1800" b="1" kern="1200">
                          <a:solidFill>
                            <a:schemeClr val="lt1"/>
                          </a:solidFill>
                          <a:latin typeface="맑은 고딕" panose="020F0502020204030204"/>
                        </a:defRPr>
                      </a:lvl8pPr>
                      <a:lvl9pPr marL="3657600" algn="l" defTabSz="457200" rtl="0" eaLnBrk="1" latinLnBrk="0" hangingPunct="1">
                        <a:defRPr sz="1800" b="1" kern="1200">
                          <a:solidFill>
                            <a:schemeClr val="lt1"/>
                          </a:solidFill>
                          <a:latin typeface="맑은 고딕" panose="020F0502020204030204"/>
                        </a:defRPr>
                      </a:lvl9pPr>
                    </a:lstStyle>
                    <a:p>
                      <a:pPr algn="ctr" latinLnBrk="1"/>
                      <a:r>
                        <a:rPr lang="en-US" altLang="ko-KR" sz="1600" b="0" dirty="0"/>
                        <a:t>Application</a:t>
                      </a:r>
                      <a:endParaRPr lang="ko-KR" altLang="en-US" sz="1600" b="0" dirty="0"/>
                    </a:p>
                  </a:txBody>
                  <a:tcPr anchor="ctr"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b="1" kern="1200">
                          <a:solidFill>
                            <a:schemeClr val="lt1"/>
                          </a:solidFill>
                          <a:latin typeface="맑은 고딕" panose="020F0502020204030204"/>
                        </a:defRPr>
                      </a:lvl1pPr>
                      <a:lvl2pPr marL="457200" algn="l" defTabSz="457200" rtl="0" eaLnBrk="1" latinLnBrk="0" hangingPunct="1">
                        <a:defRPr sz="1800" b="1" kern="1200">
                          <a:solidFill>
                            <a:schemeClr val="lt1"/>
                          </a:solidFill>
                          <a:latin typeface="맑은 고딕" panose="020F0502020204030204"/>
                        </a:defRPr>
                      </a:lvl2pPr>
                      <a:lvl3pPr marL="914400" algn="l" defTabSz="457200" rtl="0" eaLnBrk="1" latinLnBrk="0" hangingPunct="1">
                        <a:defRPr sz="1800" b="1" kern="1200">
                          <a:solidFill>
                            <a:schemeClr val="lt1"/>
                          </a:solidFill>
                          <a:latin typeface="맑은 고딕" panose="020F0502020204030204"/>
                        </a:defRPr>
                      </a:lvl3pPr>
                      <a:lvl4pPr marL="1371600" algn="l" defTabSz="457200" rtl="0" eaLnBrk="1" latinLnBrk="0" hangingPunct="1">
                        <a:defRPr sz="1800" b="1" kern="1200">
                          <a:solidFill>
                            <a:schemeClr val="lt1"/>
                          </a:solidFill>
                          <a:latin typeface="맑은 고딕" panose="020F0502020204030204"/>
                        </a:defRPr>
                      </a:lvl4pPr>
                      <a:lvl5pPr marL="1828800" algn="l" defTabSz="457200" rtl="0" eaLnBrk="1" latinLnBrk="0" hangingPunct="1">
                        <a:defRPr sz="1800" b="1" kern="1200">
                          <a:solidFill>
                            <a:schemeClr val="lt1"/>
                          </a:solidFill>
                          <a:latin typeface="맑은 고딕" panose="020F0502020204030204"/>
                        </a:defRPr>
                      </a:lvl5pPr>
                      <a:lvl6pPr marL="2286000" algn="l" defTabSz="457200" rtl="0" eaLnBrk="1" latinLnBrk="0" hangingPunct="1">
                        <a:defRPr sz="1800" b="1" kern="1200">
                          <a:solidFill>
                            <a:schemeClr val="lt1"/>
                          </a:solidFill>
                          <a:latin typeface="맑은 고딕" panose="020F0502020204030204"/>
                        </a:defRPr>
                      </a:lvl6pPr>
                      <a:lvl7pPr marL="2743200" algn="l" defTabSz="457200" rtl="0" eaLnBrk="1" latinLnBrk="0" hangingPunct="1">
                        <a:defRPr sz="1800" b="1" kern="1200">
                          <a:solidFill>
                            <a:schemeClr val="lt1"/>
                          </a:solidFill>
                          <a:latin typeface="맑은 고딕" panose="020F0502020204030204"/>
                        </a:defRPr>
                      </a:lvl7pPr>
                      <a:lvl8pPr marL="3200400" algn="l" defTabSz="457200" rtl="0" eaLnBrk="1" latinLnBrk="0" hangingPunct="1">
                        <a:defRPr sz="1800" b="1" kern="1200">
                          <a:solidFill>
                            <a:schemeClr val="lt1"/>
                          </a:solidFill>
                          <a:latin typeface="맑은 고딕" panose="020F0502020204030204"/>
                        </a:defRPr>
                      </a:lvl8pPr>
                      <a:lvl9pPr marL="3657600" algn="l" defTabSz="457200" rtl="0" eaLnBrk="1" latinLnBrk="0" hangingPunct="1">
                        <a:defRPr sz="1800" b="1" kern="1200">
                          <a:solidFill>
                            <a:schemeClr val="lt1"/>
                          </a:solidFill>
                          <a:latin typeface="맑은 고딕" panose="020F0502020204030204"/>
                        </a:defRPr>
                      </a:lvl9pPr>
                    </a:lstStyle>
                    <a:p>
                      <a:pPr algn="ctr" latinLnBrk="1"/>
                      <a:r>
                        <a:rPr lang="en-US" altLang="ko-KR" sz="1600" b="0" dirty="0"/>
                        <a:t>Data-rate</a:t>
                      </a:r>
                      <a:endParaRPr lang="ko-KR" altLang="en-US" sz="1600" b="0" dirty="0"/>
                    </a:p>
                  </a:txBody>
                  <a:tcPr anchor="ctr"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b="1" kern="1200">
                          <a:solidFill>
                            <a:schemeClr val="lt1"/>
                          </a:solidFill>
                          <a:latin typeface="맑은 고딕" panose="020F0502020204030204"/>
                        </a:defRPr>
                      </a:lvl1pPr>
                      <a:lvl2pPr marL="457200" algn="l" defTabSz="457200" rtl="0" eaLnBrk="1" latinLnBrk="0" hangingPunct="1">
                        <a:defRPr sz="1800" b="1" kern="1200">
                          <a:solidFill>
                            <a:schemeClr val="lt1"/>
                          </a:solidFill>
                          <a:latin typeface="맑은 고딕" panose="020F0502020204030204"/>
                        </a:defRPr>
                      </a:lvl2pPr>
                      <a:lvl3pPr marL="914400" algn="l" defTabSz="457200" rtl="0" eaLnBrk="1" latinLnBrk="0" hangingPunct="1">
                        <a:defRPr sz="1800" b="1" kern="1200">
                          <a:solidFill>
                            <a:schemeClr val="lt1"/>
                          </a:solidFill>
                          <a:latin typeface="맑은 고딕" panose="020F0502020204030204"/>
                        </a:defRPr>
                      </a:lvl3pPr>
                      <a:lvl4pPr marL="1371600" algn="l" defTabSz="457200" rtl="0" eaLnBrk="1" latinLnBrk="0" hangingPunct="1">
                        <a:defRPr sz="1800" b="1" kern="1200">
                          <a:solidFill>
                            <a:schemeClr val="lt1"/>
                          </a:solidFill>
                          <a:latin typeface="맑은 고딕" panose="020F0502020204030204"/>
                        </a:defRPr>
                      </a:lvl4pPr>
                      <a:lvl5pPr marL="1828800" algn="l" defTabSz="457200" rtl="0" eaLnBrk="1" latinLnBrk="0" hangingPunct="1">
                        <a:defRPr sz="1800" b="1" kern="1200">
                          <a:solidFill>
                            <a:schemeClr val="lt1"/>
                          </a:solidFill>
                          <a:latin typeface="맑은 고딕" panose="020F0502020204030204"/>
                        </a:defRPr>
                      </a:lvl5pPr>
                      <a:lvl6pPr marL="2286000" algn="l" defTabSz="457200" rtl="0" eaLnBrk="1" latinLnBrk="0" hangingPunct="1">
                        <a:defRPr sz="1800" b="1" kern="1200">
                          <a:solidFill>
                            <a:schemeClr val="lt1"/>
                          </a:solidFill>
                          <a:latin typeface="맑은 고딕" panose="020F0502020204030204"/>
                        </a:defRPr>
                      </a:lvl6pPr>
                      <a:lvl7pPr marL="2743200" algn="l" defTabSz="457200" rtl="0" eaLnBrk="1" latinLnBrk="0" hangingPunct="1">
                        <a:defRPr sz="1800" b="1" kern="1200">
                          <a:solidFill>
                            <a:schemeClr val="lt1"/>
                          </a:solidFill>
                          <a:latin typeface="맑은 고딕" panose="020F0502020204030204"/>
                        </a:defRPr>
                      </a:lvl7pPr>
                      <a:lvl8pPr marL="3200400" algn="l" defTabSz="457200" rtl="0" eaLnBrk="1" latinLnBrk="0" hangingPunct="1">
                        <a:defRPr sz="1800" b="1" kern="1200">
                          <a:solidFill>
                            <a:schemeClr val="lt1"/>
                          </a:solidFill>
                          <a:latin typeface="맑은 고딕" panose="020F0502020204030204"/>
                        </a:defRPr>
                      </a:lvl8pPr>
                      <a:lvl9pPr marL="3657600" algn="l" defTabSz="457200" rtl="0" eaLnBrk="1" latinLnBrk="0" hangingPunct="1">
                        <a:defRPr sz="1800" b="1" kern="1200">
                          <a:solidFill>
                            <a:schemeClr val="lt1"/>
                          </a:solidFill>
                          <a:latin typeface="맑은 고딕" panose="020F0502020204030204"/>
                        </a:defRPr>
                      </a:lvl9pPr>
                    </a:lstStyle>
                    <a:p>
                      <a:pPr algn="ctr" latinLnBrk="1"/>
                      <a:r>
                        <a:rPr lang="en-US" altLang="ko-KR" sz="1600" b="0" dirty="0"/>
                        <a:t>Transmit Range</a:t>
                      </a:r>
                      <a:endParaRPr lang="ko-KR" altLang="en-US" sz="1600" b="0" dirty="0"/>
                    </a:p>
                  </a:txBody>
                  <a:tcPr anchor="ctr"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b="1" kern="1200">
                          <a:solidFill>
                            <a:schemeClr val="lt1"/>
                          </a:solidFill>
                          <a:latin typeface="맑은 고딕" panose="020F0502020204030204"/>
                        </a:defRPr>
                      </a:lvl1pPr>
                      <a:lvl2pPr marL="457200" algn="l" defTabSz="457200" rtl="0" eaLnBrk="1" latinLnBrk="0" hangingPunct="1">
                        <a:defRPr sz="1800" b="1" kern="1200">
                          <a:solidFill>
                            <a:schemeClr val="lt1"/>
                          </a:solidFill>
                          <a:latin typeface="맑은 고딕" panose="020F0502020204030204"/>
                        </a:defRPr>
                      </a:lvl2pPr>
                      <a:lvl3pPr marL="914400" algn="l" defTabSz="457200" rtl="0" eaLnBrk="1" latinLnBrk="0" hangingPunct="1">
                        <a:defRPr sz="1800" b="1" kern="1200">
                          <a:solidFill>
                            <a:schemeClr val="lt1"/>
                          </a:solidFill>
                          <a:latin typeface="맑은 고딕" panose="020F0502020204030204"/>
                        </a:defRPr>
                      </a:lvl3pPr>
                      <a:lvl4pPr marL="1371600" algn="l" defTabSz="457200" rtl="0" eaLnBrk="1" latinLnBrk="0" hangingPunct="1">
                        <a:defRPr sz="1800" b="1" kern="1200">
                          <a:solidFill>
                            <a:schemeClr val="lt1"/>
                          </a:solidFill>
                          <a:latin typeface="맑은 고딕" panose="020F0502020204030204"/>
                        </a:defRPr>
                      </a:lvl4pPr>
                      <a:lvl5pPr marL="1828800" algn="l" defTabSz="457200" rtl="0" eaLnBrk="1" latinLnBrk="0" hangingPunct="1">
                        <a:defRPr sz="1800" b="1" kern="1200">
                          <a:solidFill>
                            <a:schemeClr val="lt1"/>
                          </a:solidFill>
                          <a:latin typeface="맑은 고딕" panose="020F0502020204030204"/>
                        </a:defRPr>
                      </a:lvl5pPr>
                      <a:lvl6pPr marL="2286000" algn="l" defTabSz="457200" rtl="0" eaLnBrk="1" latinLnBrk="0" hangingPunct="1">
                        <a:defRPr sz="1800" b="1" kern="1200">
                          <a:solidFill>
                            <a:schemeClr val="lt1"/>
                          </a:solidFill>
                          <a:latin typeface="맑은 고딕" panose="020F0502020204030204"/>
                        </a:defRPr>
                      </a:lvl6pPr>
                      <a:lvl7pPr marL="2743200" algn="l" defTabSz="457200" rtl="0" eaLnBrk="1" latinLnBrk="0" hangingPunct="1">
                        <a:defRPr sz="1800" b="1" kern="1200">
                          <a:solidFill>
                            <a:schemeClr val="lt1"/>
                          </a:solidFill>
                          <a:latin typeface="맑은 고딕" panose="020F0502020204030204"/>
                        </a:defRPr>
                      </a:lvl7pPr>
                      <a:lvl8pPr marL="3200400" algn="l" defTabSz="457200" rtl="0" eaLnBrk="1" latinLnBrk="0" hangingPunct="1">
                        <a:defRPr sz="1800" b="1" kern="1200">
                          <a:solidFill>
                            <a:schemeClr val="lt1"/>
                          </a:solidFill>
                          <a:latin typeface="맑은 고딕" panose="020F0502020204030204"/>
                        </a:defRPr>
                      </a:lvl8pPr>
                      <a:lvl9pPr marL="3657600" algn="l" defTabSz="457200" rtl="0" eaLnBrk="1" latinLnBrk="0" hangingPunct="1">
                        <a:defRPr sz="1800" b="1" kern="1200">
                          <a:solidFill>
                            <a:schemeClr val="lt1"/>
                          </a:solidFill>
                          <a:latin typeface="맑은 고딕" panose="020F0502020204030204"/>
                        </a:defRPr>
                      </a:lvl9pPr>
                    </a:lstStyle>
                    <a:p>
                      <a:pPr algn="ctr" latinLnBrk="1"/>
                      <a:r>
                        <a:rPr lang="en-US" altLang="ko-KR" sz="1600" b="0" dirty="0"/>
                        <a:t>Link Budget</a:t>
                      </a:r>
                      <a:endParaRPr lang="ko-KR" altLang="en-US" sz="1600" b="0" dirty="0"/>
                    </a:p>
                  </a:txBody>
                  <a:tcPr anchor="ctr"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b="1" kern="1200">
                          <a:solidFill>
                            <a:schemeClr val="lt1"/>
                          </a:solidFill>
                          <a:latin typeface="맑은 고딕" panose="020F0502020204030204"/>
                        </a:defRPr>
                      </a:lvl1pPr>
                      <a:lvl2pPr marL="457200" algn="l" defTabSz="457200" rtl="0" eaLnBrk="1" latinLnBrk="0" hangingPunct="1">
                        <a:defRPr sz="1800" b="1" kern="1200">
                          <a:solidFill>
                            <a:schemeClr val="lt1"/>
                          </a:solidFill>
                          <a:latin typeface="맑은 고딕" panose="020F0502020204030204"/>
                        </a:defRPr>
                      </a:lvl2pPr>
                      <a:lvl3pPr marL="914400" algn="l" defTabSz="457200" rtl="0" eaLnBrk="1" latinLnBrk="0" hangingPunct="1">
                        <a:defRPr sz="1800" b="1" kern="1200">
                          <a:solidFill>
                            <a:schemeClr val="lt1"/>
                          </a:solidFill>
                          <a:latin typeface="맑은 고딕" panose="020F0502020204030204"/>
                        </a:defRPr>
                      </a:lvl3pPr>
                      <a:lvl4pPr marL="1371600" algn="l" defTabSz="457200" rtl="0" eaLnBrk="1" latinLnBrk="0" hangingPunct="1">
                        <a:defRPr sz="1800" b="1" kern="1200">
                          <a:solidFill>
                            <a:schemeClr val="lt1"/>
                          </a:solidFill>
                          <a:latin typeface="맑은 고딕" panose="020F0502020204030204"/>
                        </a:defRPr>
                      </a:lvl4pPr>
                      <a:lvl5pPr marL="1828800" algn="l" defTabSz="457200" rtl="0" eaLnBrk="1" latinLnBrk="0" hangingPunct="1">
                        <a:defRPr sz="1800" b="1" kern="1200">
                          <a:solidFill>
                            <a:schemeClr val="lt1"/>
                          </a:solidFill>
                          <a:latin typeface="맑은 고딕" panose="020F0502020204030204"/>
                        </a:defRPr>
                      </a:lvl5pPr>
                      <a:lvl6pPr marL="2286000" algn="l" defTabSz="457200" rtl="0" eaLnBrk="1" latinLnBrk="0" hangingPunct="1">
                        <a:defRPr sz="1800" b="1" kern="1200">
                          <a:solidFill>
                            <a:schemeClr val="lt1"/>
                          </a:solidFill>
                          <a:latin typeface="맑은 고딕" panose="020F0502020204030204"/>
                        </a:defRPr>
                      </a:lvl6pPr>
                      <a:lvl7pPr marL="2743200" algn="l" defTabSz="457200" rtl="0" eaLnBrk="1" latinLnBrk="0" hangingPunct="1">
                        <a:defRPr sz="1800" b="1" kern="1200">
                          <a:solidFill>
                            <a:schemeClr val="lt1"/>
                          </a:solidFill>
                          <a:latin typeface="맑은 고딕" panose="020F0502020204030204"/>
                        </a:defRPr>
                      </a:lvl7pPr>
                      <a:lvl8pPr marL="3200400" algn="l" defTabSz="457200" rtl="0" eaLnBrk="1" latinLnBrk="0" hangingPunct="1">
                        <a:defRPr sz="1800" b="1" kern="1200">
                          <a:solidFill>
                            <a:schemeClr val="lt1"/>
                          </a:solidFill>
                          <a:latin typeface="맑은 고딕" panose="020F0502020204030204"/>
                        </a:defRPr>
                      </a:lvl8pPr>
                      <a:lvl9pPr marL="3657600" algn="l" defTabSz="457200" rtl="0" eaLnBrk="1" latinLnBrk="0" hangingPunct="1">
                        <a:defRPr sz="1800" b="1" kern="1200">
                          <a:solidFill>
                            <a:schemeClr val="lt1"/>
                          </a:solidFill>
                          <a:latin typeface="맑은 고딕" panose="020F0502020204030204"/>
                        </a:defRPr>
                      </a:lvl9pPr>
                    </a:lstStyle>
                    <a:p>
                      <a:pPr algn="ctr" latinLnBrk="1"/>
                      <a:r>
                        <a:rPr lang="en-US" altLang="ko-KR" sz="1600" b="0" dirty="0"/>
                        <a:t>Connecting devices</a:t>
                      </a:r>
                      <a:endParaRPr lang="ko-KR" altLang="en-US" sz="1600" b="0" dirty="0"/>
                    </a:p>
                  </a:txBody>
                  <a:tcPr anchor="ctr"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117895648"/>
                  </a:ext>
                </a:extLst>
              </a:tr>
              <a:tr h="501000">
                <a:tc>
                  <a:txBody>
                    <a:bodyPr/>
                    <a:lstStyle>
                      <a:lvl1pPr marL="0" algn="l" defTabSz="457200" rtl="0" eaLnBrk="1" latinLnBrk="0" hangingPunct="1">
                        <a:defRPr sz="1800" kern="1200">
                          <a:solidFill>
                            <a:schemeClr val="dk1"/>
                          </a:solidFill>
                          <a:latin typeface="맑은 고딕" panose="020F0502020204030204"/>
                        </a:defRPr>
                      </a:lvl1pPr>
                      <a:lvl2pPr marL="457200" algn="l" defTabSz="457200" rtl="0" eaLnBrk="1" latinLnBrk="0" hangingPunct="1">
                        <a:defRPr sz="1800" kern="1200">
                          <a:solidFill>
                            <a:schemeClr val="dk1"/>
                          </a:solidFill>
                          <a:latin typeface="맑은 고딕" panose="020F0502020204030204"/>
                        </a:defRPr>
                      </a:lvl2pPr>
                      <a:lvl3pPr marL="914400" algn="l" defTabSz="457200" rtl="0" eaLnBrk="1" latinLnBrk="0" hangingPunct="1">
                        <a:defRPr sz="1800" kern="1200">
                          <a:solidFill>
                            <a:schemeClr val="dk1"/>
                          </a:solidFill>
                          <a:latin typeface="맑은 고딕" panose="020F0502020204030204"/>
                        </a:defRPr>
                      </a:lvl3pPr>
                      <a:lvl4pPr marL="1371600" algn="l" defTabSz="457200" rtl="0" eaLnBrk="1" latinLnBrk="0" hangingPunct="1">
                        <a:defRPr sz="1800" kern="1200">
                          <a:solidFill>
                            <a:schemeClr val="dk1"/>
                          </a:solidFill>
                          <a:latin typeface="맑은 고딕" panose="020F0502020204030204"/>
                        </a:defRPr>
                      </a:lvl4pPr>
                      <a:lvl5pPr marL="1828800" algn="l" defTabSz="457200" rtl="0" eaLnBrk="1" latinLnBrk="0" hangingPunct="1">
                        <a:defRPr sz="1800" kern="1200">
                          <a:solidFill>
                            <a:schemeClr val="dk1"/>
                          </a:solidFill>
                          <a:latin typeface="맑은 고딕" panose="020F0502020204030204"/>
                        </a:defRPr>
                      </a:lvl5pPr>
                      <a:lvl6pPr marL="2286000" algn="l" defTabSz="457200" rtl="0" eaLnBrk="1" latinLnBrk="0" hangingPunct="1">
                        <a:defRPr sz="1800" kern="1200">
                          <a:solidFill>
                            <a:schemeClr val="dk1"/>
                          </a:solidFill>
                          <a:latin typeface="맑은 고딕" panose="020F0502020204030204"/>
                        </a:defRPr>
                      </a:lvl6pPr>
                      <a:lvl7pPr marL="2743200" algn="l" defTabSz="457200" rtl="0" eaLnBrk="1" latinLnBrk="0" hangingPunct="1">
                        <a:defRPr sz="1800" kern="1200">
                          <a:solidFill>
                            <a:schemeClr val="dk1"/>
                          </a:solidFill>
                          <a:latin typeface="맑은 고딕" panose="020F0502020204030204"/>
                        </a:defRPr>
                      </a:lvl7pPr>
                      <a:lvl8pPr marL="3200400" algn="l" defTabSz="457200" rtl="0" eaLnBrk="1" latinLnBrk="0" hangingPunct="1">
                        <a:defRPr sz="1800" kern="1200">
                          <a:solidFill>
                            <a:schemeClr val="dk1"/>
                          </a:solidFill>
                          <a:latin typeface="맑은 고딕" panose="020F0502020204030204"/>
                        </a:defRPr>
                      </a:lvl8pPr>
                      <a:lvl9pPr marL="3657600" algn="l" defTabSz="457200" rtl="0" eaLnBrk="1" latinLnBrk="0" hangingPunct="1">
                        <a:defRPr sz="1800" kern="1200">
                          <a:solidFill>
                            <a:schemeClr val="dk1"/>
                          </a:solidFill>
                          <a:latin typeface="맑은 고딕" panose="020F0502020204030204"/>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latin typeface="+mj-lt"/>
                        </a:rPr>
                        <a:t>Ship Area Network</a:t>
                      </a:r>
                      <a:endParaRPr lang="ko-KR" altLang="en-US" sz="1600" dirty="0">
                        <a:latin typeface="+mj-lt"/>
                      </a:endParaRPr>
                    </a:p>
                  </a:txBody>
                  <a:tcPr anchor="ctr"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맑은 고딕" panose="020F0502020204030204"/>
                        </a:defRPr>
                      </a:lvl1pPr>
                      <a:lvl2pPr marL="457200" algn="l" defTabSz="457200" rtl="0" eaLnBrk="1" latinLnBrk="0" hangingPunct="1">
                        <a:defRPr sz="1800" kern="1200">
                          <a:solidFill>
                            <a:schemeClr val="dk1"/>
                          </a:solidFill>
                          <a:latin typeface="맑은 고딕" panose="020F0502020204030204"/>
                        </a:defRPr>
                      </a:lvl2pPr>
                      <a:lvl3pPr marL="914400" algn="l" defTabSz="457200" rtl="0" eaLnBrk="1" latinLnBrk="0" hangingPunct="1">
                        <a:defRPr sz="1800" kern="1200">
                          <a:solidFill>
                            <a:schemeClr val="dk1"/>
                          </a:solidFill>
                          <a:latin typeface="맑은 고딕" panose="020F0502020204030204"/>
                        </a:defRPr>
                      </a:lvl3pPr>
                      <a:lvl4pPr marL="1371600" algn="l" defTabSz="457200" rtl="0" eaLnBrk="1" latinLnBrk="0" hangingPunct="1">
                        <a:defRPr sz="1800" kern="1200">
                          <a:solidFill>
                            <a:schemeClr val="dk1"/>
                          </a:solidFill>
                          <a:latin typeface="맑은 고딕" panose="020F0502020204030204"/>
                        </a:defRPr>
                      </a:lvl4pPr>
                      <a:lvl5pPr marL="1828800" algn="l" defTabSz="457200" rtl="0" eaLnBrk="1" latinLnBrk="0" hangingPunct="1">
                        <a:defRPr sz="1800" kern="1200">
                          <a:solidFill>
                            <a:schemeClr val="dk1"/>
                          </a:solidFill>
                          <a:latin typeface="맑은 고딕" panose="020F0502020204030204"/>
                        </a:defRPr>
                      </a:lvl5pPr>
                      <a:lvl6pPr marL="2286000" algn="l" defTabSz="457200" rtl="0" eaLnBrk="1" latinLnBrk="0" hangingPunct="1">
                        <a:defRPr sz="1800" kern="1200">
                          <a:solidFill>
                            <a:schemeClr val="dk1"/>
                          </a:solidFill>
                          <a:latin typeface="맑은 고딕" panose="020F0502020204030204"/>
                        </a:defRPr>
                      </a:lvl6pPr>
                      <a:lvl7pPr marL="2743200" algn="l" defTabSz="457200" rtl="0" eaLnBrk="1" latinLnBrk="0" hangingPunct="1">
                        <a:defRPr sz="1800" kern="1200">
                          <a:solidFill>
                            <a:schemeClr val="dk1"/>
                          </a:solidFill>
                          <a:latin typeface="맑은 고딕" panose="020F0502020204030204"/>
                        </a:defRPr>
                      </a:lvl7pPr>
                      <a:lvl8pPr marL="3200400" algn="l" defTabSz="457200" rtl="0" eaLnBrk="1" latinLnBrk="0" hangingPunct="1">
                        <a:defRPr sz="1800" kern="1200">
                          <a:solidFill>
                            <a:schemeClr val="dk1"/>
                          </a:solidFill>
                          <a:latin typeface="맑은 고딕" panose="020F0502020204030204"/>
                        </a:defRPr>
                      </a:lvl8pPr>
                      <a:lvl9pPr marL="3657600" algn="l" defTabSz="457200" rtl="0" eaLnBrk="1" latinLnBrk="0" hangingPunct="1">
                        <a:defRPr sz="1800" kern="1200">
                          <a:solidFill>
                            <a:schemeClr val="dk1"/>
                          </a:solidFill>
                          <a:latin typeface="맑은 고딕" panose="020F0502020204030204"/>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latin typeface="+mj-lt"/>
                          <a:cs typeface="Times New Roman" panose="02020603050405020304" pitchFamily="18" charset="0"/>
                        </a:rPr>
                        <a:t>Ship cargo monitoring &amp;  control system</a:t>
                      </a:r>
                      <a:endParaRPr lang="ko-KR" altLang="en-US" sz="1600" dirty="0">
                        <a:latin typeface="+mj-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맑은 고딕" panose="020F0502020204030204"/>
                        </a:defRPr>
                      </a:lvl1pPr>
                      <a:lvl2pPr marL="457200" algn="l" defTabSz="457200" rtl="0" eaLnBrk="1" latinLnBrk="0" hangingPunct="1">
                        <a:defRPr sz="1800" kern="1200">
                          <a:solidFill>
                            <a:schemeClr val="dk1"/>
                          </a:solidFill>
                          <a:latin typeface="맑은 고딕" panose="020F0502020204030204"/>
                        </a:defRPr>
                      </a:lvl2pPr>
                      <a:lvl3pPr marL="914400" algn="l" defTabSz="457200" rtl="0" eaLnBrk="1" latinLnBrk="0" hangingPunct="1">
                        <a:defRPr sz="1800" kern="1200">
                          <a:solidFill>
                            <a:schemeClr val="dk1"/>
                          </a:solidFill>
                          <a:latin typeface="맑은 고딕" panose="020F0502020204030204"/>
                        </a:defRPr>
                      </a:lvl3pPr>
                      <a:lvl4pPr marL="1371600" algn="l" defTabSz="457200" rtl="0" eaLnBrk="1" latinLnBrk="0" hangingPunct="1">
                        <a:defRPr sz="1800" kern="1200">
                          <a:solidFill>
                            <a:schemeClr val="dk1"/>
                          </a:solidFill>
                          <a:latin typeface="맑은 고딕" panose="020F0502020204030204"/>
                        </a:defRPr>
                      </a:lvl4pPr>
                      <a:lvl5pPr marL="1828800" algn="l" defTabSz="457200" rtl="0" eaLnBrk="1" latinLnBrk="0" hangingPunct="1">
                        <a:defRPr sz="1800" kern="1200">
                          <a:solidFill>
                            <a:schemeClr val="dk1"/>
                          </a:solidFill>
                          <a:latin typeface="맑은 고딕" panose="020F0502020204030204"/>
                        </a:defRPr>
                      </a:lvl5pPr>
                      <a:lvl6pPr marL="2286000" algn="l" defTabSz="457200" rtl="0" eaLnBrk="1" latinLnBrk="0" hangingPunct="1">
                        <a:defRPr sz="1800" kern="1200">
                          <a:solidFill>
                            <a:schemeClr val="dk1"/>
                          </a:solidFill>
                          <a:latin typeface="맑은 고딕" panose="020F0502020204030204"/>
                        </a:defRPr>
                      </a:lvl6pPr>
                      <a:lvl7pPr marL="2743200" algn="l" defTabSz="457200" rtl="0" eaLnBrk="1" latinLnBrk="0" hangingPunct="1">
                        <a:defRPr sz="1800" kern="1200">
                          <a:solidFill>
                            <a:schemeClr val="dk1"/>
                          </a:solidFill>
                          <a:latin typeface="맑은 고딕" panose="020F0502020204030204"/>
                        </a:defRPr>
                      </a:lvl7pPr>
                      <a:lvl8pPr marL="3200400" algn="l" defTabSz="457200" rtl="0" eaLnBrk="1" latinLnBrk="0" hangingPunct="1">
                        <a:defRPr sz="1800" kern="1200">
                          <a:solidFill>
                            <a:schemeClr val="dk1"/>
                          </a:solidFill>
                          <a:latin typeface="맑은 고딕" panose="020F0502020204030204"/>
                        </a:defRPr>
                      </a:lvl8pPr>
                      <a:lvl9pPr marL="3657600" algn="l" defTabSz="457200" rtl="0" eaLnBrk="1" latinLnBrk="0" hangingPunct="1">
                        <a:defRPr sz="1800" kern="1200">
                          <a:solidFill>
                            <a:schemeClr val="dk1"/>
                          </a:solidFill>
                          <a:latin typeface="맑은 고딕" panose="020F0502020204030204"/>
                        </a:defRPr>
                      </a:lvl9pPr>
                    </a:lstStyle>
                    <a:p>
                      <a:pPr latinLnBrk="1"/>
                      <a:r>
                        <a:rPr lang="en-US" altLang="ko-KR" sz="1600" dirty="0">
                          <a:latin typeface="+mj-lt"/>
                        </a:rPr>
                        <a:t>&gt; 10Mbps</a:t>
                      </a:r>
                      <a:endParaRPr lang="ko-KR" altLang="en-US" sz="1600" dirty="0">
                        <a:latin typeface="+mj-lt"/>
                      </a:endParaRPr>
                    </a:p>
                  </a:txBody>
                  <a:tcPr anchor="ctr"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맑은 고딕" panose="020F0502020204030204"/>
                        </a:defRPr>
                      </a:lvl1pPr>
                      <a:lvl2pPr marL="457200" algn="l" defTabSz="457200" rtl="0" eaLnBrk="1" latinLnBrk="0" hangingPunct="1">
                        <a:defRPr sz="1800" kern="1200">
                          <a:solidFill>
                            <a:schemeClr val="dk1"/>
                          </a:solidFill>
                          <a:latin typeface="맑은 고딕" panose="020F0502020204030204"/>
                        </a:defRPr>
                      </a:lvl2pPr>
                      <a:lvl3pPr marL="914400" algn="l" defTabSz="457200" rtl="0" eaLnBrk="1" latinLnBrk="0" hangingPunct="1">
                        <a:defRPr sz="1800" kern="1200">
                          <a:solidFill>
                            <a:schemeClr val="dk1"/>
                          </a:solidFill>
                          <a:latin typeface="맑은 고딕" panose="020F0502020204030204"/>
                        </a:defRPr>
                      </a:lvl3pPr>
                      <a:lvl4pPr marL="1371600" algn="l" defTabSz="457200" rtl="0" eaLnBrk="1" latinLnBrk="0" hangingPunct="1">
                        <a:defRPr sz="1800" kern="1200">
                          <a:solidFill>
                            <a:schemeClr val="dk1"/>
                          </a:solidFill>
                          <a:latin typeface="맑은 고딕" panose="020F0502020204030204"/>
                        </a:defRPr>
                      </a:lvl4pPr>
                      <a:lvl5pPr marL="1828800" algn="l" defTabSz="457200" rtl="0" eaLnBrk="1" latinLnBrk="0" hangingPunct="1">
                        <a:defRPr sz="1800" kern="1200">
                          <a:solidFill>
                            <a:schemeClr val="dk1"/>
                          </a:solidFill>
                          <a:latin typeface="맑은 고딕" panose="020F0502020204030204"/>
                        </a:defRPr>
                      </a:lvl5pPr>
                      <a:lvl6pPr marL="2286000" algn="l" defTabSz="457200" rtl="0" eaLnBrk="1" latinLnBrk="0" hangingPunct="1">
                        <a:defRPr sz="1800" kern="1200">
                          <a:solidFill>
                            <a:schemeClr val="dk1"/>
                          </a:solidFill>
                          <a:latin typeface="맑은 고딕" panose="020F0502020204030204"/>
                        </a:defRPr>
                      </a:lvl6pPr>
                      <a:lvl7pPr marL="2743200" algn="l" defTabSz="457200" rtl="0" eaLnBrk="1" latinLnBrk="0" hangingPunct="1">
                        <a:defRPr sz="1800" kern="1200">
                          <a:solidFill>
                            <a:schemeClr val="dk1"/>
                          </a:solidFill>
                          <a:latin typeface="맑은 고딕" panose="020F0502020204030204"/>
                        </a:defRPr>
                      </a:lvl7pPr>
                      <a:lvl8pPr marL="3200400" algn="l" defTabSz="457200" rtl="0" eaLnBrk="1" latinLnBrk="0" hangingPunct="1">
                        <a:defRPr sz="1800" kern="1200">
                          <a:solidFill>
                            <a:schemeClr val="dk1"/>
                          </a:solidFill>
                          <a:latin typeface="맑은 고딕" panose="020F0502020204030204"/>
                        </a:defRPr>
                      </a:lvl8pPr>
                      <a:lvl9pPr marL="3657600" algn="l" defTabSz="457200" rtl="0" eaLnBrk="1" latinLnBrk="0" hangingPunct="1">
                        <a:defRPr sz="1800" kern="1200">
                          <a:solidFill>
                            <a:schemeClr val="dk1"/>
                          </a:solidFill>
                          <a:latin typeface="맑은 고딕" panose="020F0502020204030204"/>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dirty="0">
                          <a:latin typeface="+mj-lt"/>
                        </a:rPr>
                        <a:t>&gt; 500m</a:t>
                      </a:r>
                      <a:endParaRPr lang="ko-KR" altLang="en-US" sz="1600" dirty="0">
                        <a:latin typeface="+mj-lt"/>
                      </a:endParaRPr>
                    </a:p>
                  </a:txBody>
                  <a:tcPr anchor="ctr"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맑은 고딕" panose="020F0502020204030204"/>
                        </a:defRPr>
                      </a:lvl1pPr>
                      <a:lvl2pPr marL="457200" algn="l" defTabSz="457200" rtl="0" eaLnBrk="1" latinLnBrk="0" hangingPunct="1">
                        <a:defRPr sz="1800" kern="1200">
                          <a:solidFill>
                            <a:schemeClr val="dk1"/>
                          </a:solidFill>
                          <a:latin typeface="맑은 고딕" panose="020F0502020204030204"/>
                        </a:defRPr>
                      </a:lvl2pPr>
                      <a:lvl3pPr marL="914400" algn="l" defTabSz="457200" rtl="0" eaLnBrk="1" latinLnBrk="0" hangingPunct="1">
                        <a:defRPr sz="1800" kern="1200">
                          <a:solidFill>
                            <a:schemeClr val="dk1"/>
                          </a:solidFill>
                          <a:latin typeface="맑은 고딕" panose="020F0502020204030204"/>
                        </a:defRPr>
                      </a:lvl3pPr>
                      <a:lvl4pPr marL="1371600" algn="l" defTabSz="457200" rtl="0" eaLnBrk="1" latinLnBrk="0" hangingPunct="1">
                        <a:defRPr sz="1800" kern="1200">
                          <a:solidFill>
                            <a:schemeClr val="dk1"/>
                          </a:solidFill>
                          <a:latin typeface="맑은 고딕" panose="020F0502020204030204"/>
                        </a:defRPr>
                      </a:lvl4pPr>
                      <a:lvl5pPr marL="1828800" algn="l" defTabSz="457200" rtl="0" eaLnBrk="1" latinLnBrk="0" hangingPunct="1">
                        <a:defRPr sz="1800" kern="1200">
                          <a:solidFill>
                            <a:schemeClr val="dk1"/>
                          </a:solidFill>
                          <a:latin typeface="맑은 고딕" panose="020F0502020204030204"/>
                        </a:defRPr>
                      </a:lvl5pPr>
                      <a:lvl6pPr marL="2286000" algn="l" defTabSz="457200" rtl="0" eaLnBrk="1" latinLnBrk="0" hangingPunct="1">
                        <a:defRPr sz="1800" kern="1200">
                          <a:solidFill>
                            <a:schemeClr val="dk1"/>
                          </a:solidFill>
                          <a:latin typeface="맑은 고딕" panose="020F0502020204030204"/>
                        </a:defRPr>
                      </a:lvl6pPr>
                      <a:lvl7pPr marL="2743200" algn="l" defTabSz="457200" rtl="0" eaLnBrk="1" latinLnBrk="0" hangingPunct="1">
                        <a:defRPr sz="1800" kern="1200">
                          <a:solidFill>
                            <a:schemeClr val="dk1"/>
                          </a:solidFill>
                          <a:latin typeface="맑은 고딕" panose="020F0502020204030204"/>
                        </a:defRPr>
                      </a:lvl7pPr>
                      <a:lvl8pPr marL="3200400" algn="l" defTabSz="457200" rtl="0" eaLnBrk="1" latinLnBrk="0" hangingPunct="1">
                        <a:defRPr sz="1800" kern="1200">
                          <a:solidFill>
                            <a:schemeClr val="dk1"/>
                          </a:solidFill>
                          <a:latin typeface="맑은 고딕" panose="020F0502020204030204"/>
                        </a:defRPr>
                      </a:lvl8pPr>
                      <a:lvl9pPr marL="3657600" algn="l" defTabSz="457200" rtl="0" eaLnBrk="1" latinLnBrk="0" hangingPunct="1">
                        <a:defRPr sz="1800" kern="1200">
                          <a:solidFill>
                            <a:schemeClr val="dk1"/>
                          </a:solidFill>
                          <a:latin typeface="맑은 고딕" panose="020F0502020204030204"/>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latin typeface="+mj-lt"/>
                        </a:rPr>
                        <a:t>&gt;120dB</a:t>
                      </a:r>
                      <a:endParaRPr lang="ko-KR" altLang="en-US" sz="1600" dirty="0">
                        <a:latin typeface="+mj-lt"/>
                      </a:endParaRPr>
                    </a:p>
                  </a:txBody>
                  <a:tcPr anchor="ctr"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맑은 고딕" panose="020F0502020204030204"/>
                        </a:defRPr>
                      </a:lvl1pPr>
                      <a:lvl2pPr marL="457200" algn="l" defTabSz="457200" rtl="0" eaLnBrk="1" latinLnBrk="0" hangingPunct="1">
                        <a:defRPr sz="1800" kern="1200">
                          <a:solidFill>
                            <a:schemeClr val="dk1"/>
                          </a:solidFill>
                          <a:latin typeface="맑은 고딕" panose="020F0502020204030204"/>
                        </a:defRPr>
                      </a:lvl2pPr>
                      <a:lvl3pPr marL="914400" algn="l" defTabSz="457200" rtl="0" eaLnBrk="1" latinLnBrk="0" hangingPunct="1">
                        <a:defRPr sz="1800" kern="1200">
                          <a:solidFill>
                            <a:schemeClr val="dk1"/>
                          </a:solidFill>
                          <a:latin typeface="맑은 고딕" panose="020F0502020204030204"/>
                        </a:defRPr>
                      </a:lvl3pPr>
                      <a:lvl4pPr marL="1371600" algn="l" defTabSz="457200" rtl="0" eaLnBrk="1" latinLnBrk="0" hangingPunct="1">
                        <a:defRPr sz="1800" kern="1200">
                          <a:solidFill>
                            <a:schemeClr val="dk1"/>
                          </a:solidFill>
                          <a:latin typeface="맑은 고딕" panose="020F0502020204030204"/>
                        </a:defRPr>
                      </a:lvl4pPr>
                      <a:lvl5pPr marL="1828800" algn="l" defTabSz="457200" rtl="0" eaLnBrk="1" latinLnBrk="0" hangingPunct="1">
                        <a:defRPr sz="1800" kern="1200">
                          <a:solidFill>
                            <a:schemeClr val="dk1"/>
                          </a:solidFill>
                          <a:latin typeface="맑은 고딕" panose="020F0502020204030204"/>
                        </a:defRPr>
                      </a:lvl5pPr>
                      <a:lvl6pPr marL="2286000" algn="l" defTabSz="457200" rtl="0" eaLnBrk="1" latinLnBrk="0" hangingPunct="1">
                        <a:defRPr sz="1800" kern="1200">
                          <a:solidFill>
                            <a:schemeClr val="dk1"/>
                          </a:solidFill>
                          <a:latin typeface="맑은 고딕" panose="020F0502020204030204"/>
                        </a:defRPr>
                      </a:lvl6pPr>
                      <a:lvl7pPr marL="2743200" algn="l" defTabSz="457200" rtl="0" eaLnBrk="1" latinLnBrk="0" hangingPunct="1">
                        <a:defRPr sz="1800" kern="1200">
                          <a:solidFill>
                            <a:schemeClr val="dk1"/>
                          </a:solidFill>
                          <a:latin typeface="맑은 고딕" panose="020F0502020204030204"/>
                        </a:defRPr>
                      </a:lvl7pPr>
                      <a:lvl8pPr marL="3200400" algn="l" defTabSz="457200" rtl="0" eaLnBrk="1" latinLnBrk="0" hangingPunct="1">
                        <a:defRPr sz="1800" kern="1200">
                          <a:solidFill>
                            <a:schemeClr val="dk1"/>
                          </a:solidFill>
                          <a:latin typeface="맑은 고딕" panose="020F0502020204030204"/>
                        </a:defRPr>
                      </a:lvl8pPr>
                      <a:lvl9pPr marL="3657600" algn="l" defTabSz="457200" rtl="0" eaLnBrk="1" latinLnBrk="0" hangingPunct="1">
                        <a:defRPr sz="1800" kern="1200">
                          <a:solidFill>
                            <a:schemeClr val="dk1"/>
                          </a:solidFill>
                          <a:latin typeface="맑은 고딕" panose="020F0502020204030204"/>
                        </a:defRPr>
                      </a:lvl9pPr>
                    </a:lstStyle>
                    <a:p>
                      <a:pPr algn="ctr" latinLnBrk="1"/>
                      <a:r>
                        <a:rPr lang="en-US" altLang="ko-KR" sz="1600" dirty="0">
                          <a:latin typeface="+mj-lt"/>
                        </a:rPr>
                        <a:t>&gt;2500</a:t>
                      </a:r>
                      <a:endParaRPr lang="ko-KR" altLang="en-US" sz="1600" dirty="0">
                        <a:latin typeface="+mj-lt"/>
                      </a:endParaRPr>
                    </a:p>
                  </a:txBody>
                  <a:tcPr anchor="ctr" anchorCtr="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17324142"/>
                  </a:ext>
                </a:extLst>
              </a:tr>
            </a:tbl>
          </a:graphicData>
        </a:graphic>
      </p:graphicFrame>
    </p:spTree>
    <p:extLst>
      <p:ext uri="{BB962C8B-B14F-4D97-AF65-F5344CB8AC3E}">
        <p14:creationId xmlns:p14="http://schemas.microsoft.com/office/powerpoint/2010/main" val="4229133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45DD82EE-1570-48E1-9516-2F74A37DAFDE}"/>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21</a:t>
            </a:fld>
            <a:endParaRPr lang="en-US" altLang="en-US"/>
          </a:p>
        </p:txBody>
      </p:sp>
      <p:sp>
        <p:nvSpPr>
          <p:cNvPr id="5" name="TextBox 4">
            <a:extLst>
              <a:ext uri="{FF2B5EF4-FFF2-40B4-BE49-F238E27FC236}">
                <a16:creationId xmlns:a16="http://schemas.microsoft.com/office/drawing/2014/main" id="{9B285E78-ACFD-4CFE-AF99-22C79816AC30}"/>
              </a:ext>
            </a:extLst>
          </p:cNvPr>
          <p:cNvSpPr txBox="1"/>
          <p:nvPr/>
        </p:nvSpPr>
        <p:spPr>
          <a:xfrm>
            <a:off x="2271690" y="2996952"/>
            <a:ext cx="4600619" cy="1200329"/>
          </a:xfrm>
          <a:prstGeom prst="rect">
            <a:avLst/>
          </a:prstGeom>
          <a:noFill/>
        </p:spPr>
        <p:txBody>
          <a:bodyPr wrap="none" rtlCol="0">
            <a:spAutoFit/>
          </a:bodyPr>
          <a:lstStyle/>
          <a:p>
            <a:pPr algn="ctr"/>
            <a:r>
              <a:rPr lang="en-US" altLang="ko-KR" sz="3600" b="1" dirty="0">
                <a:solidFill>
                  <a:schemeClr val="tx1"/>
                </a:solidFill>
              </a:rPr>
              <a:t>Thanks for Listening !</a:t>
            </a:r>
          </a:p>
          <a:p>
            <a:pPr algn="ctr"/>
            <a:r>
              <a:rPr lang="en-US" altLang="ko-KR" sz="3600" b="1" dirty="0">
                <a:solidFill>
                  <a:schemeClr val="tx1"/>
                </a:solidFill>
              </a:rPr>
              <a:t>Q&amp;A</a:t>
            </a:r>
            <a:endParaRPr lang="ko-KR" altLang="en-US" sz="3600" b="1" dirty="0">
              <a:solidFill>
                <a:schemeClr val="tx1"/>
              </a:solidFill>
            </a:endParaRPr>
          </a:p>
        </p:txBody>
      </p:sp>
    </p:spTree>
    <p:extLst>
      <p:ext uri="{BB962C8B-B14F-4D97-AF65-F5344CB8AC3E}">
        <p14:creationId xmlns:p14="http://schemas.microsoft.com/office/powerpoint/2010/main" val="241664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Introduction(2)</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3</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09066"/>
            <a:ext cx="7836695"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The latest SAN is comprised of the Control Area Network (CAN) and the Ethernet-based physical communications network</a:t>
            </a:r>
            <a:r>
              <a:rPr lang="en-US" altLang="ko-KR" sz="2000" dirty="0">
                <a:latin typeface="Times New Roman" panose="02020603050405020304" pitchFamily="18" charset="0"/>
                <a:cs typeface="Times New Roman" panose="02020603050405020304" pitchFamily="18" charset="0"/>
              </a:rPr>
              <a:t>.</a:t>
            </a:r>
          </a:p>
          <a:p>
            <a:pPr marL="452438" indent="-269875">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Sea-going vessels are required to establish the CAN Bus system to be connected with a backbone network referred as the SAN. </a:t>
            </a:r>
          </a:p>
          <a:p>
            <a:pPr marL="452438" indent="-269875">
              <a:spcBef>
                <a:spcPts val="6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Both of which support the National Marine Electronic Association (NMEA) 2000 standard protocol.  </a:t>
            </a:r>
            <a:endParaRPr lang="en-US" altLang="ko-KR" sz="2000" b="1" dirty="0">
              <a:latin typeface="Times New Roman" panose="02020603050405020304" pitchFamily="18" charset="0"/>
              <a:cs typeface="Times New Roman" panose="02020603050405020304" pitchFamily="18" charset="0"/>
            </a:endParaRPr>
          </a:p>
          <a:p>
            <a:pPr marL="177800" indent="-177800">
              <a:spcBef>
                <a:spcPts val="1200"/>
              </a:spcBef>
              <a:spcAft>
                <a:spcPts val="0"/>
              </a:spcAft>
              <a:buFont typeface="Arial" panose="020B0604020202020204" pitchFamily="34" charset="0"/>
              <a:buChar char="•"/>
            </a:pPr>
            <a:r>
              <a:rPr lang="en-US" altLang="ko-KR" sz="2000" b="1" dirty="0">
                <a:solidFill>
                  <a:schemeClr val="tx1"/>
                </a:solidFill>
                <a:latin typeface="Times New Roman" panose="02020603050405020304" pitchFamily="18" charset="0"/>
                <a:cs typeface="Times New Roman" panose="02020603050405020304" pitchFamily="18" charset="0"/>
              </a:rPr>
              <a:t>Numerous onboard Wireless Sensor/Actuator Network(WSN) tests based on IEEE 802.15.4 compliant devices have demonstrated the feasibility of wirelessly installing ship automation systems in SAN.</a:t>
            </a:r>
            <a:endParaRPr lang="en-US" altLang="ko-KR" sz="2000" b="1" dirty="0">
              <a:latin typeface="Times New Roman" panose="02020603050405020304" pitchFamily="18" charset="0"/>
              <a:cs typeface="Times New Roman" panose="02020603050405020304" pitchFamily="18" charset="0"/>
            </a:endParaRPr>
          </a:p>
          <a:p>
            <a:pPr marL="452438" indent="-269875">
              <a:spcBef>
                <a:spcPts val="12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The development of NG-SUN, which offers improved performance over existing IEEE 802.15.4 compliant devices, allows ship automation systems to be more reliably connected to the SAN. </a:t>
            </a:r>
          </a:p>
          <a:p>
            <a:pPr marL="452438" indent="-269875">
              <a:spcBef>
                <a:spcPts val="1200"/>
              </a:spcBef>
              <a:spcAft>
                <a:spcPts val="0"/>
              </a:spcAft>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In this contribution, we've considered a NMEA2000-based SAN that has been converged with NG-SUNPHYs technology</a:t>
            </a:r>
          </a:p>
        </p:txBody>
      </p:sp>
    </p:spTree>
    <p:extLst>
      <p:ext uri="{BB962C8B-B14F-4D97-AF65-F5344CB8AC3E}">
        <p14:creationId xmlns:p14="http://schemas.microsoft.com/office/powerpoint/2010/main" val="188042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Ship Area Network(SAN)</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1872208"/>
          </a:xfrm>
        </p:spPr>
        <p:txBody>
          <a:bodyPr>
            <a:normAutofit/>
          </a:bodyPr>
          <a:lstStyle/>
          <a:p>
            <a:pPr marL="263525" indent="-263525">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The SAN is a communication network in a ship </a:t>
            </a:r>
          </a:p>
          <a:p>
            <a:pPr marL="542925" indent="-276225">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provides connection and control information for ship automation system</a:t>
            </a:r>
          </a:p>
          <a:p>
            <a:pPr marL="542925" indent="-276225">
              <a:buFont typeface="맑은 고딕" panose="020B0503020000020004" pitchFamily="50" charset="-127"/>
              <a:buChar char="–"/>
            </a:pPr>
            <a:r>
              <a:rPr lang="en-US" altLang="ko-KR" sz="2000" dirty="0">
                <a:latin typeface="Times New Roman" panose="02020603050405020304" pitchFamily="18" charset="0"/>
                <a:cs typeface="Times New Roman" panose="02020603050405020304" pitchFamily="18" charset="0"/>
              </a:rPr>
              <a:t>replace the conventional isolated network with a modern backbone network recently</a:t>
            </a:r>
          </a:p>
        </p:txBody>
      </p:sp>
      <p:pic>
        <p:nvPicPr>
          <p:cNvPr id="3" name="그림 2">
            <a:extLst>
              <a:ext uri="{FF2B5EF4-FFF2-40B4-BE49-F238E27FC236}">
                <a16:creationId xmlns:a16="http://schemas.microsoft.com/office/drawing/2014/main" id="{E7253B11-DC92-6C19-AC0D-91F15107071C}"/>
              </a:ext>
            </a:extLst>
          </p:cNvPr>
          <p:cNvPicPr>
            <a:picLocks noChangeAspect="1"/>
          </p:cNvPicPr>
          <p:nvPr/>
        </p:nvPicPr>
        <p:blipFill>
          <a:blip r:embed="rId3"/>
          <a:stretch>
            <a:fillRect/>
          </a:stretch>
        </p:blipFill>
        <p:spPr>
          <a:xfrm>
            <a:off x="1835696" y="3429000"/>
            <a:ext cx="5544616" cy="2708856"/>
          </a:xfrm>
          <a:prstGeom prst="rect">
            <a:avLst/>
          </a:prstGeom>
        </p:spPr>
      </p:pic>
      <p:sp>
        <p:nvSpPr>
          <p:cNvPr id="4" name="TextBox 3">
            <a:extLst>
              <a:ext uri="{FF2B5EF4-FFF2-40B4-BE49-F238E27FC236}">
                <a16:creationId xmlns:a16="http://schemas.microsoft.com/office/drawing/2014/main" id="{17664117-4B78-C1DE-4310-83CE9B183788}"/>
              </a:ext>
            </a:extLst>
          </p:cNvPr>
          <p:cNvSpPr txBox="1"/>
          <p:nvPr/>
        </p:nvSpPr>
        <p:spPr>
          <a:xfrm>
            <a:off x="6444208" y="6212252"/>
            <a:ext cx="1944216" cy="276999"/>
          </a:xfrm>
          <a:prstGeom prst="rect">
            <a:avLst/>
          </a:prstGeom>
          <a:noFill/>
        </p:spPr>
        <p:txBody>
          <a:bodyPr wrap="square" rtlCol="0">
            <a:spAutoFit/>
          </a:bodyPr>
          <a:lstStyle/>
          <a:p>
            <a:pPr algn="ctr"/>
            <a:r>
              <a:rPr lang="en-US" altLang="ko-KR" dirty="0">
                <a:solidFill>
                  <a:schemeClr val="tx1"/>
                </a:solidFill>
              </a:rPr>
              <a:t>Source: ETRI</a:t>
            </a:r>
            <a:endParaRPr lang="ko-KR" altLang="en-US" dirty="0">
              <a:solidFill>
                <a:schemeClr val="tx1"/>
              </a:solidFill>
            </a:endParaRPr>
          </a:p>
        </p:txBody>
      </p:sp>
    </p:spTree>
    <p:extLst>
      <p:ext uri="{BB962C8B-B14F-4D97-AF65-F5344CB8AC3E}">
        <p14:creationId xmlns:p14="http://schemas.microsoft.com/office/powerpoint/2010/main" val="145623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SAN with Backbone</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5</a:t>
            </a:fld>
            <a:endParaRPr lang="en-US" altLang="en-US">
              <a:solidFill>
                <a:schemeClr val="tx1"/>
              </a:solidFill>
            </a:endParaRPr>
          </a:p>
        </p:txBody>
      </p:sp>
      <p:sp>
        <p:nvSpPr>
          <p:cNvPr id="7" name="TextBox 6">
            <a:extLst>
              <a:ext uri="{FF2B5EF4-FFF2-40B4-BE49-F238E27FC236}">
                <a16:creationId xmlns:a16="http://schemas.microsoft.com/office/drawing/2014/main" id="{BA5CA10F-E2E0-AB15-4D7F-4597DE16DECC}"/>
              </a:ext>
            </a:extLst>
          </p:cNvPr>
          <p:cNvSpPr txBox="1"/>
          <p:nvPr/>
        </p:nvSpPr>
        <p:spPr>
          <a:xfrm>
            <a:off x="617536" y="1340768"/>
            <a:ext cx="7908927" cy="2400657"/>
          </a:xfrm>
          <a:prstGeom prst="rect">
            <a:avLst/>
          </a:prstGeom>
          <a:noFill/>
        </p:spPr>
        <p:txBody>
          <a:bodyPr wrap="square">
            <a:spAutoFit/>
          </a:bodyPr>
          <a:lstStyle/>
          <a:p>
            <a:pPr marL="177800" indent="-177800" defTabSz="914400" eaLnBrk="1" fontAlgn="auto" latinLnBrk="1" hangingPunct="1">
              <a:spcBef>
                <a:spcPts val="600"/>
              </a:spcBef>
              <a:spcAft>
                <a:spcPts val="0"/>
              </a:spcAft>
              <a:buFont typeface="Arial" panose="020B0604020202020204" pitchFamily="34" charset="0"/>
              <a:buChar char="•"/>
              <a:defRPr/>
            </a:pPr>
            <a:r>
              <a:rPr lang="en-US" altLang="ko-KR" sz="2000" b="1" dirty="0">
                <a:solidFill>
                  <a:schemeClr val="tx1"/>
                </a:solidFill>
                <a:latin typeface="Times New Roman" panose="02020603050405020304" pitchFamily="18" charset="0"/>
                <a:cs typeface="Times New Roman" panose="02020603050405020304" pitchFamily="18" charset="0"/>
              </a:rPr>
              <a:t>The latest SAN is comprised of the Control Area Network (CAN) and the Ethernet-based physical communications network</a:t>
            </a:r>
          </a:p>
          <a:p>
            <a:pPr marL="452438" indent="-269875" defTabSz="914400" eaLnBrk="1" fontAlgn="auto" latinLnBrk="1" hangingPunct="1">
              <a:spcBef>
                <a:spcPts val="600"/>
              </a:spcBef>
              <a:spcAft>
                <a:spcPts val="0"/>
              </a:spcAft>
              <a:buFont typeface="맑은 고딕" panose="020B0503020000020004" pitchFamily="50" charset="-127"/>
              <a:buChar char="–"/>
              <a:defRPr/>
            </a:pPr>
            <a:r>
              <a:rPr lang="en-US" altLang="ko-KR" sz="2000" dirty="0">
                <a:solidFill>
                  <a:schemeClr val="tx1"/>
                </a:solidFill>
                <a:latin typeface="Times New Roman" panose="02020603050405020304" pitchFamily="18" charset="0"/>
                <a:cs typeface="Times New Roman" panose="02020603050405020304" pitchFamily="18" charset="0"/>
              </a:rPr>
              <a:t>Both of which support the National Marine Electronic Association (NMEA) 2000 standard protocol.  </a:t>
            </a:r>
          </a:p>
          <a:p>
            <a:pPr marL="452438" indent="-269875" defTabSz="914400" eaLnBrk="1" fontAlgn="auto" latinLnBrk="1" hangingPunct="1">
              <a:spcBef>
                <a:spcPts val="600"/>
              </a:spcBef>
              <a:spcAft>
                <a:spcPts val="0"/>
              </a:spcAft>
              <a:buFont typeface="맑은 고딕" panose="020B0503020000020004" pitchFamily="50" charset="-127"/>
              <a:buChar char="–"/>
              <a:defRPr/>
            </a:pPr>
            <a:r>
              <a:rPr lang="en-US" altLang="ko-KR" sz="2000" dirty="0">
                <a:solidFill>
                  <a:schemeClr val="tx1"/>
                </a:solidFill>
                <a:cs typeface="Times New Roman" panose="02020603050405020304" pitchFamily="18" charset="0"/>
              </a:rPr>
              <a:t>SAN is being deployed onboard with connecting ship automation systems such as alarm monitoring system, bridge maneuvering system, and voyage data recorder</a:t>
            </a:r>
            <a:endParaRPr lang="en-US" altLang="ko-KR" sz="2000" dirty="0">
              <a:solidFill>
                <a:schemeClr val="tx1"/>
              </a:solidFill>
              <a:latin typeface="Times New Roman" panose="02020603050405020304" pitchFamily="18" charset="0"/>
              <a:cs typeface="Times New Roman" panose="02020603050405020304" pitchFamily="18" charset="0"/>
            </a:endParaRPr>
          </a:p>
        </p:txBody>
      </p:sp>
      <p:pic>
        <p:nvPicPr>
          <p:cNvPr id="2" name="그림 1">
            <a:extLst>
              <a:ext uri="{FF2B5EF4-FFF2-40B4-BE49-F238E27FC236}">
                <a16:creationId xmlns:a16="http://schemas.microsoft.com/office/drawing/2014/main" id="{1BF2F730-534E-8A07-7C53-3C1A3A046466}"/>
              </a:ext>
            </a:extLst>
          </p:cNvPr>
          <p:cNvPicPr>
            <a:picLocks noChangeAspect="1"/>
          </p:cNvPicPr>
          <p:nvPr/>
        </p:nvPicPr>
        <p:blipFill>
          <a:blip r:embed="rId3"/>
          <a:stretch>
            <a:fillRect/>
          </a:stretch>
        </p:blipFill>
        <p:spPr>
          <a:xfrm>
            <a:off x="1146704" y="3736772"/>
            <a:ext cx="6850591" cy="2449793"/>
          </a:xfrm>
          <a:prstGeom prst="rect">
            <a:avLst/>
          </a:prstGeom>
        </p:spPr>
      </p:pic>
      <p:sp>
        <p:nvSpPr>
          <p:cNvPr id="3" name="TextBox 2">
            <a:extLst>
              <a:ext uri="{FF2B5EF4-FFF2-40B4-BE49-F238E27FC236}">
                <a16:creationId xmlns:a16="http://schemas.microsoft.com/office/drawing/2014/main" id="{615C451E-2ED7-A7AE-681E-6F2FA2F72F36}"/>
              </a:ext>
            </a:extLst>
          </p:cNvPr>
          <p:cNvSpPr txBox="1"/>
          <p:nvPr/>
        </p:nvSpPr>
        <p:spPr>
          <a:xfrm>
            <a:off x="4499992" y="6194873"/>
            <a:ext cx="4392488" cy="276999"/>
          </a:xfrm>
          <a:prstGeom prst="rect">
            <a:avLst/>
          </a:prstGeom>
          <a:noFill/>
        </p:spPr>
        <p:txBody>
          <a:bodyPr wrap="square" rtlCol="0">
            <a:spAutoFit/>
          </a:bodyPr>
          <a:lstStyle/>
          <a:p>
            <a:pPr algn="ctr"/>
            <a:r>
              <a:rPr lang="en-US" altLang="ko-KR" dirty="0">
                <a:solidFill>
                  <a:schemeClr val="tx1"/>
                </a:solidFill>
              </a:rPr>
              <a:t>Source: BUKYONG National University</a:t>
            </a:r>
            <a:endParaRPr lang="ko-KR" altLang="en-US" dirty="0">
              <a:solidFill>
                <a:schemeClr val="tx1"/>
              </a:solidFill>
            </a:endParaRPr>
          </a:p>
        </p:txBody>
      </p:sp>
    </p:spTree>
    <p:extLst>
      <p:ext uri="{BB962C8B-B14F-4D97-AF65-F5344CB8AC3E}">
        <p14:creationId xmlns:p14="http://schemas.microsoft.com/office/powerpoint/2010/main" val="168950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Example of SAN Model</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17537" y="1340768"/>
            <a:ext cx="8130926" cy="1773113"/>
          </a:xfrm>
        </p:spPr>
        <p:txBody>
          <a:bodyPr>
            <a:noAutofit/>
          </a:bodyPr>
          <a:lstStyle/>
          <a:p>
            <a:pPr marL="263525" indent="-263525">
              <a:spcBef>
                <a:spcPts val="600"/>
              </a:spcBef>
              <a:spcAft>
                <a:spcPts val="0"/>
              </a:spcAft>
              <a:buFont typeface="Arial" panose="020B0604020202020204" pitchFamily="34" charset="0"/>
              <a:buChar char="•"/>
            </a:pPr>
            <a:r>
              <a:rPr lang="en-US" altLang="ko-KR" sz="2000" b="1" spc="-50" dirty="0">
                <a:latin typeface="Times New Roman" panose="02020603050405020304" pitchFamily="18" charset="0"/>
                <a:cs typeface="Times New Roman" panose="02020603050405020304" pitchFamily="18" charset="0"/>
              </a:rPr>
              <a:t>The whole network infrastructure including the ship area network has hierarchical architecture from small field networks to world-wide network.</a:t>
            </a:r>
          </a:p>
          <a:p>
            <a:pPr marL="539750" indent="-269875">
              <a:spcBef>
                <a:spcPts val="600"/>
              </a:spcBef>
              <a:spcAft>
                <a:spcPts val="0"/>
              </a:spcAft>
              <a:buFont typeface="맑은 고딕" panose="020B0503020000020004" pitchFamily="50" charset="-127"/>
              <a:buChar char="–"/>
            </a:pPr>
            <a:r>
              <a:rPr lang="en-US" altLang="ko-KR" sz="2000" spc="-50" dirty="0">
                <a:latin typeface="Times New Roman" panose="02020603050405020304" pitchFamily="18" charset="0"/>
                <a:cs typeface="Times New Roman" panose="02020603050405020304" pitchFamily="18" charset="0"/>
              </a:rPr>
              <a:t>SAN is a convergence network which provides unified interface that complied with IEC 61162-450, </a:t>
            </a:r>
          </a:p>
          <a:p>
            <a:pPr marL="539750" indent="-269875">
              <a:spcBef>
                <a:spcPts val="600"/>
              </a:spcBef>
              <a:spcAft>
                <a:spcPts val="0"/>
              </a:spcAft>
              <a:buFont typeface="맑은 고딕" panose="020B0503020000020004" pitchFamily="50" charset="-127"/>
              <a:buChar char="–"/>
            </a:pPr>
            <a:r>
              <a:rPr lang="en-US" altLang="ko-KR" sz="2000" spc="-50" dirty="0">
                <a:latin typeface="Times New Roman" panose="02020603050405020304" pitchFamily="18" charset="0"/>
                <a:cs typeface="Times New Roman" panose="02020603050405020304" pitchFamily="18" charset="0"/>
              </a:rPr>
              <a:t>SAN constructs the backbone of local control networks, while enabling data transfer from/to clients in the shore side.</a:t>
            </a:r>
          </a:p>
        </p:txBody>
      </p:sp>
      <p:pic>
        <p:nvPicPr>
          <p:cNvPr id="5" name="그림 4">
            <a:extLst>
              <a:ext uri="{FF2B5EF4-FFF2-40B4-BE49-F238E27FC236}">
                <a16:creationId xmlns:a16="http://schemas.microsoft.com/office/drawing/2014/main" id="{79582E7D-6806-7755-8AAC-235E1F9184D2}"/>
              </a:ext>
            </a:extLst>
          </p:cNvPr>
          <p:cNvPicPr>
            <a:picLocks noChangeAspect="1"/>
          </p:cNvPicPr>
          <p:nvPr/>
        </p:nvPicPr>
        <p:blipFill>
          <a:blip r:embed="rId3"/>
          <a:stretch>
            <a:fillRect/>
          </a:stretch>
        </p:blipFill>
        <p:spPr>
          <a:xfrm>
            <a:off x="2087090" y="3429000"/>
            <a:ext cx="5191819" cy="2976069"/>
          </a:xfrm>
          <a:prstGeom prst="rect">
            <a:avLst/>
          </a:prstGeom>
        </p:spPr>
      </p:pic>
      <p:sp>
        <p:nvSpPr>
          <p:cNvPr id="3" name="TextBox 2">
            <a:extLst>
              <a:ext uri="{FF2B5EF4-FFF2-40B4-BE49-F238E27FC236}">
                <a16:creationId xmlns:a16="http://schemas.microsoft.com/office/drawing/2014/main" id="{B9A7BC27-6591-3362-AA5B-95A30AC796F6}"/>
              </a:ext>
            </a:extLst>
          </p:cNvPr>
          <p:cNvSpPr txBox="1"/>
          <p:nvPr/>
        </p:nvSpPr>
        <p:spPr>
          <a:xfrm>
            <a:off x="6948264" y="6194873"/>
            <a:ext cx="1944216" cy="276999"/>
          </a:xfrm>
          <a:prstGeom prst="rect">
            <a:avLst/>
          </a:prstGeom>
          <a:noFill/>
        </p:spPr>
        <p:txBody>
          <a:bodyPr wrap="square" rtlCol="0">
            <a:spAutoFit/>
          </a:bodyPr>
          <a:lstStyle/>
          <a:p>
            <a:pPr algn="ctr"/>
            <a:r>
              <a:rPr lang="en-US" altLang="ko-KR" dirty="0">
                <a:solidFill>
                  <a:schemeClr val="tx1"/>
                </a:solidFill>
              </a:rPr>
              <a:t>Source: ETRI</a:t>
            </a:r>
            <a:endParaRPr lang="ko-KR" altLang="en-US" dirty="0">
              <a:solidFill>
                <a:schemeClr val="tx1"/>
              </a:solidFill>
            </a:endParaRPr>
          </a:p>
        </p:txBody>
      </p:sp>
    </p:spTree>
    <p:extLst>
      <p:ext uri="{BB962C8B-B14F-4D97-AF65-F5344CB8AC3E}">
        <p14:creationId xmlns:p14="http://schemas.microsoft.com/office/powerpoint/2010/main" val="54414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SAN Architecture(1)</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7</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17537" y="1340768"/>
            <a:ext cx="8130926" cy="1773113"/>
          </a:xfrm>
        </p:spPr>
        <p:txBody>
          <a:bodyPr>
            <a:noAutofit/>
          </a:bodyPr>
          <a:lstStyle/>
          <a:p>
            <a:pPr marL="263525" indent="-263525">
              <a:spcBef>
                <a:spcPts val="600"/>
              </a:spcBef>
              <a:spcAft>
                <a:spcPts val="0"/>
              </a:spcAft>
              <a:buFont typeface="Arial" panose="020B0604020202020204" pitchFamily="34" charset="0"/>
              <a:buChar char="•"/>
            </a:pPr>
            <a:r>
              <a:rPr lang="en-US" altLang="ko-KR" sz="2000" b="1" spc="-50" dirty="0">
                <a:latin typeface="Times New Roman" panose="02020603050405020304" pitchFamily="18" charset="0"/>
                <a:cs typeface="Times New Roman" panose="02020603050405020304" pitchFamily="18" charset="0"/>
              </a:rPr>
              <a:t>SAN consists of 4-layered architecture: </a:t>
            </a:r>
          </a:p>
          <a:p>
            <a:pPr marL="539750" indent="-269875">
              <a:spcBef>
                <a:spcPts val="600"/>
              </a:spcBef>
              <a:spcAft>
                <a:spcPts val="0"/>
              </a:spcAft>
              <a:buFont typeface="맑은 고딕" panose="020B0503020000020004" pitchFamily="50" charset="-127"/>
              <a:buChar char="–"/>
            </a:pPr>
            <a:r>
              <a:rPr lang="en-US" altLang="ko-KR" sz="2000" spc="-50" dirty="0">
                <a:latin typeface="Times New Roman" panose="02020603050405020304" pitchFamily="18" charset="0"/>
                <a:cs typeface="Times New Roman" panose="02020603050405020304" pitchFamily="18" charset="0"/>
              </a:rPr>
              <a:t>Ship-to-Shore Network  </a:t>
            </a:r>
          </a:p>
          <a:p>
            <a:pPr marL="539750" indent="-269875">
              <a:spcBef>
                <a:spcPts val="600"/>
              </a:spcBef>
              <a:spcAft>
                <a:spcPts val="0"/>
              </a:spcAft>
              <a:buFont typeface="맑은 고딕" panose="020B0503020000020004" pitchFamily="50" charset="-127"/>
              <a:buChar char="–"/>
            </a:pPr>
            <a:r>
              <a:rPr lang="en-US" altLang="ko-KR" sz="2000" spc="-50" dirty="0">
                <a:latin typeface="Times New Roman" panose="02020603050405020304" pitchFamily="18" charset="0"/>
                <a:cs typeface="Times New Roman" panose="02020603050405020304" pitchFamily="18" charset="0"/>
              </a:rPr>
              <a:t>Ship Area Network</a:t>
            </a:r>
          </a:p>
          <a:p>
            <a:pPr marL="539750" indent="-269875">
              <a:spcBef>
                <a:spcPts val="600"/>
              </a:spcBef>
              <a:spcAft>
                <a:spcPts val="0"/>
              </a:spcAft>
              <a:buFont typeface="맑은 고딕" panose="020B0503020000020004" pitchFamily="50" charset="-127"/>
              <a:buChar char="–"/>
            </a:pPr>
            <a:r>
              <a:rPr lang="en-US" altLang="ko-KR" sz="2000" spc="-50" dirty="0">
                <a:latin typeface="Times New Roman" panose="02020603050405020304" pitchFamily="18" charset="0"/>
                <a:cs typeface="Times New Roman" panose="02020603050405020304" pitchFamily="18" charset="0"/>
              </a:rPr>
              <a:t>Local Control Network</a:t>
            </a:r>
          </a:p>
          <a:p>
            <a:pPr marL="539750" indent="-269875">
              <a:spcBef>
                <a:spcPts val="600"/>
              </a:spcBef>
              <a:spcAft>
                <a:spcPts val="0"/>
              </a:spcAft>
              <a:buFont typeface="맑은 고딕" panose="020B0503020000020004" pitchFamily="50" charset="-127"/>
              <a:buChar char="–"/>
            </a:pPr>
            <a:r>
              <a:rPr lang="en-US" altLang="ko-KR" sz="2000" spc="-50" dirty="0">
                <a:latin typeface="Times New Roman" panose="02020603050405020304" pitchFamily="18" charset="0"/>
                <a:cs typeface="Times New Roman" panose="02020603050405020304" pitchFamily="18" charset="0"/>
              </a:rPr>
              <a:t>Sensor/Actuator Network:</a:t>
            </a:r>
          </a:p>
        </p:txBody>
      </p:sp>
      <p:sp>
        <p:nvSpPr>
          <p:cNvPr id="3" name="TextBox 2">
            <a:extLst>
              <a:ext uri="{FF2B5EF4-FFF2-40B4-BE49-F238E27FC236}">
                <a16:creationId xmlns:a16="http://schemas.microsoft.com/office/drawing/2014/main" id="{B9A7BC27-6591-3362-AA5B-95A30AC796F6}"/>
              </a:ext>
            </a:extLst>
          </p:cNvPr>
          <p:cNvSpPr txBox="1"/>
          <p:nvPr/>
        </p:nvSpPr>
        <p:spPr>
          <a:xfrm>
            <a:off x="6948264" y="6194873"/>
            <a:ext cx="1944216" cy="276999"/>
          </a:xfrm>
          <a:prstGeom prst="rect">
            <a:avLst/>
          </a:prstGeom>
          <a:noFill/>
        </p:spPr>
        <p:txBody>
          <a:bodyPr wrap="square" rtlCol="0">
            <a:spAutoFit/>
          </a:bodyPr>
          <a:lstStyle/>
          <a:p>
            <a:pPr algn="ctr"/>
            <a:r>
              <a:rPr lang="en-US" altLang="ko-KR" dirty="0">
                <a:solidFill>
                  <a:schemeClr val="tx1"/>
                </a:solidFill>
              </a:rPr>
              <a:t>Source: ETRI</a:t>
            </a:r>
            <a:endParaRPr lang="ko-KR" altLang="en-US" dirty="0">
              <a:solidFill>
                <a:schemeClr val="tx1"/>
              </a:solidFill>
            </a:endParaRPr>
          </a:p>
        </p:txBody>
      </p:sp>
      <p:pic>
        <p:nvPicPr>
          <p:cNvPr id="4" name="그림 3">
            <a:extLst>
              <a:ext uri="{FF2B5EF4-FFF2-40B4-BE49-F238E27FC236}">
                <a16:creationId xmlns:a16="http://schemas.microsoft.com/office/drawing/2014/main" id="{37DFC785-9DE1-11E5-6F0C-8F718489D78E}"/>
              </a:ext>
            </a:extLst>
          </p:cNvPr>
          <p:cNvPicPr>
            <a:picLocks noChangeAspect="1"/>
          </p:cNvPicPr>
          <p:nvPr/>
        </p:nvPicPr>
        <p:blipFill>
          <a:blip r:embed="rId3"/>
          <a:stretch>
            <a:fillRect/>
          </a:stretch>
        </p:blipFill>
        <p:spPr>
          <a:xfrm>
            <a:off x="2123728" y="3346300"/>
            <a:ext cx="5191819" cy="2976069"/>
          </a:xfrm>
          <a:prstGeom prst="rect">
            <a:avLst/>
          </a:prstGeom>
        </p:spPr>
      </p:pic>
    </p:spTree>
    <p:extLst>
      <p:ext uri="{BB962C8B-B14F-4D97-AF65-F5344CB8AC3E}">
        <p14:creationId xmlns:p14="http://schemas.microsoft.com/office/powerpoint/2010/main" val="182827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ko-KR" sz="3200" b="1" dirty="0">
                <a:latin typeface="Times New Roman" panose="02020603050405020304" pitchFamily="18" charset="0"/>
                <a:cs typeface="Times New Roman" panose="02020603050405020304" pitchFamily="18" charset="0"/>
              </a:rPr>
              <a:t>SAN Architecture(2)</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8</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46248" y="1439862"/>
            <a:ext cx="7908926" cy="5032010"/>
          </a:xfrm>
        </p:spPr>
        <p:txBody>
          <a:bodyPr>
            <a:noAutofit/>
          </a:bodyPr>
          <a:lstStyle/>
          <a:p>
            <a:pPr marL="263525" indent="-263525">
              <a:spcBef>
                <a:spcPts val="600"/>
              </a:spcBef>
              <a:spcAft>
                <a:spcPts val="0"/>
              </a:spcAft>
              <a:buFont typeface="Arial" panose="020B0604020202020204" pitchFamily="34" charset="0"/>
              <a:buChar char="•"/>
            </a:pPr>
            <a:r>
              <a:rPr lang="en-US" altLang="ko-KR" sz="2000" b="1" spc="-50" dirty="0">
                <a:latin typeface="Times New Roman" panose="02020603050405020304" pitchFamily="18" charset="0"/>
                <a:cs typeface="Times New Roman" panose="02020603050405020304" pitchFamily="18" charset="0"/>
              </a:rPr>
              <a:t>Ship-to-Shore Network</a:t>
            </a:r>
          </a:p>
          <a:p>
            <a:pPr marL="539750" indent="-269875">
              <a:spcBef>
                <a:spcPts val="600"/>
              </a:spcBef>
              <a:spcAft>
                <a:spcPts val="0"/>
              </a:spcAft>
              <a:buFont typeface="맑은 고딕" panose="020B0503020000020004" pitchFamily="50" charset="-127"/>
              <a:buChar char="–"/>
            </a:pPr>
            <a:r>
              <a:rPr kumimoji="0" lang="en-US" altLang="ko-KR" sz="20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 top-level network which contains the ship area network, satellite modem and antenna, satellite space and user segments, and the internet that connects remote maintenance servers and clients.</a:t>
            </a:r>
          </a:p>
          <a:p>
            <a:pPr marL="539750" indent="-269875">
              <a:spcBef>
                <a:spcPts val="600"/>
              </a:spcBef>
              <a:spcAft>
                <a:spcPts val="0"/>
              </a:spcAft>
              <a:buFont typeface="맑은 고딕" panose="020B0503020000020004" pitchFamily="50" charset="-127"/>
              <a:buChar char="–"/>
            </a:pPr>
            <a:r>
              <a:rPr kumimoji="0" lang="en-US" altLang="ko-KR" sz="20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Ship owners and suppliers can access to unified data collected by the ship area network via satellite communication. </a:t>
            </a:r>
          </a:p>
          <a:p>
            <a:pPr marL="539750" indent="-269875">
              <a:spcBef>
                <a:spcPts val="600"/>
              </a:spcBef>
              <a:spcAft>
                <a:spcPts val="0"/>
              </a:spcAft>
              <a:buFont typeface="맑은 고딕" panose="020B0503020000020004" pitchFamily="50" charset="-127"/>
              <a:buChar char="–"/>
            </a:pPr>
            <a:r>
              <a:rPr kumimoji="0" lang="en-US" altLang="ko-KR" sz="20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This facilitates remote maintenance services. </a:t>
            </a:r>
            <a:endParaRPr lang="en-US" altLang="ko-KR" sz="2000" spc="-50" dirty="0">
              <a:latin typeface="Times New Roman" panose="02020603050405020304" pitchFamily="18" charset="0"/>
              <a:cs typeface="Times New Roman" panose="02020603050405020304" pitchFamily="18" charset="0"/>
            </a:endParaRPr>
          </a:p>
          <a:p>
            <a:pPr marL="263525" indent="-263525">
              <a:spcBef>
                <a:spcPts val="1200"/>
              </a:spcBef>
              <a:spcAft>
                <a:spcPts val="0"/>
              </a:spcAft>
              <a:buFont typeface="Arial" panose="020B0604020202020204" pitchFamily="34" charset="0"/>
              <a:buChar char="•"/>
            </a:pPr>
            <a:r>
              <a:rPr lang="en-US" altLang="ko-KR" sz="2000" b="1" spc="-50" dirty="0">
                <a:latin typeface="Times New Roman" panose="02020603050405020304" pitchFamily="18" charset="0"/>
                <a:cs typeface="Times New Roman" panose="02020603050405020304" pitchFamily="18" charset="0"/>
              </a:rPr>
              <a:t>Ship Area Network</a:t>
            </a:r>
          </a:p>
          <a:p>
            <a:pPr marL="539750" indent="-269875">
              <a:spcBef>
                <a:spcPts val="600"/>
              </a:spcBef>
              <a:spcAft>
                <a:spcPts val="0"/>
              </a:spcAft>
              <a:buFont typeface="맑은 고딕" panose="020B0503020000020004" pitchFamily="50" charset="-127"/>
              <a:buChar char="–"/>
            </a:pPr>
            <a:r>
              <a:rPr kumimoji="0" lang="en-US" altLang="ko-KR" sz="20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 convergence network of gateways and local control networks based on Ethernet. </a:t>
            </a:r>
          </a:p>
          <a:p>
            <a:pPr marL="539750" indent="-269875">
              <a:spcBef>
                <a:spcPts val="600"/>
              </a:spcBef>
              <a:spcAft>
                <a:spcPts val="0"/>
              </a:spcAft>
              <a:buFont typeface="맑은 고딕" panose="020B0503020000020004" pitchFamily="50" charset="-127"/>
              <a:buChar char="–"/>
            </a:pPr>
            <a:r>
              <a:rPr lang="en-US" altLang="ko-KR" sz="2000" dirty="0">
                <a:solidFill>
                  <a:schemeClr val="tx1"/>
                </a:solidFill>
                <a:latin typeface="Times New Roman" panose="02020603050405020304" pitchFamily="18" charset="0"/>
                <a:cs typeface="Times New Roman" panose="02020603050405020304" pitchFamily="18" charset="0"/>
              </a:rPr>
              <a:t>The communication in the ship area network is complied with IEC 61162-450 standard protocol </a:t>
            </a:r>
          </a:p>
          <a:p>
            <a:pPr marL="808038" indent="-268288">
              <a:spcBef>
                <a:spcPts val="600"/>
              </a:spcBef>
              <a:spcAft>
                <a:spcPts val="0"/>
              </a:spcAft>
              <a:buFont typeface="Wingdings" panose="05000000000000000000" pitchFamily="2" charset="2"/>
              <a:buChar char="Ø"/>
            </a:pPr>
            <a:r>
              <a:rPr lang="en-US" altLang="ko-KR" sz="2000" dirty="0">
                <a:solidFill>
                  <a:schemeClr val="tx1"/>
                </a:solidFill>
                <a:latin typeface="Times New Roman" panose="02020603050405020304" pitchFamily="18" charset="0"/>
                <a:cs typeface="Times New Roman" panose="02020603050405020304" pitchFamily="18" charset="0"/>
              </a:rPr>
              <a:t>utilizes UDP(User Datagram Protocol) multicast </a:t>
            </a:r>
          </a:p>
          <a:p>
            <a:pPr marL="808038" indent="-268288">
              <a:spcBef>
                <a:spcPts val="600"/>
              </a:spcBef>
              <a:spcAft>
                <a:spcPts val="0"/>
              </a:spcAft>
              <a:buFont typeface="Wingdings" panose="05000000000000000000" pitchFamily="2" charset="2"/>
              <a:buChar char="Ø"/>
            </a:pPr>
            <a:r>
              <a:rPr lang="en-US" altLang="ko-KR" sz="2000" dirty="0">
                <a:solidFill>
                  <a:schemeClr val="tx1"/>
                </a:solidFill>
                <a:latin typeface="Times New Roman" panose="02020603050405020304" pitchFamily="18" charset="0"/>
                <a:cs typeface="Times New Roman" panose="02020603050405020304" pitchFamily="18" charset="0"/>
              </a:rPr>
              <a:t>provides reliable/unreliable transfer mode.</a:t>
            </a:r>
          </a:p>
          <a:p>
            <a:pPr marL="539750" indent="-269875">
              <a:spcBef>
                <a:spcPts val="600"/>
              </a:spcBef>
              <a:spcAft>
                <a:spcPts val="0"/>
              </a:spcAft>
              <a:buFont typeface="맑은 고딕" panose="020B0503020000020004" pitchFamily="50" charset="-127"/>
              <a:buChar char="–"/>
            </a:pPr>
            <a:endParaRPr lang="en-US" altLang="ko-KR" sz="2000" dirty="0">
              <a:solidFill>
                <a:schemeClr val="tx1"/>
              </a:solidFill>
              <a:latin typeface="Times New Roman" panose="02020603050405020304" pitchFamily="18" charset="0"/>
              <a:cs typeface="Times New Roman" panose="02020603050405020304" pitchFamily="18" charset="0"/>
            </a:endParaRPr>
          </a:p>
          <a:p>
            <a:pPr marL="808038" indent="-268288">
              <a:spcBef>
                <a:spcPts val="600"/>
              </a:spcBef>
              <a:spcAft>
                <a:spcPts val="0"/>
              </a:spcAft>
              <a:buFont typeface="Wingdings" panose="05000000000000000000" pitchFamily="2" charset="2"/>
              <a:buChar char="Ø"/>
            </a:pPr>
            <a:endParaRPr lang="en-US" altLang="ko-KR" sz="2000" dirty="0">
              <a:solidFill>
                <a:schemeClr val="tx1"/>
              </a:solidFill>
              <a:latin typeface="Times New Roman" panose="02020603050405020304" pitchFamily="18" charset="0"/>
              <a:cs typeface="Times New Roman" panose="02020603050405020304" pitchFamily="18" charset="0"/>
            </a:endParaRPr>
          </a:p>
          <a:p>
            <a:pPr marL="539750" indent="-269875">
              <a:spcBef>
                <a:spcPts val="600"/>
              </a:spcBef>
              <a:spcAft>
                <a:spcPts val="0"/>
              </a:spcAft>
              <a:buFont typeface="맑은 고딕" panose="020B0503020000020004" pitchFamily="50" charset="-127"/>
              <a:buChar char="–"/>
            </a:pPr>
            <a:endParaRPr kumimoji="0" lang="en-US" altLang="ko-KR" sz="20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263525" indent="-263525">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9A7BC27-6591-3362-AA5B-95A30AC796F6}"/>
              </a:ext>
            </a:extLst>
          </p:cNvPr>
          <p:cNvSpPr txBox="1"/>
          <p:nvPr/>
        </p:nvSpPr>
        <p:spPr>
          <a:xfrm>
            <a:off x="6948264" y="6194873"/>
            <a:ext cx="1944216" cy="276999"/>
          </a:xfrm>
          <a:prstGeom prst="rect">
            <a:avLst/>
          </a:prstGeom>
          <a:noFill/>
        </p:spPr>
        <p:txBody>
          <a:bodyPr wrap="square" rtlCol="0">
            <a:spAutoFit/>
          </a:bodyPr>
          <a:lstStyle/>
          <a:p>
            <a:pPr algn="ctr"/>
            <a:r>
              <a:rPr lang="en-US" altLang="ko-KR" dirty="0">
                <a:solidFill>
                  <a:schemeClr val="tx1"/>
                </a:solidFill>
              </a:rPr>
              <a:t>Source: ETRI</a:t>
            </a:r>
            <a:endParaRPr lang="ko-KR" altLang="en-US" dirty="0">
              <a:solidFill>
                <a:schemeClr val="tx1"/>
              </a:solidFill>
            </a:endParaRPr>
          </a:p>
        </p:txBody>
      </p:sp>
    </p:spTree>
    <p:extLst>
      <p:ext uri="{BB962C8B-B14F-4D97-AF65-F5344CB8AC3E}">
        <p14:creationId xmlns:p14="http://schemas.microsoft.com/office/powerpoint/2010/main" val="392612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a:xfrm>
            <a:off x="757039" y="625554"/>
            <a:ext cx="7764463" cy="754063"/>
          </a:xfrm>
        </p:spPr>
        <p:txBody>
          <a:bodyPr/>
          <a:lstStyle/>
          <a:p>
            <a:r>
              <a:rPr lang="en-US" altLang="ko-KR" sz="3200" b="1" dirty="0">
                <a:latin typeface="Times New Roman" panose="02020603050405020304" pitchFamily="18" charset="0"/>
                <a:cs typeface="Times New Roman" panose="02020603050405020304" pitchFamily="18" charset="0"/>
              </a:rPr>
              <a:t>SAN Architecture(3)</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9</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12576" y="1379617"/>
            <a:ext cx="7908926" cy="5092255"/>
          </a:xfrm>
        </p:spPr>
        <p:txBody>
          <a:bodyPr>
            <a:noAutofit/>
          </a:bodyPr>
          <a:lstStyle/>
          <a:p>
            <a:pPr marL="263525" indent="-263525">
              <a:spcBef>
                <a:spcPts val="600"/>
              </a:spcBef>
              <a:spcAft>
                <a:spcPts val="0"/>
              </a:spcAft>
              <a:buFont typeface="Arial" panose="020B0604020202020204" pitchFamily="34" charset="0"/>
              <a:buChar char="•"/>
            </a:pPr>
            <a:r>
              <a:rPr lang="en-US" altLang="ko-KR" sz="2000" b="1" spc="-50" dirty="0">
                <a:latin typeface="Times New Roman" panose="02020603050405020304" pitchFamily="18" charset="0"/>
                <a:cs typeface="Times New Roman" panose="02020603050405020304" pitchFamily="18" charset="0"/>
              </a:rPr>
              <a:t>Local Control Network</a:t>
            </a:r>
          </a:p>
          <a:p>
            <a:pPr marL="539750" indent="-269875">
              <a:spcBef>
                <a:spcPts val="600"/>
              </a:spcBef>
              <a:spcAft>
                <a:spcPts val="0"/>
              </a:spcAft>
              <a:buFont typeface="맑은 고딕" panose="020B0503020000020004" pitchFamily="50" charset="-127"/>
              <a:buChar char="–"/>
            </a:pPr>
            <a:r>
              <a:rPr lang="en-US" altLang="ko-KR" sz="2000" spc="-50" dirty="0">
                <a:solidFill>
                  <a:schemeClr val="tx1"/>
                </a:solidFill>
                <a:latin typeface="Times New Roman" panose="02020603050405020304" pitchFamily="18" charset="0"/>
                <a:cs typeface="Times New Roman" panose="02020603050405020304" pitchFamily="18" charset="0"/>
              </a:rPr>
              <a:t>A local network of controller, I/O modules, and devices that achieves a sole purpose like alarm monitoring system, bridge maneuvering system, voyage data recorder, integrated bridge </a:t>
            </a:r>
            <a:r>
              <a:rPr lang="en-US" altLang="ko-KR" sz="2000" spc="-50" dirty="0">
                <a:latin typeface="Times New Roman" panose="02020603050405020304" pitchFamily="18" charset="0"/>
                <a:cs typeface="Times New Roman" panose="02020603050405020304" pitchFamily="18" charset="0"/>
              </a:rPr>
              <a:t>system, etc.</a:t>
            </a:r>
            <a:endParaRPr kumimoji="0" lang="en-US" altLang="ko-KR" sz="2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539750" indent="-269875">
              <a:spcBef>
                <a:spcPts val="600"/>
              </a:spcBef>
              <a:spcAft>
                <a:spcPts val="0"/>
              </a:spcAft>
              <a:buFont typeface="맑은 고딕" panose="020B0503020000020004" pitchFamily="50" charset="-127"/>
              <a:buChar char="–"/>
            </a:pPr>
            <a:r>
              <a:rPr kumimoji="0" lang="en-US" altLang="ko-KR" sz="20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The communication inside the network can be Ethernet or fieldbus technologies such as </a:t>
            </a:r>
            <a:r>
              <a:rPr kumimoji="0" lang="en-US" altLang="ko-KR" sz="2000" b="0" i="0" u="none" strike="noStrike" kern="1200" cap="none" spc="0" normalizeH="0" baseline="0" noProof="0" dirty="0" err="1">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profibus</a:t>
            </a:r>
            <a:r>
              <a:rPr kumimoji="0" lang="en-US" altLang="ko-KR" sz="20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or </a:t>
            </a:r>
            <a:r>
              <a:rPr kumimoji="0" lang="en-US" altLang="ko-KR" sz="2000" b="0" i="0" u="none" strike="noStrike" kern="1200" cap="none" spc="0" normalizeH="0" baseline="0" noProof="0" dirty="0" err="1">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CANopen</a:t>
            </a:r>
            <a:r>
              <a:rPr kumimoji="0" lang="en-US" altLang="ko-KR" sz="20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p>
          <a:p>
            <a:pPr marL="539750" indent="-269875">
              <a:spcBef>
                <a:spcPts val="600"/>
              </a:spcBef>
              <a:spcAft>
                <a:spcPts val="0"/>
              </a:spcAft>
              <a:buFont typeface="맑은 고딕" panose="020B0503020000020004" pitchFamily="50" charset="-127"/>
              <a:buChar char="–"/>
            </a:pPr>
            <a:r>
              <a:rPr kumimoji="0" lang="en-US" altLang="ko-KR" sz="20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Especially, the local control network of ship automation system can act as a gateway system for other systems or local networks which do not support IEC 61162-450 interface. </a:t>
            </a:r>
            <a:endParaRPr lang="en-US" altLang="ko-KR" sz="2000" spc="-50" dirty="0">
              <a:latin typeface="Times New Roman" panose="02020603050405020304" pitchFamily="18" charset="0"/>
              <a:cs typeface="Times New Roman" panose="02020603050405020304" pitchFamily="18" charset="0"/>
            </a:endParaRPr>
          </a:p>
          <a:p>
            <a:pPr marL="263525" indent="-263525">
              <a:spcBef>
                <a:spcPts val="1200"/>
              </a:spcBef>
              <a:spcAft>
                <a:spcPts val="0"/>
              </a:spcAft>
              <a:buFont typeface="Arial" panose="020B0604020202020204" pitchFamily="34" charset="0"/>
              <a:buChar char="•"/>
            </a:pPr>
            <a:r>
              <a:rPr lang="en-US" altLang="ko-KR" sz="2000" b="1" spc="-50" dirty="0">
                <a:latin typeface="Times New Roman" panose="02020603050405020304" pitchFamily="18" charset="0"/>
                <a:cs typeface="Times New Roman" panose="02020603050405020304" pitchFamily="18" charset="0"/>
              </a:rPr>
              <a:t>Sensor/Actuator Network</a:t>
            </a:r>
          </a:p>
          <a:p>
            <a:pPr marL="539750" marR="0" lvl="0" indent="-269875" algn="l" defTabSz="914400" rtl="0" eaLnBrk="1" fontAlgn="auto" latinLnBrk="1" hangingPunct="1">
              <a:lnSpc>
                <a:spcPct val="100000"/>
              </a:lnSpc>
              <a:spcBef>
                <a:spcPts val="600"/>
              </a:spcBef>
              <a:spcAft>
                <a:spcPts val="0"/>
              </a:spcAft>
              <a:buClrTx/>
              <a:buSzTx/>
              <a:buFont typeface="맑은 고딕" panose="020B0503020000020004" pitchFamily="50" charset="-127"/>
              <a:buChar char="–"/>
              <a:tabLst/>
              <a:defRPr/>
            </a:pPr>
            <a:r>
              <a:rPr kumimoji="0" lang="en-US" altLang="ko-KR"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en-US" altLang="ko-KR" sz="2000" dirty="0">
                <a:solidFill>
                  <a:schemeClr val="tx1"/>
                </a:solidFill>
                <a:latin typeface="Times New Roman" panose="02020603050405020304" pitchFamily="18" charset="0"/>
                <a:cs typeface="Times New Roman" panose="02020603050405020304" pitchFamily="18" charset="0"/>
              </a:rPr>
              <a:t>A field level network which integrates sensors and actuators. </a:t>
            </a:r>
          </a:p>
          <a:p>
            <a:pPr marL="539750" marR="0" lvl="0" indent="-269875" algn="l" defTabSz="914400" rtl="0" eaLnBrk="1" fontAlgn="auto" latinLnBrk="1" hangingPunct="1">
              <a:lnSpc>
                <a:spcPct val="100000"/>
              </a:lnSpc>
              <a:spcBef>
                <a:spcPts val="600"/>
              </a:spcBef>
              <a:spcAft>
                <a:spcPts val="0"/>
              </a:spcAft>
              <a:buClrTx/>
              <a:buSzTx/>
              <a:buFont typeface="맑은 고딕" panose="020B0503020000020004" pitchFamily="50" charset="-127"/>
              <a:buChar char="–"/>
              <a:tabLst/>
              <a:defRPr/>
            </a:pPr>
            <a:r>
              <a:rPr lang="en-US" altLang="ko-KR" sz="2000" dirty="0">
                <a:solidFill>
                  <a:schemeClr val="tx1"/>
                </a:solidFill>
                <a:latin typeface="Times New Roman" panose="02020603050405020304" pitchFamily="18" charset="0"/>
                <a:cs typeface="Times New Roman" panose="02020603050405020304" pitchFamily="18" charset="0"/>
              </a:rPr>
              <a:t>The network connects to unit controller or local control networks.</a:t>
            </a:r>
          </a:p>
          <a:p>
            <a:pPr marL="539750" marR="0" lvl="0" indent="-269875" algn="l" defTabSz="914400" rtl="0" eaLnBrk="1" fontAlgn="auto" latinLnBrk="1" hangingPunct="1">
              <a:lnSpc>
                <a:spcPct val="100000"/>
              </a:lnSpc>
              <a:spcBef>
                <a:spcPts val="600"/>
              </a:spcBef>
              <a:spcAft>
                <a:spcPts val="0"/>
              </a:spcAft>
              <a:buClrTx/>
              <a:buSzTx/>
              <a:buFont typeface="맑은 고딕" panose="020B0503020000020004" pitchFamily="50" charset="-127"/>
              <a:buChar char="–"/>
              <a:tabLst/>
              <a:defRPr/>
            </a:pPr>
            <a:r>
              <a:rPr lang="en-US" altLang="ko-KR" sz="2000" dirty="0">
                <a:solidFill>
                  <a:schemeClr val="tx1"/>
                </a:solidFill>
                <a:latin typeface="Times New Roman" panose="02020603050405020304" pitchFamily="18" charset="0"/>
                <a:cs typeface="Times New Roman" panose="02020603050405020304" pitchFamily="18" charset="0"/>
              </a:rPr>
              <a:t>This can also utilize hard-wiring or simpler fieldbus technologies compared to local control networks.  </a:t>
            </a:r>
          </a:p>
          <a:p>
            <a:pPr marL="808038" indent="-268288">
              <a:spcBef>
                <a:spcPts val="600"/>
              </a:spcBef>
              <a:spcAft>
                <a:spcPts val="0"/>
              </a:spcAft>
              <a:buFont typeface="Wingdings" panose="05000000000000000000" pitchFamily="2" charset="2"/>
              <a:buChar char="Ø"/>
            </a:pPr>
            <a:endParaRPr lang="en-US" altLang="ko-KR" sz="2000" dirty="0">
              <a:solidFill>
                <a:schemeClr val="tx1"/>
              </a:solidFill>
              <a:latin typeface="Times New Roman" panose="02020603050405020304" pitchFamily="18" charset="0"/>
              <a:cs typeface="Times New Roman" panose="02020603050405020304" pitchFamily="18" charset="0"/>
            </a:endParaRPr>
          </a:p>
          <a:p>
            <a:pPr marL="539750" indent="-269875">
              <a:spcBef>
                <a:spcPts val="600"/>
              </a:spcBef>
              <a:spcAft>
                <a:spcPts val="0"/>
              </a:spcAft>
              <a:buFont typeface="맑은 고딕" panose="020B0503020000020004" pitchFamily="50" charset="-127"/>
              <a:buChar char="–"/>
            </a:pPr>
            <a:endParaRPr kumimoji="0" lang="en-US" altLang="ko-KR" sz="20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263525" indent="-263525">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9A7BC27-6591-3362-AA5B-95A30AC796F6}"/>
              </a:ext>
            </a:extLst>
          </p:cNvPr>
          <p:cNvSpPr txBox="1"/>
          <p:nvPr/>
        </p:nvSpPr>
        <p:spPr>
          <a:xfrm>
            <a:off x="6948264" y="6194873"/>
            <a:ext cx="1944216" cy="276999"/>
          </a:xfrm>
          <a:prstGeom prst="rect">
            <a:avLst/>
          </a:prstGeom>
          <a:noFill/>
        </p:spPr>
        <p:txBody>
          <a:bodyPr wrap="square" rtlCol="0">
            <a:spAutoFit/>
          </a:bodyPr>
          <a:lstStyle/>
          <a:p>
            <a:pPr algn="ctr"/>
            <a:r>
              <a:rPr lang="en-US" altLang="ko-KR" dirty="0">
                <a:solidFill>
                  <a:schemeClr val="tx1"/>
                </a:solidFill>
              </a:rPr>
              <a:t>Source: ETRI</a:t>
            </a:r>
            <a:endParaRPr lang="ko-KR" altLang="en-US" dirty="0">
              <a:solidFill>
                <a:schemeClr val="tx1"/>
              </a:solidFill>
            </a:endParaRPr>
          </a:p>
        </p:txBody>
      </p:sp>
    </p:spTree>
    <p:extLst>
      <p:ext uri="{BB962C8B-B14F-4D97-AF65-F5344CB8AC3E}">
        <p14:creationId xmlns:p14="http://schemas.microsoft.com/office/powerpoint/2010/main" val="367181629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17583</TotalTime>
  <Words>2006</Words>
  <Application>Microsoft Office PowerPoint</Application>
  <PresentationFormat>화면 슬라이드 쇼(4:3)</PresentationFormat>
  <Paragraphs>244</Paragraphs>
  <Slides>21</Slides>
  <Notes>21</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21</vt:i4>
      </vt:variant>
    </vt:vector>
  </HeadingPairs>
  <TitlesOfParts>
    <vt:vector size="28" baseType="lpstr">
      <vt:lpstr>Arial Unicode MS</vt:lpstr>
      <vt:lpstr>맑은 고딕</vt:lpstr>
      <vt:lpstr>Arial</vt:lpstr>
      <vt:lpstr>Times New Roman</vt:lpstr>
      <vt:lpstr>Verdana</vt:lpstr>
      <vt:lpstr>Wingdings</vt:lpstr>
      <vt:lpstr>Office Theme</vt:lpstr>
      <vt:lpstr>PowerPoint 프레젠테이션</vt:lpstr>
      <vt:lpstr>Introduction(1)</vt:lpstr>
      <vt:lpstr>Introduction(2)</vt:lpstr>
      <vt:lpstr>Ship Area Network(SAN)</vt:lpstr>
      <vt:lpstr>SAN with Backbone</vt:lpstr>
      <vt:lpstr>Example of SAN Model</vt:lpstr>
      <vt:lpstr>SAN Architecture(1)</vt:lpstr>
      <vt:lpstr>SAN Architecture(2)</vt:lpstr>
      <vt:lpstr>SAN Architecture(3)</vt:lpstr>
      <vt:lpstr>Ship Automation Systems in SAN</vt:lpstr>
      <vt:lpstr>Example of  SAN Application(1)</vt:lpstr>
      <vt:lpstr>Example of  SAN Application(2)</vt:lpstr>
      <vt:lpstr>NG-SUN PHY Requirements for SAN Application (1)  </vt:lpstr>
      <vt:lpstr>PowerPoint 프레젠테이션</vt:lpstr>
      <vt:lpstr>NG-SUN PHY Requirements for SAN Application (3)  </vt:lpstr>
      <vt:lpstr>NG-SUN PHY Requirements for SAN Application (4)  </vt:lpstr>
      <vt:lpstr>NG-SUN PHY Requirements for SAN Application (5)  </vt:lpstr>
      <vt:lpstr>Conclusions(1)</vt:lpstr>
      <vt:lpstr>Conclusions(2)</vt:lpstr>
      <vt:lpstr>Conclusions(3)</vt:lpstr>
      <vt:lpstr>PowerPoint 프레젠테이션</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Sangsung Choi</cp:lastModifiedBy>
  <cp:revision>251</cp:revision>
  <cp:lastPrinted>2000-03-07T00:55:37Z</cp:lastPrinted>
  <dcterms:created xsi:type="dcterms:W3CDTF">2016-01-17T22:48:36Z</dcterms:created>
  <dcterms:modified xsi:type="dcterms:W3CDTF">2024-07-15T14:39:39Z</dcterms:modified>
  <cp:category/>
</cp:coreProperties>
</file>