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</p:sldMasterIdLst>
  <p:notesMasterIdLst>
    <p:notesMasterId r:id="rId15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12192000" cy="6858000"/>
  <p:notesSz cx="6934200" cy="92805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4" d="100"/>
          <a:sy n="94" d="100"/>
        </p:scale>
        <p:origin x="61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solidFill>
                  <a:srgbClr val="000000"/>
                </a:solidFill>
                <a:latin typeface="Arial"/>
              </a:rPr>
              <a:t>Click to move the slide</a:t>
            </a:r>
          </a:p>
        </p:txBody>
      </p:sp>
      <p:sp>
        <p:nvSpPr>
          <p:cNvPr id="169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0">
              <a:buNone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Click to edit the notes format</a:t>
            </a:r>
          </a:p>
        </p:txBody>
      </p:sp>
      <p:sp>
        <p:nvSpPr>
          <p:cNvPr id="17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>
              <a:buNone/>
            </a:pPr>
            <a:r>
              <a:rPr lang="en-US" sz="1400" b="0" strike="noStrike" spc="-1">
                <a:solidFill>
                  <a:srgbClr val="000000"/>
                </a:solidFill>
                <a:latin typeface="Times New Roman"/>
              </a:rPr>
              <a:t>&lt;header&gt;</a:t>
            </a:r>
          </a:p>
        </p:txBody>
      </p:sp>
      <p:sp>
        <p:nvSpPr>
          <p:cNvPr id="171" name="PlaceHolder 4"/>
          <p:cNvSpPr>
            <a:spLocks noGrp="1"/>
          </p:cNvSpPr>
          <p:nvPr>
            <p:ph type="dt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r">
              <a:buNone/>
              <a:defRPr lang="en-US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r>
              <a:rPr lang="en-US" sz="1400" b="0" strike="noStrike" spc="-1">
                <a:solidFill>
                  <a:srgbClr val="000000"/>
                </a:solidFill>
                <a:latin typeface="Times New Roman"/>
              </a:rPr>
              <a:t>&lt;date/time&gt;</a:t>
            </a:r>
          </a:p>
        </p:txBody>
      </p:sp>
      <p:sp>
        <p:nvSpPr>
          <p:cNvPr id="172" name="PlaceHolder 5"/>
          <p:cNvSpPr>
            <a:spLocks noGrp="1"/>
          </p:cNvSpPr>
          <p:nvPr>
            <p:ph type="ftr" idx="2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>
              <a:buNone/>
              <a:defRPr lang="en-US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en-US" sz="1400" b="0" strike="noStrike" spc="-1">
                <a:solidFill>
                  <a:srgbClr val="000000"/>
                </a:solidFill>
                <a:latin typeface="Times New Roman"/>
              </a:rPr>
              <a:t>&lt;footer&gt;</a:t>
            </a:r>
          </a:p>
        </p:txBody>
      </p:sp>
      <p:sp>
        <p:nvSpPr>
          <p:cNvPr id="173" name="PlaceHolder 6"/>
          <p:cNvSpPr>
            <a:spLocks noGrp="1"/>
          </p:cNvSpPr>
          <p:nvPr>
            <p:ph type="sldNum" idx="3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>
              <a:buNone/>
              <a:defRPr lang="en-US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07459A18-3677-41D2-9FAE-3C91478A1EBF}" type="slidenum">
              <a:rPr lang="en-US" sz="1400" b="0" strike="noStrike" spc="-1">
                <a:solidFill>
                  <a:srgbClr val="000000"/>
                </a:solidFill>
                <a:latin typeface="Times New Roman"/>
              </a:rPr>
              <a:t>‹#›</a:t>
            </a:fld>
            <a:endParaRPr lang="en-US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CustomShape 1"/>
          <p:cNvSpPr/>
          <p:nvPr/>
        </p:nvSpPr>
        <p:spPr>
          <a:xfrm>
            <a:off x="5640480" y="96840"/>
            <a:ext cx="637560" cy="208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5" name="CustomShape 2"/>
          <p:cNvSpPr/>
          <p:nvPr/>
        </p:nvSpPr>
        <p:spPr>
          <a:xfrm>
            <a:off x="654120" y="96840"/>
            <a:ext cx="823320" cy="208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6" name="CustomShape 3"/>
          <p:cNvSpPr/>
          <p:nvPr/>
        </p:nvSpPr>
        <p:spPr>
          <a:xfrm>
            <a:off x="5357880" y="8985240"/>
            <a:ext cx="920160" cy="1789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7" name="CustomShape 4"/>
          <p:cNvSpPr/>
          <p:nvPr/>
        </p:nvSpPr>
        <p:spPr>
          <a:xfrm>
            <a:off x="3222720" y="8985240"/>
            <a:ext cx="509040" cy="3614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2BB959A4-A8DD-4C31-97BA-7A84092D00B8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8" name="CustomShape 5"/>
          <p:cNvSpPr/>
          <p:nvPr/>
        </p:nvSpPr>
        <p:spPr>
          <a:xfrm>
            <a:off x="1154160" y="701640"/>
            <a:ext cx="4623840" cy="34664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9" name="PlaceHolder 1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4280" cy="4268160"/>
          </a:xfrm>
          <a:prstGeom prst="rect">
            <a:avLst/>
          </a:prstGeom>
          <a:noFill/>
          <a:ln w="0">
            <a:noFill/>
          </a:ln>
        </p:spPr>
        <p:txBody>
          <a:bodyPr lIns="93600" tIns="46080" rIns="93600" bIns="46080" anchor="ctr">
            <a:noAutofit/>
          </a:bodyPr>
          <a:lstStyle/>
          <a:p>
            <a:pPr marL="216000"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CustomShape 1"/>
          <p:cNvSpPr/>
          <p:nvPr/>
        </p:nvSpPr>
        <p:spPr>
          <a:xfrm>
            <a:off x="5640480" y="96840"/>
            <a:ext cx="637560" cy="208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1" name="CustomShape 2"/>
          <p:cNvSpPr/>
          <p:nvPr/>
        </p:nvSpPr>
        <p:spPr>
          <a:xfrm>
            <a:off x="654120" y="96840"/>
            <a:ext cx="823320" cy="208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2" name="CustomShape 3"/>
          <p:cNvSpPr/>
          <p:nvPr/>
        </p:nvSpPr>
        <p:spPr>
          <a:xfrm>
            <a:off x="5357880" y="8985240"/>
            <a:ext cx="920160" cy="1789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3" name="CustomShape 4"/>
          <p:cNvSpPr/>
          <p:nvPr/>
        </p:nvSpPr>
        <p:spPr>
          <a:xfrm>
            <a:off x="3222720" y="8985240"/>
            <a:ext cx="509040" cy="3614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ECED02BE-7891-4DFB-AE28-4EAD8589B949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2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4" name="CustomShape 5"/>
          <p:cNvSpPr/>
          <p:nvPr/>
        </p:nvSpPr>
        <p:spPr>
          <a:xfrm>
            <a:off x="1154160" y="701640"/>
            <a:ext cx="4623840" cy="34664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5" name="PlaceHolder 1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4280" cy="4268160"/>
          </a:xfrm>
          <a:prstGeom prst="rect">
            <a:avLst/>
          </a:prstGeom>
          <a:noFill/>
          <a:ln w="0">
            <a:noFill/>
          </a:ln>
        </p:spPr>
        <p:txBody>
          <a:bodyPr lIns="93600" tIns="46080" rIns="93600" bIns="46080" anchor="ctr">
            <a:noAutofit/>
          </a:bodyPr>
          <a:lstStyle/>
          <a:p>
            <a:pPr marL="216000"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57912" cy="3463925"/>
          </a:xfrm>
          <a:prstGeom prst="rect">
            <a:avLst/>
          </a:prstGeom>
          <a:ln w="0">
            <a:noFill/>
          </a:ln>
        </p:spPr>
      </p:sp>
      <p:sp>
        <p:nvSpPr>
          <p:cNvPr id="237" name="PlaceHolder 2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2480" cy="4173120"/>
          </a:xfrm>
          <a:prstGeom prst="rect">
            <a:avLst/>
          </a:prstGeom>
          <a:noFill/>
          <a:ln w="0">
            <a:noFill/>
          </a:ln>
        </p:spPr>
        <p:txBody>
          <a:bodyPr lIns="93600" tIns="46080" rIns="93600" bIns="46080" anchor="t">
            <a:noAutofit/>
          </a:bodyPr>
          <a:lstStyle/>
          <a:p>
            <a:pPr marL="216000"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8" name="CustomShape 3"/>
          <p:cNvSpPr/>
          <p:nvPr/>
        </p:nvSpPr>
        <p:spPr>
          <a:xfrm>
            <a:off x="5640480" y="96840"/>
            <a:ext cx="637560" cy="208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9" name="CustomShape 4"/>
          <p:cNvSpPr/>
          <p:nvPr/>
        </p:nvSpPr>
        <p:spPr>
          <a:xfrm>
            <a:off x="654120" y="96840"/>
            <a:ext cx="823320" cy="208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0" name="CustomShape 5"/>
          <p:cNvSpPr/>
          <p:nvPr/>
        </p:nvSpPr>
        <p:spPr>
          <a:xfrm>
            <a:off x="5357880" y="8985240"/>
            <a:ext cx="920160" cy="1789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1" name="CustomShape 6"/>
          <p:cNvSpPr/>
          <p:nvPr/>
        </p:nvSpPr>
        <p:spPr>
          <a:xfrm>
            <a:off x="3222720" y="8985240"/>
            <a:ext cx="509040" cy="3614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4B0C27A6-1BF0-43EB-8B99-A37736BAF5E9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4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57912" cy="3463925"/>
          </a:xfrm>
          <a:prstGeom prst="rect">
            <a:avLst/>
          </a:prstGeom>
          <a:ln w="0">
            <a:noFill/>
          </a:ln>
        </p:spPr>
      </p:sp>
      <p:sp>
        <p:nvSpPr>
          <p:cNvPr id="243" name="PlaceHolder 2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2480" cy="4173120"/>
          </a:xfrm>
          <a:prstGeom prst="rect">
            <a:avLst/>
          </a:prstGeom>
          <a:noFill/>
          <a:ln w="0">
            <a:noFill/>
          </a:ln>
        </p:spPr>
        <p:txBody>
          <a:bodyPr lIns="93600" tIns="46080" rIns="93600" bIns="46080" anchor="t">
            <a:noAutofit/>
          </a:bodyPr>
          <a:lstStyle/>
          <a:p>
            <a:pPr marL="216000" indent="0">
              <a:buNone/>
            </a:pP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4" name="CustomShape 3"/>
          <p:cNvSpPr/>
          <p:nvPr/>
        </p:nvSpPr>
        <p:spPr>
          <a:xfrm>
            <a:off x="5640480" y="96840"/>
            <a:ext cx="637560" cy="208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5" name="CustomShape 4"/>
          <p:cNvSpPr/>
          <p:nvPr/>
        </p:nvSpPr>
        <p:spPr>
          <a:xfrm>
            <a:off x="654120" y="96840"/>
            <a:ext cx="823320" cy="208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6" name="CustomShape 5"/>
          <p:cNvSpPr/>
          <p:nvPr/>
        </p:nvSpPr>
        <p:spPr>
          <a:xfrm>
            <a:off x="5357880" y="8985240"/>
            <a:ext cx="920160" cy="1789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7" name="CustomShape 6"/>
          <p:cNvSpPr/>
          <p:nvPr/>
        </p:nvSpPr>
        <p:spPr>
          <a:xfrm>
            <a:off x="3222720" y="8985240"/>
            <a:ext cx="509040" cy="3614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F678F77E-EDEA-4CC1-A154-C3201D0210B1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5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57912" cy="3463925"/>
          </a:xfrm>
          <a:prstGeom prst="rect">
            <a:avLst/>
          </a:prstGeom>
          <a:ln w="0">
            <a:noFill/>
          </a:ln>
        </p:spPr>
      </p:sp>
      <p:sp>
        <p:nvSpPr>
          <p:cNvPr id="249" name="PlaceHolder 2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2480" cy="4173120"/>
          </a:xfrm>
          <a:prstGeom prst="rect">
            <a:avLst/>
          </a:prstGeom>
          <a:noFill/>
          <a:ln w="0">
            <a:noFill/>
          </a:ln>
        </p:spPr>
        <p:txBody>
          <a:bodyPr lIns="93600" tIns="46080" rIns="93600" bIns="46080" anchor="t">
            <a:noAutofit/>
          </a:bodyPr>
          <a:lstStyle/>
          <a:p>
            <a:pPr marL="216000"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0" name="CustomShape 3"/>
          <p:cNvSpPr/>
          <p:nvPr/>
        </p:nvSpPr>
        <p:spPr>
          <a:xfrm>
            <a:off x="5640480" y="96840"/>
            <a:ext cx="637560" cy="208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1" name="CustomShape 4"/>
          <p:cNvSpPr/>
          <p:nvPr/>
        </p:nvSpPr>
        <p:spPr>
          <a:xfrm>
            <a:off x="654120" y="96840"/>
            <a:ext cx="823320" cy="208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2" name="CustomShape 5"/>
          <p:cNvSpPr/>
          <p:nvPr/>
        </p:nvSpPr>
        <p:spPr>
          <a:xfrm>
            <a:off x="5357880" y="8985240"/>
            <a:ext cx="920160" cy="1789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3" name="CustomShape 6"/>
          <p:cNvSpPr/>
          <p:nvPr/>
        </p:nvSpPr>
        <p:spPr>
          <a:xfrm>
            <a:off x="3222720" y="8985240"/>
            <a:ext cx="509040" cy="3614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A3E11746-4EC0-4F7D-9A99-27D194ADBFC5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7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57912" cy="3463925"/>
          </a:xfrm>
          <a:prstGeom prst="rect">
            <a:avLst/>
          </a:prstGeom>
          <a:ln w="0">
            <a:noFill/>
          </a:ln>
        </p:spPr>
      </p:sp>
      <p:sp>
        <p:nvSpPr>
          <p:cNvPr id="255" name="PlaceHolder 2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2480" cy="4173120"/>
          </a:xfrm>
          <a:prstGeom prst="rect">
            <a:avLst/>
          </a:prstGeom>
          <a:noFill/>
          <a:ln w="0">
            <a:noFill/>
          </a:ln>
        </p:spPr>
        <p:txBody>
          <a:bodyPr lIns="93600" tIns="46080" rIns="93600" bIns="46080" anchor="t">
            <a:noAutofit/>
          </a:bodyPr>
          <a:lstStyle/>
          <a:p>
            <a:pPr marL="216000"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6" name="CustomShape 3"/>
          <p:cNvSpPr/>
          <p:nvPr/>
        </p:nvSpPr>
        <p:spPr>
          <a:xfrm>
            <a:off x="5640480" y="96840"/>
            <a:ext cx="637560" cy="208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7" name="CustomShape 4"/>
          <p:cNvSpPr/>
          <p:nvPr/>
        </p:nvSpPr>
        <p:spPr>
          <a:xfrm>
            <a:off x="654120" y="96840"/>
            <a:ext cx="823320" cy="208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8" name="CustomShape 5"/>
          <p:cNvSpPr/>
          <p:nvPr/>
        </p:nvSpPr>
        <p:spPr>
          <a:xfrm>
            <a:off x="5357880" y="8985240"/>
            <a:ext cx="920160" cy="1789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9" name="CustomShape 6"/>
          <p:cNvSpPr/>
          <p:nvPr/>
        </p:nvSpPr>
        <p:spPr>
          <a:xfrm>
            <a:off x="3222720" y="8985240"/>
            <a:ext cx="509040" cy="3614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E2E9BD83-EE8F-40C1-8C7A-D780149C869A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8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57912" cy="3463925"/>
          </a:xfrm>
          <a:prstGeom prst="rect">
            <a:avLst/>
          </a:prstGeom>
          <a:ln w="0">
            <a:noFill/>
          </a:ln>
        </p:spPr>
      </p:sp>
      <p:sp>
        <p:nvSpPr>
          <p:cNvPr id="261" name="PlaceHolder 2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2480" cy="4173120"/>
          </a:xfrm>
          <a:prstGeom prst="rect">
            <a:avLst/>
          </a:prstGeom>
          <a:noFill/>
          <a:ln w="0">
            <a:noFill/>
          </a:ln>
        </p:spPr>
        <p:txBody>
          <a:bodyPr lIns="93600" tIns="46080" rIns="93600" bIns="46080" anchor="t">
            <a:noAutofit/>
          </a:bodyPr>
          <a:lstStyle/>
          <a:p>
            <a:pPr marL="216000" indent="0">
              <a:buNone/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2" name="CustomShape 3"/>
          <p:cNvSpPr/>
          <p:nvPr/>
        </p:nvSpPr>
        <p:spPr>
          <a:xfrm>
            <a:off x="5640480" y="96840"/>
            <a:ext cx="637560" cy="208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3" name="CustomShape 4"/>
          <p:cNvSpPr/>
          <p:nvPr/>
        </p:nvSpPr>
        <p:spPr>
          <a:xfrm>
            <a:off x="654120" y="96840"/>
            <a:ext cx="823320" cy="2088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4" name="CustomShape 5"/>
          <p:cNvSpPr/>
          <p:nvPr/>
        </p:nvSpPr>
        <p:spPr>
          <a:xfrm>
            <a:off x="5357880" y="8985240"/>
            <a:ext cx="920160" cy="1789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5" name="CustomShape 6"/>
          <p:cNvSpPr/>
          <p:nvPr/>
        </p:nvSpPr>
        <p:spPr>
          <a:xfrm>
            <a:off x="3222720" y="8985240"/>
            <a:ext cx="509040" cy="3614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14141DCC-7D46-4E67-BA23-3DDDE828075F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10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subTitle"/>
          </p:nvPr>
        </p:nvSpPr>
        <p:spPr>
          <a:xfrm>
            <a:off x="914400" y="645480"/>
            <a:ext cx="10359000" cy="530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subTitle"/>
          </p:nvPr>
        </p:nvSpPr>
        <p:spPr>
          <a:xfrm>
            <a:off x="914400" y="645480"/>
            <a:ext cx="10359000" cy="530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3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4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5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subTitle"/>
          </p:nvPr>
        </p:nvSpPr>
        <p:spPr>
          <a:xfrm>
            <a:off x="914400" y="645480"/>
            <a:ext cx="10359000" cy="530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4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8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5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9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0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3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4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5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6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7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914400" y="645480"/>
            <a:ext cx="10359000" cy="530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 1"/>
          <p:cNvSpPr/>
          <p:nvPr/>
        </p:nvSpPr>
        <p:spPr>
          <a:xfrm>
            <a:off x="914400" y="609480"/>
            <a:ext cx="10362960" cy="144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3560" rIns="90000" bIns="-43560" anchor="t" anchorCtr="1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7" name="CustomShape 2"/>
          <p:cNvSpPr/>
          <p:nvPr/>
        </p:nvSpPr>
        <p:spPr>
          <a:xfrm>
            <a:off x="914040" y="6475320"/>
            <a:ext cx="712800" cy="182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Submission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Line 3"/>
          <p:cNvSpPr/>
          <p:nvPr/>
        </p:nvSpPr>
        <p:spPr>
          <a:xfrm>
            <a:off x="914400" y="6476760"/>
            <a:ext cx="10464480" cy="180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3200" rIns="90000" bIns="-43200" anchor="t" anchorCtr="1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" name="CustomShape 4"/>
          <p:cNvSpPr/>
          <p:nvPr/>
        </p:nvSpPr>
        <p:spPr>
          <a:xfrm>
            <a:off x="6145920" y="318960"/>
            <a:ext cx="4665240" cy="2707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doc.: IEEE 802.15 15-24-0367-01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en-US" sz="4400" b="0" strike="noStrike" spc="-1" dirty="0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Line 1"/>
          <p:cNvSpPr/>
          <p:nvPr/>
        </p:nvSpPr>
        <p:spPr>
          <a:xfrm>
            <a:off x="914400" y="609480"/>
            <a:ext cx="10362960" cy="144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3560" rIns="90000" bIns="-43560" anchor="t" anchorCtr="1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43" name="CustomShape 2"/>
          <p:cNvSpPr/>
          <p:nvPr/>
        </p:nvSpPr>
        <p:spPr>
          <a:xfrm>
            <a:off x="914040" y="6475320"/>
            <a:ext cx="712800" cy="182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Submission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Line 3"/>
          <p:cNvSpPr/>
          <p:nvPr/>
        </p:nvSpPr>
        <p:spPr>
          <a:xfrm>
            <a:off x="914400" y="6476760"/>
            <a:ext cx="10464480" cy="180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3200" rIns="90000" bIns="-43200" anchor="t" anchorCtr="1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45" name="CustomShape 4"/>
          <p:cNvSpPr/>
          <p:nvPr/>
        </p:nvSpPr>
        <p:spPr>
          <a:xfrm>
            <a:off x="6145920" y="318960"/>
            <a:ext cx="4665240" cy="2707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doc.: IEEE 802.15 15-24-0367-01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en-US" sz="44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Line 1"/>
          <p:cNvSpPr/>
          <p:nvPr/>
        </p:nvSpPr>
        <p:spPr>
          <a:xfrm>
            <a:off x="914400" y="609480"/>
            <a:ext cx="10362960" cy="144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3560" rIns="90000" bIns="-43560" anchor="t" anchorCtr="1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85" name="CustomShape 2"/>
          <p:cNvSpPr/>
          <p:nvPr/>
        </p:nvSpPr>
        <p:spPr>
          <a:xfrm>
            <a:off x="914040" y="6475320"/>
            <a:ext cx="712800" cy="182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Submission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Line 3"/>
          <p:cNvSpPr/>
          <p:nvPr/>
        </p:nvSpPr>
        <p:spPr>
          <a:xfrm>
            <a:off x="914400" y="6476760"/>
            <a:ext cx="10464480" cy="180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3200" rIns="90000" bIns="-43200" anchor="t" anchorCtr="1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87" name="CustomShape 4"/>
          <p:cNvSpPr/>
          <p:nvPr/>
        </p:nvSpPr>
        <p:spPr>
          <a:xfrm>
            <a:off x="6145920" y="318960"/>
            <a:ext cx="4665240" cy="2707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doc.: IEEE 802.15 15-24-0367-01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en-US" sz="44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Line 1"/>
          <p:cNvSpPr/>
          <p:nvPr/>
        </p:nvSpPr>
        <p:spPr>
          <a:xfrm>
            <a:off x="914400" y="609480"/>
            <a:ext cx="10362960" cy="144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3560" rIns="90000" bIns="-43560" anchor="t" anchorCtr="1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27" name="CustomShape 2"/>
          <p:cNvSpPr/>
          <p:nvPr/>
        </p:nvSpPr>
        <p:spPr>
          <a:xfrm>
            <a:off x="914040" y="6475320"/>
            <a:ext cx="712800" cy="1821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Submission</a:t>
            </a:r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8" name="Line 3"/>
          <p:cNvSpPr/>
          <p:nvPr/>
        </p:nvSpPr>
        <p:spPr>
          <a:xfrm>
            <a:off x="914400" y="6476760"/>
            <a:ext cx="10464480" cy="180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-43200" rIns="90000" bIns="-43200" anchor="t" anchorCtr="1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129" name="CustomShape 4"/>
          <p:cNvSpPr/>
          <p:nvPr/>
        </p:nvSpPr>
        <p:spPr>
          <a:xfrm>
            <a:off x="6145920" y="318960"/>
            <a:ext cx="4665240" cy="2707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doc.: IEEE 802.15 15-24-0367-01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914400" y="645480"/>
            <a:ext cx="10359000" cy="1144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13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CustomShape 1"/>
          <p:cNvSpPr/>
          <p:nvPr/>
        </p:nvSpPr>
        <p:spPr>
          <a:xfrm>
            <a:off x="914400" y="469800"/>
            <a:ext cx="10361160" cy="14677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P802.16 Report to LMSC on Unconditional Approval to go to SA Ballot</a:t>
            </a:r>
            <a:endParaRPr lang="en-US" sz="3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5" name="CustomShape 2"/>
          <p:cNvSpPr/>
          <p:nvPr/>
        </p:nvSpPr>
        <p:spPr>
          <a:xfrm>
            <a:off x="1878480" y="1872720"/>
            <a:ext cx="8532360" cy="4741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t">
            <a:noAutofit/>
          </a:bodyPr>
          <a:lstStyle/>
          <a:p>
            <a:pPr algn="ctr">
              <a:lnSpc>
                <a:spcPct val="100000"/>
              </a:lnSpc>
              <a:spcBef>
                <a:spcPts val="499"/>
              </a:spcBef>
            </a:pPr>
            <a:r>
              <a:rPr lang="en-US" sz="20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Date:</a:t>
            </a:r>
            <a:r>
              <a:rPr lang="en-US" sz="2000" b="0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 2024-07-16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6" name="CustomShape 3"/>
          <p:cNvSpPr/>
          <p:nvPr/>
        </p:nvSpPr>
        <p:spPr>
          <a:xfrm>
            <a:off x="929160" y="333360"/>
            <a:ext cx="2497680" cy="2707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July 2024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7" name="CustomShape 4"/>
          <p:cNvSpPr/>
          <p:nvPr/>
        </p:nvSpPr>
        <p:spPr>
          <a:xfrm>
            <a:off x="7143840" y="6475320"/>
            <a:ext cx="4244040" cy="1789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Tim Godfrey (EPRI)</a:t>
            </a:r>
            <a:endParaRPr lang="en-US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8" name="CustomShape 5"/>
          <p:cNvSpPr/>
          <p:nvPr/>
        </p:nvSpPr>
        <p:spPr>
          <a:xfrm>
            <a:off x="5793480" y="6475320"/>
            <a:ext cx="702720" cy="3614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1BAB822D-A1BB-4FF4-83A5-7C1F87C53C32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9" name="CustomShape 6"/>
          <p:cNvSpPr/>
          <p:nvPr/>
        </p:nvSpPr>
        <p:spPr>
          <a:xfrm>
            <a:off x="993600" y="2255760"/>
            <a:ext cx="1445760" cy="3787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t">
            <a:noAutofit/>
          </a:bodyPr>
          <a:lstStyle/>
          <a:p>
            <a:pPr>
              <a:lnSpc>
                <a:spcPct val="100000"/>
              </a:lnSpc>
              <a:spcBef>
                <a:spcPts val="499"/>
              </a:spcBef>
            </a:pPr>
            <a:r>
              <a:rPr lang="en-US" sz="20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Author(s):</a:t>
            </a:r>
            <a:endParaRPr lang="en-US" sz="2000" b="0" strike="noStrike" spc="-1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180" name="Table 179"/>
          <p:cNvGraphicFramePr/>
          <p:nvPr>
            <p:extLst>
              <p:ext uri="{D42A27DB-BD31-4B8C-83A1-F6EECF244321}">
                <p14:modId xmlns:p14="http://schemas.microsoft.com/office/powerpoint/2010/main" val="301378565"/>
              </p:ext>
            </p:extLst>
          </p:nvPr>
        </p:nvGraphicFramePr>
        <p:xfrm>
          <a:off x="1143000" y="2743200"/>
          <a:ext cx="10287000" cy="3200400"/>
        </p:xfrm>
        <a:graphic>
          <a:graphicData uri="http://schemas.openxmlformats.org/drawingml/2006/table">
            <a:tbl>
              <a:tblPr/>
              <a:tblGrid>
                <a:gridCol w="342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304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u="none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Name</a:t>
                      </a:r>
                      <a:endParaRPr lang="en-US" sz="1800" b="0" u="none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u="none" strike="noStrike" spc="-1">
                          <a:solidFill>
                            <a:srgbClr val="000000"/>
                          </a:solidFill>
                          <a:latin typeface="Arial"/>
                        </a:rPr>
                        <a:t>Affiliations</a:t>
                      </a:r>
                      <a:endParaRPr lang="en-US" sz="1800" b="0" u="none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u="none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Email</a:t>
                      </a:r>
                      <a:endParaRPr lang="en-US" sz="1800" b="0" u="none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u="none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Tim Godfrey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u="none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EPRI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u="none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tim.godfrey@ieee.org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endParaRPr lang="en-US" sz="1800" b="0" u="none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u="none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u="none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endParaRPr lang="en-US" sz="1800" b="0" u="none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u="none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u="none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endParaRPr lang="en-US" sz="1800" b="0" u="none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u="none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u="none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CustomShape 1"/>
          <p:cNvSpPr/>
          <p:nvPr/>
        </p:nvSpPr>
        <p:spPr>
          <a:xfrm>
            <a:off x="914400" y="685800"/>
            <a:ext cx="10359000" cy="10630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Estimated TG</a:t>
            </a:r>
            <a:r>
              <a:rPr lang="en-US" sz="3200" b="1" spc="-1" dirty="0">
                <a:solidFill>
                  <a:srgbClr val="000000"/>
                </a:solidFill>
                <a:latin typeface="Times New Roman"/>
                <a:ea typeface="MS Gothic"/>
              </a:rPr>
              <a:t>16t</a:t>
            </a: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 Timeline</a:t>
            </a:r>
            <a:endParaRPr lang="en-US" sz="3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0" name="CustomShape 2"/>
          <p:cNvSpPr/>
          <p:nvPr/>
        </p:nvSpPr>
        <p:spPr>
          <a:xfrm>
            <a:off x="929160" y="333360"/>
            <a:ext cx="2497680" cy="2707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July 2024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1" name="CustomShape 3"/>
          <p:cNvSpPr/>
          <p:nvPr/>
        </p:nvSpPr>
        <p:spPr>
          <a:xfrm>
            <a:off x="7143840" y="6475320"/>
            <a:ext cx="4244040" cy="1789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Tim Godfrey (EPRI)</a:t>
            </a:r>
            <a:endParaRPr lang="en-US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2" name="CustomShape 4"/>
          <p:cNvSpPr/>
          <p:nvPr/>
        </p:nvSpPr>
        <p:spPr>
          <a:xfrm>
            <a:off x="5793480" y="6475320"/>
            <a:ext cx="702720" cy="3614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09723402-49D3-4AA8-910D-3814B12CE251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10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223" name="Table 5"/>
          <p:cNvGraphicFramePr/>
          <p:nvPr>
            <p:extLst>
              <p:ext uri="{D42A27DB-BD31-4B8C-83A1-F6EECF244321}">
                <p14:modId xmlns:p14="http://schemas.microsoft.com/office/powerpoint/2010/main" val="3572448739"/>
              </p:ext>
            </p:extLst>
          </p:nvPr>
        </p:nvGraphicFramePr>
        <p:xfrm>
          <a:off x="1631520" y="2002320"/>
          <a:ext cx="8526960" cy="2224800"/>
        </p:xfrm>
        <a:graphic>
          <a:graphicData uri="http://schemas.openxmlformats.org/drawingml/2006/table">
            <a:tbl>
              <a:tblPr/>
              <a:tblGrid>
                <a:gridCol w="3600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42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00"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Open</a:t>
                      </a:r>
                      <a:endParaRPr lang="en-US" sz="1800" b="0" strike="noStrike" spc="-1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Close</a:t>
                      </a:r>
                      <a:endParaRPr lang="en-US" sz="1800" b="0" strike="noStrike" spc="-1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First SA Ballot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July 2024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August 2024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Second SA Ballot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Sept 2024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Sept 2024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Third SA Ballot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Nov 2024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Nov 2024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EC to Revcom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Dec 2024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Revcom to SB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Jan 2025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CustomShape 1"/>
          <p:cNvSpPr/>
          <p:nvPr/>
        </p:nvSpPr>
        <p:spPr>
          <a:xfrm>
            <a:off x="914400" y="685800"/>
            <a:ext cx="10359000" cy="10630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Introduction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2" name="CustomShape 2"/>
          <p:cNvSpPr/>
          <p:nvPr/>
        </p:nvSpPr>
        <p:spPr>
          <a:xfrm>
            <a:off x="914400" y="1981080"/>
            <a:ext cx="10359000" cy="41112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t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This document contains the report to the IEEE 802 LMSC in support of a request for unconditional approval to send IEEE P802.16t D3.0 to SA Ballot.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The WG motion to request unconditional approval was approved during the July session of the 802.15 working group on 18 July 2024.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800280" lvl="1" indent="-34200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Passed in the Working Group  </a:t>
            </a:r>
            <a:r>
              <a:rPr lang="en-US" sz="2000" b="0" strike="noStrike" spc="-1" dirty="0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ＭＳ Ｐゴシック"/>
              </a:rPr>
              <a:t>xx</a:t>
            </a:r>
            <a:r>
              <a:rPr lang="en-US" sz="2000" b="0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 yes, </a:t>
            </a:r>
            <a:r>
              <a:rPr lang="en-US" sz="2000" b="0" strike="noStrike" spc="-1" dirty="0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ＭＳ Ｐゴシック"/>
              </a:rPr>
              <a:t>x</a:t>
            </a:r>
            <a:r>
              <a:rPr lang="en-US" sz="2000" b="0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 no, </a:t>
            </a:r>
            <a:r>
              <a:rPr lang="en-US" sz="2000" b="0" strike="noStrike" spc="-1" dirty="0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ＭＳ Ｐゴシック"/>
              </a:rPr>
              <a:t>x</a:t>
            </a:r>
            <a:r>
              <a:rPr lang="en-US" sz="2000" b="0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 abstain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3" name="CustomShape 3"/>
          <p:cNvSpPr/>
          <p:nvPr/>
        </p:nvSpPr>
        <p:spPr>
          <a:xfrm>
            <a:off x="5793480" y="6475320"/>
            <a:ext cx="702720" cy="3614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A418C2D8-316C-4835-BC8D-B1E385134860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2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4" name="CustomShape 4"/>
          <p:cNvSpPr/>
          <p:nvPr/>
        </p:nvSpPr>
        <p:spPr>
          <a:xfrm>
            <a:off x="7143840" y="6475320"/>
            <a:ext cx="4244040" cy="1789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Tim Godfrey (EPRI)</a:t>
            </a:r>
            <a:endParaRPr lang="en-US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5" name="CustomShape 5"/>
          <p:cNvSpPr/>
          <p:nvPr/>
        </p:nvSpPr>
        <p:spPr>
          <a:xfrm>
            <a:off x="929160" y="333360"/>
            <a:ext cx="2497680" cy="2707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July 2024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CustomShape 1"/>
          <p:cNvSpPr/>
          <p:nvPr/>
        </p:nvSpPr>
        <p:spPr>
          <a:xfrm>
            <a:off x="914400" y="685800"/>
            <a:ext cx="10359000" cy="10630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Status Summary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7" name="CustomShape 2"/>
          <p:cNvSpPr/>
          <p:nvPr/>
        </p:nvSpPr>
        <p:spPr>
          <a:xfrm>
            <a:off x="914400" y="1981080"/>
            <a:ext cx="10359000" cy="41112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t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The TG16t Draft went through 3 WG Letter Ballots. Draft P802.16t/D3 achieved 100% approval rate (&gt; 75% needed for an approved draft)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The TG has resolved 214 comments received on drafts P802.16t/D1.0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The TG has resolved 36 comments received on drafts P802.16t/D2.0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2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The TG did not receive any comments for P802.16t/D3.0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8" name="CustomShape 3"/>
          <p:cNvSpPr/>
          <p:nvPr/>
        </p:nvSpPr>
        <p:spPr>
          <a:xfrm>
            <a:off x="5793480" y="6475320"/>
            <a:ext cx="702720" cy="3614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F075CD1C-78C9-4E5B-B6B7-90EE7519F4B4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3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9" name="CustomShape 4"/>
          <p:cNvSpPr/>
          <p:nvPr/>
        </p:nvSpPr>
        <p:spPr>
          <a:xfrm>
            <a:off x="7143840" y="6475320"/>
            <a:ext cx="4244040" cy="1789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Tim Godfrey (EPRI)</a:t>
            </a:r>
            <a:endParaRPr lang="en-US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0" name="CustomShape 5"/>
          <p:cNvSpPr/>
          <p:nvPr/>
        </p:nvSpPr>
        <p:spPr>
          <a:xfrm>
            <a:off x="929160" y="333360"/>
            <a:ext cx="2497680" cy="2707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July 2024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CustomShape 1"/>
          <p:cNvSpPr/>
          <p:nvPr/>
        </p:nvSpPr>
        <p:spPr>
          <a:xfrm>
            <a:off x="929160" y="333360"/>
            <a:ext cx="2497680" cy="2707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July 2024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2" name="CustomShape 2"/>
          <p:cNvSpPr/>
          <p:nvPr/>
        </p:nvSpPr>
        <p:spPr>
          <a:xfrm>
            <a:off x="7143840" y="6475320"/>
            <a:ext cx="4244040" cy="1789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Tim Godfrey (EPRI)</a:t>
            </a:r>
            <a:endParaRPr lang="en-US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3" name="CustomShape 3"/>
          <p:cNvSpPr/>
          <p:nvPr/>
        </p:nvSpPr>
        <p:spPr>
          <a:xfrm>
            <a:off x="5793480" y="6475320"/>
            <a:ext cx="702720" cy="3614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45EF8156-739E-4A30-9588-83D6DBC7B9B9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4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4" name="CustomShape 4"/>
          <p:cNvSpPr/>
          <p:nvPr/>
        </p:nvSpPr>
        <p:spPr>
          <a:xfrm>
            <a:off x="0" y="685800"/>
            <a:ext cx="10359360" cy="5806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802.15 WG Letter Ballot Results – P802.16t</a:t>
            </a:r>
            <a:endParaRPr lang="en-US" sz="3200" b="0" strike="noStrike" spc="-1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195" name="Table 5"/>
          <p:cNvGraphicFramePr/>
          <p:nvPr>
            <p:extLst>
              <p:ext uri="{D42A27DB-BD31-4B8C-83A1-F6EECF244321}">
                <p14:modId xmlns:p14="http://schemas.microsoft.com/office/powerpoint/2010/main" val="4274008041"/>
              </p:ext>
            </p:extLst>
          </p:nvPr>
        </p:nvGraphicFramePr>
        <p:xfrm>
          <a:off x="335520" y="1412640"/>
          <a:ext cx="11449080" cy="4914720"/>
        </p:xfrm>
        <a:graphic>
          <a:graphicData uri="http://schemas.openxmlformats.org/drawingml/2006/table">
            <a:tbl>
              <a:tblPr/>
              <a:tblGrid>
                <a:gridCol w="6859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35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5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8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88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79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79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79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848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4672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5448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83556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9658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Ballot ID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Ballot Close Date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Title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Ballot Type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Pool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Return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%Return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Abstain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%Abstain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Approve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Disapprove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%Approve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9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LB201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10-Jan-2024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Technical Letter Ballot for </a:t>
                      </a: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MS Gothic"/>
                        </a:rPr>
                        <a:t>P802.16t/D1.0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Technical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138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78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57%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9%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68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97%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1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LB204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09-Apr-2024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First recirculation draft, P802.16t/D2.0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Recirculation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138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49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36%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8%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45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100%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1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LB205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11-Jun-2024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Second recirculation draft, P802.16t/D3.0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Recirculation</a:t>
                      </a:r>
                      <a:endParaRPr lang="en-U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138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42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30%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4.8%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40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100%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1400"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Final Tally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138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96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70%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8%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88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100%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1040"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1040"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1040"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1760"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CustomShape 1"/>
          <p:cNvSpPr/>
          <p:nvPr/>
        </p:nvSpPr>
        <p:spPr>
          <a:xfrm>
            <a:off x="914400" y="685800"/>
            <a:ext cx="10359000" cy="10630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802.15 WG Letter Ballot Comments – P802.16t</a:t>
            </a:r>
            <a:endParaRPr lang="en-US" sz="3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7" name="CustomShape 2"/>
          <p:cNvSpPr/>
          <p:nvPr/>
        </p:nvSpPr>
        <p:spPr>
          <a:xfrm>
            <a:off x="929160" y="333360"/>
            <a:ext cx="2497680" cy="2707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July 2024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8" name="CustomShape 3"/>
          <p:cNvSpPr/>
          <p:nvPr/>
        </p:nvSpPr>
        <p:spPr>
          <a:xfrm>
            <a:off x="7143840" y="6475320"/>
            <a:ext cx="4244040" cy="1789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Tim Godfrey (EPRI)</a:t>
            </a:r>
            <a:endParaRPr lang="en-US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9" name="CustomShape 4"/>
          <p:cNvSpPr/>
          <p:nvPr/>
        </p:nvSpPr>
        <p:spPr>
          <a:xfrm>
            <a:off x="5793480" y="6475320"/>
            <a:ext cx="702720" cy="3614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0E7331B2-1E19-47DA-A99B-49F92898B277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5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200" name="Table 5"/>
          <p:cNvGraphicFramePr/>
          <p:nvPr>
            <p:extLst>
              <p:ext uri="{D42A27DB-BD31-4B8C-83A1-F6EECF244321}">
                <p14:modId xmlns:p14="http://schemas.microsoft.com/office/powerpoint/2010/main" val="1008552629"/>
              </p:ext>
            </p:extLst>
          </p:nvPr>
        </p:nvGraphicFramePr>
        <p:xfrm>
          <a:off x="1310040" y="1751040"/>
          <a:ext cx="9569160" cy="4557960"/>
        </p:xfrm>
        <a:graphic>
          <a:graphicData uri="http://schemas.openxmlformats.org/drawingml/2006/table">
            <a:tbl>
              <a:tblPr/>
              <a:tblGrid>
                <a:gridCol w="1000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7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8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203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605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Ballot ID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Ballot Close Date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Title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Total Number of Comments received (Yes and No votes)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2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LB201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10-Jan-2024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Technical Letter Ballot for </a:t>
                      </a: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MS Gothic"/>
                        </a:rPr>
                        <a:t>P802.16t/D1.0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214 (57 T, 137 E)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2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</a:rPr>
                        <a:t>LB204</a:t>
                      </a: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09-Apr-2024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First recirculation draft, P802.16t/D2.0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36 (14 T, 21 E)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2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LB205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11-Jun-2024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2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Second recirculation draft, P802.16t/D3.0</a:t>
                      </a:r>
                      <a:endParaRPr lang="en-US" sz="12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0 (0 T, 0 E)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2840"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2840"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32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Total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0" strike="noStrike" spc="-1" dirty="0">
                          <a:solidFill>
                            <a:srgbClr val="000000"/>
                          </a:solidFill>
                          <a:latin typeface="Arial"/>
                          <a:ea typeface="DejaVu Sans"/>
                        </a:rPr>
                        <a:t>250 (71 T, 158 E)</a:t>
                      </a:r>
                      <a:endParaRPr lang="en-U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CustomShape 1"/>
          <p:cNvSpPr/>
          <p:nvPr/>
        </p:nvSpPr>
        <p:spPr>
          <a:xfrm>
            <a:off x="914400" y="685800"/>
            <a:ext cx="10359000" cy="10630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IEEE-SA Mandatory Editorial Coordination</a:t>
            </a: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2" name="CustomShape 2"/>
          <p:cNvSpPr/>
          <p:nvPr/>
        </p:nvSpPr>
        <p:spPr>
          <a:xfrm>
            <a:off x="914400" y="1981080"/>
            <a:ext cx="10359000" cy="411120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t">
            <a:noAutofit/>
          </a:bodyPr>
          <a:lstStyle/>
          <a:p>
            <a:pPr marL="343080" indent="-342000">
              <a:lnSpc>
                <a:spcPct val="100000"/>
              </a:lnSpc>
              <a:spcBef>
                <a:spcPts val="601"/>
              </a:spcBef>
              <a:tabLst>
                <a:tab pos="0" algn="l"/>
              </a:tabLst>
            </a:pP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Mandatory Editorial Coordination (MEC) completed in the final report doc.</a:t>
            </a:r>
          </a:p>
          <a:p>
            <a:pPr marL="343080" indent="-342000">
              <a:lnSpc>
                <a:spcPct val="100000"/>
              </a:lnSpc>
              <a:spcBef>
                <a:spcPts val="601"/>
              </a:spcBef>
              <a:tabLst>
                <a:tab pos="0" algn="l"/>
              </a:tabLst>
            </a:pPr>
            <a:endParaRPr lang="en-US" sz="2400" b="1" spc="-1" dirty="0">
              <a:solidFill>
                <a:srgbClr val="000000"/>
              </a:solidFill>
              <a:latin typeface="Times New Roman"/>
              <a:ea typeface="MS Gothic"/>
            </a:endParaRPr>
          </a:p>
          <a:p>
            <a:pPr marL="343080" indent="-342000">
              <a:lnSpc>
                <a:spcPct val="100000"/>
              </a:lnSpc>
              <a:spcBef>
                <a:spcPts val="601"/>
              </a:spcBef>
              <a:tabLst>
                <a:tab pos="0" algn="l"/>
              </a:tabLst>
            </a:pPr>
            <a:r>
              <a:rPr lang="en-US" sz="24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MEC Review will be initiated concurrent with the first SA ballot.</a:t>
            </a:r>
          </a:p>
          <a:p>
            <a:pPr marL="343080" indent="-342000">
              <a:lnSpc>
                <a:spcPct val="100000"/>
              </a:lnSpc>
              <a:spcBef>
                <a:spcPts val="601"/>
              </a:spcBef>
              <a:tabLst>
                <a:tab pos="0" algn="l"/>
              </a:tabLst>
            </a:pP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3" name="CustomShape 3"/>
          <p:cNvSpPr/>
          <p:nvPr/>
        </p:nvSpPr>
        <p:spPr>
          <a:xfrm>
            <a:off x="5793480" y="6475320"/>
            <a:ext cx="702720" cy="3614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7FCC4BD2-D9FB-4889-90B8-5CDED6AAB874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6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4" name="CustomShape 4"/>
          <p:cNvSpPr/>
          <p:nvPr/>
        </p:nvSpPr>
        <p:spPr>
          <a:xfrm>
            <a:off x="7143840" y="6475320"/>
            <a:ext cx="4244040" cy="1789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Tim Godfrey (EPRI)</a:t>
            </a:r>
            <a:endParaRPr lang="en-US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5" name="CustomShape 5"/>
          <p:cNvSpPr/>
          <p:nvPr/>
        </p:nvSpPr>
        <p:spPr>
          <a:xfrm>
            <a:off x="929160" y="333360"/>
            <a:ext cx="2497680" cy="2707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July 2024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CustomShape 1"/>
          <p:cNvSpPr/>
          <p:nvPr/>
        </p:nvSpPr>
        <p:spPr>
          <a:xfrm>
            <a:off x="929160" y="640080"/>
            <a:ext cx="10652040" cy="20098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Unsatisfied comments by “No” voting commenter</a:t>
            </a:r>
            <a:br>
              <a:rPr sz="1800" dirty="0"/>
            </a:b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(0 must-be-satisfied comments received in LB205)</a:t>
            </a:r>
            <a:br>
              <a:rPr sz="1800" dirty="0"/>
            </a:br>
            <a:br>
              <a:rPr sz="1800" dirty="0"/>
            </a:b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No unsatisfied comments, no “No” votes in LB205</a:t>
            </a:r>
            <a:endParaRPr lang="en-US" sz="3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7" name="CustomShape 2"/>
          <p:cNvSpPr/>
          <p:nvPr/>
        </p:nvSpPr>
        <p:spPr>
          <a:xfrm>
            <a:off x="929160" y="333360"/>
            <a:ext cx="2497680" cy="2707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July 2024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8" name="CustomShape 3"/>
          <p:cNvSpPr/>
          <p:nvPr/>
        </p:nvSpPr>
        <p:spPr>
          <a:xfrm>
            <a:off x="7143840" y="6475320"/>
            <a:ext cx="4244040" cy="1789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Tim Godfrey (EPRI)</a:t>
            </a:r>
            <a:endParaRPr lang="en-US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9" name="CustomShape 4"/>
          <p:cNvSpPr/>
          <p:nvPr/>
        </p:nvSpPr>
        <p:spPr>
          <a:xfrm>
            <a:off x="5793480" y="6475320"/>
            <a:ext cx="702720" cy="3614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9186183F-F956-4669-B76F-3FDB0647778F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7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210" name="Table 5"/>
          <p:cNvGraphicFramePr/>
          <p:nvPr/>
        </p:nvGraphicFramePr>
        <p:xfrm>
          <a:off x="1780920" y="3087720"/>
          <a:ext cx="8424720" cy="2376000"/>
        </p:xfrm>
        <a:graphic>
          <a:graphicData uri="http://schemas.openxmlformats.org/drawingml/2006/table">
            <a:tbl>
              <a:tblPr/>
              <a:tblGrid>
                <a:gridCol w="4495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7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7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7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7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86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90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448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Voter</a:t>
                      </a:r>
                      <a:endParaRPr lang="en-US" sz="1800" b="0" strike="noStrike" spc="-1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xxx</a:t>
                      </a:r>
                      <a:endParaRPr lang="en-US" sz="1800" b="0" strike="noStrike" spc="-1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xxx</a:t>
                      </a:r>
                      <a:endParaRPr lang="en-US" sz="1800" b="0" strike="noStrike" spc="-1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xxx</a:t>
                      </a:r>
                      <a:endParaRPr lang="en-US" sz="1800" b="0" strike="noStrike" spc="-1">
                        <a:solidFill>
                          <a:srgbClr val="FFFFFF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xxx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xxx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Total</a:t>
                      </a:r>
                      <a:endParaRPr lang="en-US" sz="1800" b="0" strike="noStrike" spc="-1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7760"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0960"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760"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4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Total</a:t>
                      </a:r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0" strike="noStrike" spc="-1">
                        <a:solidFill>
                          <a:srgbClr val="000000"/>
                        </a:solidFill>
                        <a:latin typeface="Arial"/>
                        <a:ea typeface="DejaVu Sans"/>
                      </a:endParaRPr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CustomShape 1"/>
          <p:cNvSpPr/>
          <p:nvPr/>
        </p:nvSpPr>
        <p:spPr>
          <a:xfrm>
            <a:off x="914400" y="644540"/>
            <a:ext cx="10359000" cy="21013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Unsatisfied Comments in Categories</a:t>
            </a:r>
            <a:br>
              <a:rPr sz="1800" dirty="0"/>
            </a:b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(0 must-be-satisfied comments received in LB205)</a:t>
            </a:r>
            <a:br>
              <a:rPr sz="1800" dirty="0"/>
            </a:br>
            <a:br>
              <a:rPr sz="1800" dirty="0"/>
            </a:b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No unsatisfied comments, no “No” votes in LB205</a:t>
            </a:r>
            <a:endParaRPr lang="en-US" sz="3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2" name="CustomShape 2"/>
          <p:cNvSpPr/>
          <p:nvPr/>
        </p:nvSpPr>
        <p:spPr>
          <a:xfrm>
            <a:off x="929160" y="333360"/>
            <a:ext cx="2497680" cy="2707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July 2024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3" name="CustomShape 3"/>
          <p:cNvSpPr/>
          <p:nvPr/>
        </p:nvSpPr>
        <p:spPr>
          <a:xfrm>
            <a:off x="7143840" y="6475320"/>
            <a:ext cx="4244040" cy="1789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Tim Godfrey (EPRI)</a:t>
            </a:r>
            <a:endParaRPr lang="en-US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4" name="CustomShape 4"/>
          <p:cNvSpPr/>
          <p:nvPr/>
        </p:nvSpPr>
        <p:spPr>
          <a:xfrm>
            <a:off x="5793480" y="6475320"/>
            <a:ext cx="702720" cy="3614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A6C157EE-CB9A-49DD-A25A-BC885691A1CB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8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CustomShape 1"/>
          <p:cNvSpPr/>
          <p:nvPr/>
        </p:nvSpPr>
        <p:spPr>
          <a:xfrm>
            <a:off x="929520" y="640080"/>
            <a:ext cx="10359000" cy="20098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Unsatisfied comments</a:t>
            </a:r>
            <a:br>
              <a:rPr sz="1800" dirty="0"/>
            </a:b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(No must-be-satisfied comments received in LB205)</a:t>
            </a:r>
            <a:br>
              <a:rPr sz="1800" dirty="0"/>
            </a:br>
            <a:br>
              <a:rPr sz="1800" dirty="0"/>
            </a:b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No unsatisfied comments, no </a:t>
            </a:r>
            <a:r>
              <a:rPr lang="en-US" sz="3200" b="1" strike="noStrike" spc="-1" dirty="0" err="1">
                <a:solidFill>
                  <a:srgbClr val="000000"/>
                </a:solidFill>
                <a:latin typeface="Times New Roman"/>
                <a:ea typeface="ＭＳ Ｐゴシック"/>
              </a:rPr>
              <a:t>No</a:t>
            </a:r>
            <a:r>
              <a:rPr lang="en-US" sz="32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 votes in LB2</a:t>
            </a:r>
            <a:r>
              <a:rPr lang="en-US" sz="3200" b="1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05</a:t>
            </a:r>
            <a:endParaRPr lang="en-US" sz="3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6" name="CustomShape 2"/>
          <p:cNvSpPr/>
          <p:nvPr/>
        </p:nvSpPr>
        <p:spPr>
          <a:xfrm>
            <a:off x="5793480" y="6475320"/>
            <a:ext cx="702720" cy="36144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932BA3B6-A5DD-4823-BD9B-10270E57113F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9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7" name="CustomShape 3"/>
          <p:cNvSpPr/>
          <p:nvPr/>
        </p:nvSpPr>
        <p:spPr>
          <a:xfrm>
            <a:off x="929520" y="333720"/>
            <a:ext cx="2497680" cy="2707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July 2024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8" name="CustomShape 4"/>
          <p:cNvSpPr/>
          <p:nvPr/>
        </p:nvSpPr>
        <p:spPr>
          <a:xfrm>
            <a:off x="7143840" y="6477480"/>
            <a:ext cx="4244040" cy="1789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Tim Godfrey (EPRI)</a:t>
            </a:r>
            <a:endParaRPr lang="en-US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7323</TotalTime>
  <Words>693</Words>
  <Application>Microsoft Office PowerPoint</Application>
  <PresentationFormat>Widescreen</PresentationFormat>
  <Paragraphs>184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Symbol</vt:lpstr>
      <vt:lpstr>Times New Roman</vt:lpstr>
      <vt:lpstr>Wingdings</vt:lpstr>
      <vt:lpstr>Office Theme</vt:lpstr>
      <vt:lpstr>Office Theme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P802.15.13</dc:title>
  <dc:subject/>
  <dc:creator>Pat Kinney</dc:creator>
  <dc:description/>
  <cp:lastModifiedBy>Godfrey, Tim</cp:lastModifiedBy>
  <cp:revision>191</cp:revision>
  <cp:lastPrinted>1601-01-01T00:00:00Z</cp:lastPrinted>
  <dcterms:created xsi:type="dcterms:W3CDTF">2019-11-09T15:46:46Z</dcterms:created>
  <dcterms:modified xsi:type="dcterms:W3CDTF">2024-07-16T15:32:22Z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TPClassification">
    <vt:lpwstr>CTP_NT</vt:lpwstr>
  </property>
  <property fmtid="{D5CDD505-2E9C-101B-9397-08002B2CF9AE}" pid="3" name="CTP_BU">
    <vt:lpwstr>NA</vt:lpwstr>
  </property>
  <property fmtid="{D5CDD505-2E9C-101B-9397-08002B2CF9AE}" pid="4" name="CTP_IDSID">
    <vt:lpwstr>NA</vt:lpwstr>
  </property>
  <property fmtid="{D5CDD505-2E9C-101B-9397-08002B2CF9AE}" pid="5" name="CTP_TimeStamp">
    <vt:lpwstr>2020-02-02 19:26:57Z</vt:lpwstr>
  </property>
  <property fmtid="{D5CDD505-2E9C-101B-9397-08002B2CF9AE}" pid="6" name="CTP_WWID">
    <vt:lpwstr>NA</vt:lpwstr>
  </property>
  <property fmtid="{D5CDD505-2E9C-101B-9397-08002B2CF9AE}" pid="7" name="HiddenSlides">
    <vt:i4>0</vt:i4>
  </property>
  <property fmtid="{D5CDD505-2E9C-101B-9397-08002B2CF9AE}" pid="8" name="HyperlinksChanged">
    <vt:bool>false</vt:bool>
  </property>
  <property fmtid="{D5CDD505-2E9C-101B-9397-08002B2CF9AE}" pid="9" name="LinksUpToDate">
    <vt:bool>false</vt:bool>
  </property>
  <property fmtid="{D5CDD505-2E9C-101B-9397-08002B2CF9AE}" pid="10" name="MMClips">
    <vt:i4>0</vt:i4>
  </property>
  <property fmtid="{D5CDD505-2E9C-101B-9397-08002B2CF9AE}" pid="11" name="Notes">
    <vt:i4>7</vt:i4>
  </property>
  <property fmtid="{D5CDD505-2E9C-101B-9397-08002B2CF9AE}" pid="12" name="PresentationFormat">
    <vt:lpwstr>Widescreen</vt:lpwstr>
  </property>
  <property fmtid="{D5CDD505-2E9C-101B-9397-08002B2CF9AE}" pid="13" name="ScaleCrop">
    <vt:bool>false</vt:bool>
  </property>
  <property fmtid="{D5CDD505-2E9C-101B-9397-08002B2CF9AE}" pid="14" name="ShareDoc">
    <vt:bool>false</vt:bool>
  </property>
  <property fmtid="{D5CDD505-2E9C-101B-9397-08002B2CF9AE}" pid="15" name="Slides">
    <vt:i4>10</vt:i4>
  </property>
  <property fmtid="{D5CDD505-2E9C-101B-9397-08002B2CF9AE}" pid="16" name="TitusGUID">
    <vt:lpwstr>8cbb5918-7074-460f-8109-a37032fced48</vt:lpwstr>
  </property>
</Properties>
</file>