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8" r:id="rId15"/>
    <p:sldId id="2376" r:id="rId16"/>
    <p:sldId id="2377" r:id="rId17"/>
    <p:sldId id="2375" r:id="rId18"/>
    <p:sldId id="264" r:id="rId19"/>
    <p:sldId id="2425" r:id="rId20"/>
    <p:sldId id="2426" r:id="rId21"/>
    <p:sldId id="2370" r:id="rId2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8"/>
            <p14:sldId id="2376"/>
            <p14:sldId id="2377"/>
            <p14:sldId id="2375"/>
            <p14:sldId id="264"/>
            <p14:sldId id="2425"/>
            <p14:sldId id="2426"/>
            <p14:sldId id="2370"/>
          </p14:sldIdLst>
        </p14:section>
        <p14:section name="Closing Slide" id="{17524BA6-C3AC-EE4D-BA9D-E46A8CDB0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p:scale>
          <a:sx n="100" d="100"/>
          <a:sy n="100" d="100"/>
        </p:scale>
        <p:origin x="45" y="-35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18</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21</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21</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15-24-0365-00-04ad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4/15-24-0237-00-04ad-may-2024-tg-next-gen-sun-phy-interim-agenda.ppt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May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14 July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a:bodyPr>
          <a:lstStyle/>
          <a:p>
            <a:pPr>
              <a:defRPr/>
            </a:pPr>
            <a:r>
              <a:rPr lang="en-US" sz="2800" b="1" dirty="0"/>
              <a:t>Call for Patents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14</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533400" y="1447801"/>
            <a:ext cx="10896599" cy="49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lvl="1" indent="0">
              <a:buSzPct val="150000"/>
              <a:buNone/>
              <a:defRPr/>
            </a:pPr>
            <a:r>
              <a:rPr lang="en-US" altLang="en-US" sz="2000" b="1" dirty="0">
                <a:latin typeface="Calibri" panose="020F0502020204030204" pitchFamily="34" charset="0"/>
                <a:cs typeface="Calibri" panose="020F0502020204030204" pitchFamily="34" charset="0"/>
              </a:rPr>
              <a:t>Participants have a duty to inform the IEEE </a:t>
            </a:r>
            <a:r>
              <a:rPr lang="en-US" altLang="en-US" sz="2000" b="1" dirty="0">
                <a:solidFill>
                  <a:schemeClr val="tx1"/>
                </a:solidFill>
                <a:latin typeface="Calibri" panose="020F0502020204030204" pitchFamily="34" charset="0"/>
                <a:cs typeface="Calibri" panose="020F0502020204030204" pitchFamily="34" charset="0"/>
              </a:rPr>
              <a:t>of the identity of each holder of any potential Essential Patent Claims of which they are personally aware if the claims are owned or controlled by the participant or the entity the participant is from, employed by, or otherwise represents</a:t>
            </a:r>
          </a:p>
          <a:p>
            <a:pPr marL="457200" lvl="1" indent="0">
              <a:buSzPct val="150000"/>
              <a:buNone/>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endParaRPr lang="en-US" altLang="en-US" sz="2000" b="1" dirty="0">
              <a:latin typeface="Calibri" panose="020F0502020204030204" pitchFamily="34" charset="0"/>
              <a:cs typeface="Calibri" panose="020F0502020204030204" pitchFamily="34" charset="0"/>
            </a:endParaRPr>
          </a:p>
          <a:p>
            <a:pPr marL="457200" lvl="1" indent="0">
              <a:buSzPct val="150000"/>
              <a:buNone/>
              <a:defRPr/>
            </a:pPr>
            <a:endParaRPr lang="en-US" altLang="en-US" sz="2000" b="1"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42768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vacancy – let me know if you want to volunteer?</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ABBEE6C-5BF0-B8D6-8B4E-F2602C3F1891}"/>
              </a:ext>
            </a:extLst>
          </p:cNvPr>
          <p:cNvGraphicFramePr>
            <a:graphicFrameLocks noChangeAspect="1"/>
          </p:cNvGraphicFramePr>
          <p:nvPr>
            <p:extLst>
              <p:ext uri="{D42A27DB-BD31-4B8C-83A1-F6EECF244321}">
                <p14:modId xmlns:p14="http://schemas.microsoft.com/office/powerpoint/2010/main" val="2627990389"/>
              </p:ext>
            </p:extLst>
          </p:nvPr>
        </p:nvGraphicFramePr>
        <p:xfrm>
          <a:off x="1661660" y="547036"/>
          <a:ext cx="8206240" cy="5916327"/>
        </p:xfrm>
        <a:graphic>
          <a:graphicData uri="http://schemas.openxmlformats.org/presentationml/2006/ole">
            <mc:AlternateContent xmlns:mc="http://schemas.openxmlformats.org/markup-compatibility/2006">
              <mc:Choice xmlns:v="urn:schemas-microsoft-com:vml" Requires="v">
                <p:oleObj name="Worksheet" r:id="rId2" imgW="13820460" imgH="9963150" progId="Excel.Sheet.12">
                  <p:embed/>
                </p:oleObj>
              </mc:Choice>
              <mc:Fallback>
                <p:oleObj name="Worksheet" r:id="rId2" imgW="13820460" imgH="9963150" progId="Excel.Sheet.12">
                  <p:embed/>
                  <p:pic>
                    <p:nvPicPr>
                      <p:cNvPr id="0" name=""/>
                      <p:cNvPicPr/>
                      <p:nvPr/>
                    </p:nvPicPr>
                    <p:blipFill>
                      <a:blip r:embed="rId3"/>
                      <a:stretch>
                        <a:fillRect/>
                      </a:stretch>
                    </p:blipFill>
                    <p:spPr>
                      <a:xfrm>
                        <a:off x="1661660" y="547036"/>
                        <a:ext cx="8206240" cy="591632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495800" y="29718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7848600" y="2937248"/>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6134495" y="3511825"/>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743200" y="35052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1371600"/>
            <a:ext cx="5168396" cy="4648200"/>
          </a:xfrm>
          <a:ln/>
        </p:spPr>
        <p:txBody>
          <a:bodyPr/>
          <a:lstStyle/>
          <a:p>
            <a:pPr marL="0" indent="0">
              <a:buNone/>
            </a:pPr>
            <a:r>
              <a:rPr lang="en-US" altLang="de-DE" sz="1600" dirty="0"/>
              <a:t>Monday PM2:</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Meeting Minutes</a:t>
            </a:r>
          </a:p>
          <a:p>
            <a:pPr marL="514350" indent="-514350">
              <a:buFont typeface="+mj-lt"/>
              <a:buAutoNum type="arabicPeriod"/>
            </a:pPr>
            <a:r>
              <a:rPr lang="en-US" altLang="de-DE" sz="1600" dirty="0"/>
              <a:t>Presentations</a:t>
            </a:r>
          </a:p>
          <a:p>
            <a:pPr marL="914400" lvl="1" indent="-514350">
              <a:buFont typeface="+mj-lt"/>
              <a:buAutoNum type="arabicPeriod"/>
            </a:pPr>
            <a:r>
              <a:rPr lang="en-US" altLang="de-DE" sz="1200" dirty="0" err="1"/>
              <a:t>Sangsung</a:t>
            </a:r>
            <a:r>
              <a:rPr lang="en-US" altLang="de-DE" sz="1200" dirty="0"/>
              <a:t> Choi – 30 minutes</a:t>
            </a:r>
          </a:p>
          <a:p>
            <a:pPr marL="914400" lvl="1" indent="-514350">
              <a:buFont typeface="+mj-lt"/>
              <a:buAutoNum type="arabicPeriod"/>
            </a:pPr>
            <a:r>
              <a:rPr lang="en-US" altLang="de-DE" sz="1200" dirty="0"/>
              <a:t>Henk De Ruijter – 30 minutes</a:t>
            </a:r>
          </a:p>
          <a:p>
            <a:pPr marL="914400" lvl="1" indent="-514350">
              <a:buFont typeface="+mj-lt"/>
              <a:buAutoNum type="arabicPeriod"/>
            </a:pPr>
            <a:r>
              <a:rPr lang="en-US" altLang="de-DE" sz="1200" dirty="0"/>
              <a:t>Joerg Robert </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Presentations and Contributions (continued) </a:t>
            </a:r>
          </a:p>
          <a:p>
            <a:pPr marL="914400" lvl="1" indent="-514350">
              <a:buFont typeface="+mj-lt"/>
              <a:buAutoNum type="arabicPeriod"/>
            </a:pPr>
            <a:r>
              <a:rPr lang="en-US" altLang="de-DE" sz="1200" dirty="0"/>
              <a:t>Henk De Ruijter</a:t>
            </a:r>
          </a:p>
          <a:p>
            <a:pPr marL="914400" lvl="1" indent="-514350">
              <a:buFont typeface="+mj-lt"/>
              <a:buAutoNum type="arabicPeriod"/>
            </a:pPr>
            <a:r>
              <a:rPr lang="en-US" altLang="de-DE" sz="1200" dirty="0"/>
              <a:t>Joerg Robert </a:t>
            </a:r>
          </a:p>
          <a:p>
            <a:pPr marL="914400" lvl="1" indent="-514350">
              <a:buFont typeface="+mj-lt"/>
              <a:buAutoNum type="arabicPeriod"/>
            </a:pPr>
            <a:r>
              <a:rPr lang="en-US" altLang="de-DE" sz="1200" dirty="0"/>
              <a:t>Hiroshi Harada</a:t>
            </a:r>
          </a:p>
          <a:p>
            <a:pPr marL="514350" indent="-514350">
              <a:buFont typeface="+mj-lt"/>
              <a:buAutoNum type="arabicPeriod"/>
            </a:pPr>
            <a:r>
              <a:rPr lang="en-US" altLang="de-DE" sz="1600" dirty="0"/>
              <a:t>Channel Model and Interference Model discussions </a:t>
            </a:r>
            <a:r>
              <a:rPr lang="en-US" altLang="de-DE" sz="1600" dirty="0" err="1"/>
              <a:t>w.r.t.</a:t>
            </a:r>
            <a:r>
              <a:rPr lang="en-US" altLang="de-DE" sz="1600" dirty="0"/>
              <a:t> Technical Guidance Document</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err="1"/>
              <a:t>Draft</a:t>
            </a:r>
            <a:r>
              <a:rPr lang="de-DE" altLang="de-DE" sz="3200" dirty="0"/>
              <a:t> Agenda</a:t>
            </a:r>
          </a:p>
        </p:txBody>
      </p:sp>
      <p:sp>
        <p:nvSpPr>
          <p:cNvPr id="5" name="Fußzeilenplatzhalter 4"/>
          <p:cNvSpPr>
            <a:spLocks noGrp="1"/>
          </p:cNvSpPr>
          <p:nvPr>
            <p:ph type="ftr" sz="quarter" idx="11"/>
          </p:nvPr>
        </p:nvSpPr>
        <p:spPr/>
        <p:txBody>
          <a:bodyPr/>
          <a:lstStyle/>
          <a:p>
            <a:r>
              <a:rPr lang="en-US" altLang="de-DE" dirty="0"/>
              <a:t>Phil Beecher Wi-SUN Alliance</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18</a:t>
            </a:fld>
            <a:endParaRPr lang="en-US" altLang="de-DE"/>
          </a:p>
        </p:txBody>
      </p:sp>
      <p:sp>
        <p:nvSpPr>
          <p:cNvPr id="7" name="Rectangle 3"/>
          <p:cNvSpPr txBox="1">
            <a:spLocks noChangeArrowheads="1"/>
          </p:cNvSpPr>
          <p:nvPr/>
        </p:nvSpPr>
        <p:spPr bwMode="auto">
          <a:xfrm>
            <a:off x="6781800" y="1524000"/>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PM2:</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Call for Contributions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Thursday PM1:</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Tree>
    <p:extLst>
      <p:ext uri="{BB962C8B-B14F-4D97-AF65-F5344CB8AC3E}">
        <p14:creationId xmlns:p14="http://schemas.microsoft.com/office/powerpoint/2010/main" val="232804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457200" y="990600"/>
            <a:ext cx="11430000" cy="5257800"/>
          </a:xfrm>
          <a:ln/>
        </p:spPr>
        <p:txBody>
          <a:bodyPr/>
          <a:lstStyle/>
          <a:p>
            <a:pPr marL="514350" indent="-514350">
              <a:buFont typeface="+mj-lt"/>
              <a:buAutoNum type="arabicPeriod"/>
            </a:pPr>
            <a:r>
              <a:rPr lang="en-US" altLang="de-DE" sz="2000" dirty="0"/>
              <a:t>Approved meeting minutes: </a:t>
            </a:r>
            <a:r>
              <a:rPr lang="en-US" sz="2000" dirty="0">
                <a:latin typeface="Calibri" panose="020F0502020204030204" pitchFamily="34" charset="0"/>
                <a:cs typeface="Calibri" panose="020F0502020204030204" pitchFamily="34" charset="0"/>
              </a:rPr>
              <a:t>15-24-190-00, SG in Denver, 15-24-206-01, Conf call meeting minutes 24/04. </a:t>
            </a:r>
          </a:p>
          <a:p>
            <a:pPr marL="514350" indent="-514350">
              <a:buFont typeface="+mj-lt"/>
              <a:buAutoNum type="arabicPeriod"/>
            </a:pPr>
            <a:r>
              <a:rPr lang="en-US" altLang="de-DE" sz="2000" dirty="0"/>
              <a:t>Heard presentations of:</a:t>
            </a:r>
          </a:p>
          <a:p>
            <a:pPr marL="914400" lvl="1" indent="-514350">
              <a:buFont typeface="+mj-lt"/>
              <a:buAutoNum type="alphaLcPeriod"/>
            </a:pPr>
            <a:r>
              <a:rPr lang="en-US" altLang="de-DE" sz="1600" dirty="0"/>
              <a:t>Use Cases, </a:t>
            </a:r>
          </a:p>
          <a:p>
            <a:pPr marL="914400" lvl="1" indent="-514350">
              <a:buFont typeface="+mj-lt"/>
              <a:buAutoNum type="alphaLcPeriod"/>
            </a:pPr>
            <a:r>
              <a:rPr lang="en-US" altLang="de-DE" sz="1600" dirty="0"/>
              <a:t>Channel Models </a:t>
            </a:r>
          </a:p>
          <a:p>
            <a:pPr marL="914400" lvl="1" indent="-514350">
              <a:buFont typeface="+mj-lt"/>
              <a:buAutoNum type="alphaLcPeriod"/>
            </a:pPr>
            <a:r>
              <a:rPr lang="en-US" altLang="de-DE" sz="1600" dirty="0"/>
              <a:t>Interference Model</a:t>
            </a:r>
          </a:p>
          <a:p>
            <a:pPr marL="514350" indent="-514350">
              <a:buFont typeface="+mj-lt"/>
              <a:buAutoNum type="arabicPeriod"/>
            </a:pPr>
            <a:r>
              <a:rPr lang="en-US" altLang="de-DE" sz="2000" dirty="0"/>
              <a:t>Initial review of Technical Guidance document </a:t>
            </a:r>
          </a:p>
          <a:p>
            <a:pPr marL="514350" indent="-514350">
              <a:buFont typeface="+mj-lt"/>
              <a:buAutoNum type="arabicPeriod"/>
            </a:pPr>
            <a:r>
              <a:rPr lang="en-US" altLang="de-DE" sz="2000" dirty="0"/>
              <a:t>Discussed next steps</a:t>
            </a:r>
          </a:p>
          <a:p>
            <a:pPr marL="514350" indent="-514350">
              <a:buFont typeface="+mj-lt"/>
              <a:buAutoNum type="arabicPeriod"/>
            </a:pPr>
            <a:r>
              <a:rPr lang="en-US" altLang="de-DE" sz="2000" dirty="0"/>
              <a:t>Determined provisional conference call schedule</a:t>
            </a:r>
          </a:p>
          <a:p>
            <a:pPr marL="514350" indent="-514350">
              <a:buFont typeface="+mj-lt"/>
              <a:buAutoNum type="arabicPeriod"/>
            </a:pPr>
            <a:endParaRPr lang="en-US" altLang="de-DE" sz="2000" dirty="0"/>
          </a:p>
          <a:p>
            <a:pPr marL="0" indent="0">
              <a:buNone/>
            </a:pPr>
            <a:r>
              <a:rPr lang="en-US" altLang="de-DE" sz="2000" b="1" dirty="0"/>
              <a:t>Objectives for July Session</a:t>
            </a:r>
          </a:p>
          <a:p>
            <a:pPr marL="457200" indent="-457200">
              <a:buFont typeface="+mj-lt"/>
              <a:buAutoNum type="arabicPeriod"/>
            </a:pPr>
            <a:r>
              <a:rPr lang="en-US" altLang="de-DE" sz="2000"/>
              <a:t>Finalize Use cases</a:t>
            </a:r>
          </a:p>
          <a:p>
            <a:pPr marL="457200" indent="-457200">
              <a:buFont typeface="+mj-lt"/>
              <a:buAutoNum type="arabicPeriod"/>
            </a:pPr>
            <a:r>
              <a:rPr lang="en-US" altLang="de-DE" sz="2000"/>
              <a:t>Agree </a:t>
            </a:r>
            <a:r>
              <a:rPr lang="en-US" altLang="de-DE" sz="2000" dirty="0"/>
              <a:t>channel model(s) </a:t>
            </a:r>
          </a:p>
          <a:p>
            <a:pPr marL="457200" indent="-457200">
              <a:buFont typeface="+mj-lt"/>
              <a:buAutoNum type="arabicPeriod"/>
            </a:pPr>
            <a:r>
              <a:rPr lang="en-US" altLang="de-DE" sz="2000" dirty="0"/>
              <a:t>Complete technical guidance document</a:t>
            </a:r>
          </a:p>
          <a:p>
            <a:pPr marL="457200" indent="-457200">
              <a:buFont typeface="+mj-lt"/>
              <a:buAutoNum type="arabicPeriod"/>
            </a:pPr>
            <a:r>
              <a:rPr lang="en-US" altLang="de-DE" sz="2000" dirty="0"/>
              <a:t>Issue call for proposals</a:t>
            </a:r>
          </a:p>
          <a:p>
            <a:pPr marL="514350" indent="-514350">
              <a:buFont typeface="+mj-lt"/>
              <a:buAutoNum type="arabicPeriod"/>
            </a:pPr>
            <a:endParaRPr lang="en-US" altLang="de-DE" sz="20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2044196" y="1371600"/>
            <a:ext cx="9843004" cy="4648200"/>
          </a:xfrm>
          <a:ln/>
        </p:spPr>
        <p:txBody>
          <a:bodyPr/>
          <a:lstStyle/>
          <a:p>
            <a:pPr marL="514350" indent="-514350">
              <a:buFont typeface="+mj-lt"/>
              <a:buAutoNum type="arabicPeriod"/>
            </a:pPr>
            <a:endParaRPr lang="en-US" altLang="de-DE" sz="1600" dirty="0"/>
          </a:p>
          <a:p>
            <a:pPr marL="514350" indent="-514350">
              <a:buFont typeface="+mj-lt"/>
              <a:buAutoNum type="arabicPeriod"/>
            </a:pPr>
            <a:r>
              <a:rPr lang="en-US" altLang="de-DE" sz="2000" dirty="0"/>
              <a:t>Wednesdays 19 June, 3 July, 10 July (cancel if not needed)</a:t>
            </a:r>
          </a:p>
          <a:p>
            <a:pPr marL="514350" indent="-514350">
              <a:buFont typeface="+mj-lt"/>
              <a:buAutoNum type="arabicPeriod"/>
            </a:pPr>
            <a:r>
              <a:rPr lang="en-US" altLang="de-DE" sz="2000" dirty="0"/>
              <a:t>6am PDT, 8am CDT, 2pm BST, 10pm JST</a:t>
            </a:r>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77787"/>
          </a:xfrm>
        </p:spPr>
        <p:txBody>
          <a:bodyPr/>
          <a:lstStyle/>
          <a:p>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21</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Agenda </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990600"/>
            <a:ext cx="105918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See document :</a:t>
            </a:r>
          </a:p>
          <a:p>
            <a:pPr marL="0" lvl="2">
              <a:spcAft>
                <a:spcPts val="300"/>
              </a:spcAft>
            </a:pPr>
            <a:r>
              <a:rPr lang="en-US" sz="2000" b="1" dirty="0">
                <a:latin typeface="Calibri" panose="020F0502020204030204" pitchFamily="34" charset="0"/>
                <a:cs typeface="Calibri" panose="020F0502020204030204" pitchFamily="34" charset="0"/>
                <a:hlinkClick r:id="rId3"/>
              </a:rPr>
              <a:t>https://mentor.ieee.org/802.15/dcn/24/15-24-0237-00-04ad-may-2024-tg-next-gen-sun-phy-interim-agenda.pptx</a:t>
            </a:r>
            <a:r>
              <a:rPr lang="en-US" sz="2000" b="1" dirty="0">
                <a:latin typeface="Calibri" panose="020F0502020204030204" pitchFamily="34" charset="0"/>
                <a:cs typeface="Calibri" panose="020F0502020204030204" pitchFamily="34" charset="0"/>
              </a:rPr>
              <a:t> </a:t>
            </a:r>
          </a:p>
          <a:p>
            <a:pPr marL="0" lvl="2">
              <a:spcAft>
                <a:spcPts val="300"/>
              </a:spcAft>
            </a:pPr>
            <a:endParaRPr lang="en-US" sz="2000" b="1" dirty="0">
              <a:latin typeface="Calibri" panose="020F0502020204030204" pitchFamily="34" charset="0"/>
              <a:cs typeface="Calibri" panose="020F0502020204030204" pitchFamily="34" charset="0"/>
            </a:endParaRPr>
          </a:p>
          <a:p>
            <a:pPr marL="0" lvl="2">
              <a:spcAft>
                <a:spcPts val="300"/>
              </a:spcAft>
            </a:pPr>
            <a:r>
              <a:rPr lang="en-US" sz="2000" b="1" dirty="0">
                <a:latin typeface="Calibri" panose="020F0502020204030204" pitchFamily="34" charset="0"/>
                <a:cs typeface="Calibri" panose="020F0502020204030204" pitchFamily="34" charset="0"/>
              </a:rPr>
              <a:t>Meeting minutes : 15-24-190-00, SG in Denver, 15-24-206-01, Conf call meeting minutes 24/04. </a:t>
            </a:r>
          </a:p>
          <a:p>
            <a:pPr marL="0" lvl="2">
              <a:spcAft>
                <a:spcPts val="300"/>
              </a:spcAft>
            </a:pPr>
            <a:endParaRPr lang="en-US" sz="2000" b="1"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75195</TotalTime>
  <Words>1987</Words>
  <Application>Microsoft Office PowerPoint</Application>
  <PresentationFormat>Widescreen</PresentationFormat>
  <Paragraphs>213</Paragraphs>
  <Slides>21</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Lucida Grande</vt:lpstr>
      <vt:lpstr>Monotype Sorts</vt:lpstr>
      <vt:lpstr>Arial</vt:lpstr>
      <vt:lpstr>Calibri</vt:lpstr>
      <vt:lpstr>Montserrat</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Call for Patents</vt:lpstr>
      <vt:lpstr>IEEE 802 Ground Rules</vt:lpstr>
      <vt:lpstr>TG4ad Leadership</vt:lpstr>
      <vt:lpstr>PowerPoint Presentation</vt:lpstr>
      <vt:lpstr>Draft Agenda</vt:lpstr>
      <vt:lpstr>Achievements</vt:lpstr>
      <vt:lpstr>Provisonal Conference call schedule</vt:lpstr>
      <vt:lpstr>Agenda </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1139</cp:revision>
  <cp:lastPrinted>2016-07-25T16:00:41Z</cp:lastPrinted>
  <dcterms:created xsi:type="dcterms:W3CDTF">2009-07-12T16:25:16Z</dcterms:created>
  <dcterms:modified xsi:type="dcterms:W3CDTF">2024-07-15T19:54:02Z</dcterms:modified>
  <cp:category/>
</cp:coreProperties>
</file>