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345" r:id="rId3"/>
    <p:sldId id="348" r:id="rId4"/>
    <p:sldId id="346" r:id="rId5"/>
    <p:sldId id="349" r:id="rId6"/>
    <p:sldId id="350" r:id="rId7"/>
    <p:sldId id="351" r:id="rId8"/>
    <p:sldId id="341" r:id="rId9"/>
    <p:sldId id="347" r:id="rId10"/>
    <p:sldId id="352" r:id="rId11"/>
    <p:sldId id="35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45"/>
            <p14:sldId id="348"/>
            <p14:sldId id="346"/>
            <p14:sldId id="349"/>
            <p14:sldId id="350"/>
            <p14:sldId id="351"/>
            <p14:sldId id="341"/>
            <p14:sldId id="347"/>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661"/>
    <p:restoredTop sz="95915"/>
  </p:normalViewPr>
  <p:slideViewPr>
    <p:cSldViewPr>
      <p:cViewPr varScale="1">
        <p:scale>
          <a:sx n="79" d="100"/>
          <a:sy n="79" d="100"/>
        </p:scale>
        <p:origin x="1072" y="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标题 6">
            <a:extLst>
              <a:ext uri="{FF2B5EF4-FFF2-40B4-BE49-F238E27FC236}">
                <a16:creationId xmlns:a16="http://schemas.microsoft.com/office/drawing/2014/main" id="{A750B540-0928-43AD-9EE7-D1B3BA44C5CD}"/>
              </a:ext>
            </a:extLst>
          </p:cNvPr>
          <p:cNvSpPr>
            <a:spLocks noGrp="1"/>
          </p:cNvSpPr>
          <p:nvPr>
            <p:ph type="title"/>
          </p:nvPr>
        </p:nvSpPr>
        <p:spPr/>
        <p:txBody>
          <a:bodyPr/>
          <a:lstStyle/>
          <a:p>
            <a:r>
              <a:rPr lang="zh-CN" altLang="en-US"/>
              <a:t>单击此处编辑母版标题样式</a:t>
            </a:r>
          </a:p>
        </p:txBody>
      </p:sp>
      <p:sp>
        <p:nvSpPr>
          <p:cNvPr id="8" name="日期占位符 7">
            <a:extLst>
              <a:ext uri="{FF2B5EF4-FFF2-40B4-BE49-F238E27FC236}">
                <a16:creationId xmlns:a16="http://schemas.microsoft.com/office/drawing/2014/main" id="{C8E0B5F3-1873-4B34-8ED2-95CBCA10477A}"/>
              </a:ext>
            </a:extLst>
          </p:cNvPr>
          <p:cNvSpPr>
            <a:spLocks noGrp="1"/>
          </p:cNvSpPr>
          <p:nvPr>
            <p:ph type="dt" sz="half" idx="10"/>
          </p:nvPr>
        </p:nvSpPr>
        <p:spPr/>
        <p:txBody>
          <a:bodyPr/>
          <a:lstStyle/>
          <a:p>
            <a:r>
              <a:rPr lang="en-US" altLang="zh-CN"/>
              <a:t>July 2024</a:t>
            </a:r>
            <a:endParaRPr lang="en-US" altLang="en-US" dirty="0"/>
          </a:p>
        </p:txBody>
      </p:sp>
      <p:sp>
        <p:nvSpPr>
          <p:cNvPr id="9" name="页脚占位符 8">
            <a:extLst>
              <a:ext uri="{FF2B5EF4-FFF2-40B4-BE49-F238E27FC236}">
                <a16:creationId xmlns:a16="http://schemas.microsoft.com/office/drawing/2014/main" id="{7B17CEC4-FD54-44FD-B149-D40B498DF897}"/>
              </a:ext>
            </a:extLst>
          </p:cNvPr>
          <p:cNvSpPr>
            <a:spLocks noGrp="1"/>
          </p:cNvSpPr>
          <p:nvPr>
            <p:ph type="ftr" sz="quarter" idx="11"/>
          </p:nvPr>
        </p:nvSpPr>
        <p:spPr/>
        <p:txBody>
          <a:bodyPr/>
          <a:lstStyle/>
          <a:p>
            <a:r>
              <a:rPr lang="en-US" altLang="en-US"/>
              <a:t>Wenzheng Li (Calterah Semiconductor)</a:t>
            </a:r>
            <a:endParaRPr lang="en-US" altLang="en-US" dirty="0"/>
          </a:p>
        </p:txBody>
      </p:sp>
      <p:sp>
        <p:nvSpPr>
          <p:cNvPr id="10" name="灯片编号占位符 9">
            <a:extLst>
              <a:ext uri="{FF2B5EF4-FFF2-40B4-BE49-F238E27FC236}">
                <a16:creationId xmlns:a16="http://schemas.microsoft.com/office/drawing/2014/main" id="{D32D3A48-9339-46A7-93D5-23C6B5D81068}"/>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457200" y="111045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zh-CN"/>
              <a:t>July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zh-CN"/>
              <a:t>July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Wenzheng Li (Calterah Semiconductor)</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July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Wenzheng Li (Calterah Semiconductor)</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15-24-0362-00-04ab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hyperlink" Target="https://mentor.ieee.org/802.15/dcn/24/15-24-0220-01-04ab-15-24-0213-00-04ab-time-efficient-mms-for-one-to-many-ds-twr-ranging.pptx" TargetMode="Externa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mentor.ieee.org/802.15/dcn/22/15-22-0074-00-04ab-link-budget-analysis-for-nba-mm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zh-CN" dirty="0"/>
              <a:t>July 2024</a:t>
            </a:r>
            <a:endParaRPr lang="en-US" altLang="en-US" dirty="0"/>
          </a:p>
        </p:txBody>
      </p:sp>
      <p:sp>
        <p:nvSpPr>
          <p:cNvPr id="5" name="Footer Placeholder 2"/>
          <p:cNvSpPr>
            <a:spLocks noGrp="1"/>
          </p:cNvSpPr>
          <p:nvPr>
            <p:ph type="ftr" sz="quarter" idx="11"/>
          </p:nvPr>
        </p:nvSpPr>
        <p:spPr/>
        <p:txBody>
          <a:bodyPr/>
          <a:lstStyle/>
          <a:p>
            <a:r>
              <a:rPr lang="en-US" altLang="en-US" dirty="0"/>
              <a:t>Wenzheng Li (</a:t>
            </a:r>
            <a:r>
              <a:rPr lang="en-US" altLang="en-US" dirty="0" err="1"/>
              <a:t>Calterah</a:t>
            </a:r>
            <a:r>
              <a:rPr lang="en-US" altLang="en-US" dirty="0"/>
              <a:t> Semiconductor)</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240060" y="743447"/>
            <a:ext cx="874008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400" dirty="0">
              <a:solidFill>
                <a:schemeClr val="tx2"/>
              </a:solidFill>
            </a:endParaRPr>
          </a:p>
          <a:p>
            <a:r>
              <a:rPr lang="en-US" altLang="en-US" sz="1400" b="1" dirty="0"/>
              <a:t>Submission Title:</a:t>
            </a:r>
            <a:r>
              <a:rPr lang="en-US" altLang="en-US" sz="1400" dirty="0"/>
              <a:t> [Consideration and Proposal on MMS in automotive use case]	</a:t>
            </a:r>
          </a:p>
          <a:p>
            <a:r>
              <a:rPr lang="en-US" altLang="en-US" sz="1400" b="1" dirty="0"/>
              <a:t>Date Submitted: </a:t>
            </a:r>
            <a:r>
              <a:rPr lang="en-US" altLang="en-US" sz="1400" dirty="0"/>
              <a:t>[July 11, 2024]	</a:t>
            </a:r>
          </a:p>
          <a:p>
            <a:r>
              <a:rPr lang="en-US" altLang="en-US" sz="1400" b="1" dirty="0"/>
              <a:t>Source:</a:t>
            </a:r>
            <a:r>
              <a:rPr lang="en-US" altLang="en-US" sz="1400" dirty="0"/>
              <a:t> [Wenzheng Li (</a:t>
            </a:r>
            <a:r>
              <a:rPr lang="en-US" altLang="en-US" sz="1400" dirty="0" err="1"/>
              <a:t>Calterah</a:t>
            </a:r>
            <a:r>
              <a:rPr lang="en-US" altLang="en-US" sz="1400" dirty="0"/>
              <a:t> Semiconductor), Zhongxing Yu (</a:t>
            </a:r>
            <a:r>
              <a:rPr lang="en-US" altLang="en-US" sz="1400" dirty="0" err="1"/>
              <a:t>Calterah</a:t>
            </a:r>
            <a:r>
              <a:rPr lang="en-US" altLang="en-US" sz="1400" dirty="0"/>
              <a:t> Semiconductor)]</a:t>
            </a:r>
          </a:p>
          <a:p>
            <a:r>
              <a:rPr lang="en-US" altLang="en-US" sz="1400" b="1" dirty="0"/>
              <a:t>E-Mail</a:t>
            </a:r>
            <a:r>
              <a:rPr lang="en-US" altLang="en-US" sz="1400" dirty="0"/>
              <a:t>: [</a:t>
            </a:r>
            <a:r>
              <a:rPr lang="en-US" altLang="en-US" sz="1400" dirty="0" err="1"/>
              <a:t>wenzheng.li@calterah</a:t>
            </a:r>
            <a:r>
              <a:rPr lang="sv-SE" altLang="en-US" sz="1400" dirty="0"/>
              <a:t>.com, </a:t>
            </a:r>
            <a:r>
              <a:rPr lang="en-US" altLang="en-US" sz="1400" dirty="0" err="1"/>
              <a:t>zhongxing.yu@calterah</a:t>
            </a:r>
            <a:r>
              <a:rPr lang="sv-SE" altLang="en-US" sz="1400" dirty="0"/>
              <a:t>.com</a:t>
            </a:r>
            <a:r>
              <a:rPr lang="en-US" altLang="en-US" sz="1400" dirty="0"/>
              <a:t>]	</a:t>
            </a:r>
          </a:p>
          <a:p>
            <a:r>
              <a:rPr lang="en-US" altLang="en-US" sz="1400" b="1" dirty="0"/>
              <a:t>Re:</a:t>
            </a:r>
            <a:r>
              <a:rPr lang="en-US" altLang="en-US" sz="1400" dirty="0"/>
              <a:t> [Input to the Working Group]</a:t>
            </a:r>
            <a:endParaRPr lang="en-US" altLang="en-US" sz="1100" dirty="0"/>
          </a:p>
          <a:p>
            <a:r>
              <a:rPr lang="en-US" altLang="en-US" sz="1400" b="1" dirty="0"/>
              <a:t>Abstract:</a:t>
            </a:r>
            <a:r>
              <a:rPr lang="en-US" altLang="en-US" sz="1400" dirty="0"/>
              <a:t>	</a:t>
            </a:r>
          </a:p>
          <a:p>
            <a:r>
              <a:rPr lang="en-US" altLang="zh-CN" sz="1400" dirty="0"/>
              <a:t>NBA-MMS may take years to come to the market, </a:t>
            </a:r>
            <a:r>
              <a:rPr lang="en-US" altLang="en-US" sz="1400" dirty="0"/>
              <a:t>in order to fully enjoy the MMS gain in automotive use case and consider the compatibility issue to the existing digital car key scenario(e.g. CCC DK3.0)  </a:t>
            </a:r>
          </a:p>
          <a:p>
            <a:pPr marL="342900" indent="-342900">
              <a:buAutoNum type="arabicPeriod"/>
            </a:pPr>
            <a:r>
              <a:rPr lang="en-US" altLang="en-US" sz="1400" dirty="0"/>
              <a:t>OOB assisted MMS may be a good choice for the near feature before NBA MMS become widely implemented for both user end and car end.</a:t>
            </a:r>
          </a:p>
          <a:p>
            <a:pPr marL="342900" indent="-342900">
              <a:buAutoNum type="arabicPeriod"/>
            </a:pPr>
            <a:r>
              <a:rPr lang="en-US" altLang="en-US" sz="1400" dirty="0"/>
              <a:t>MMS time efficient one to many ranging is recommended to support 3 responders in a sub-round in order to better adapt to current CCC DS-TWR</a:t>
            </a:r>
          </a:p>
          <a:p>
            <a:pPr>
              <a:spcBef>
                <a:spcPts val="600"/>
              </a:spcBef>
              <a:spcAft>
                <a:spcPts val="600"/>
              </a:spcAft>
            </a:pPr>
            <a:r>
              <a:rPr lang="en-US" altLang="en-US" sz="1400" b="1" dirty="0"/>
              <a:t>Purpose: </a:t>
            </a:r>
            <a:r>
              <a:rPr lang="en-US" altLang="en-US" sz="1400" dirty="0"/>
              <a:t>[Provide the points to be discussed and further to optimize the MMS in 4ab]</a:t>
            </a:r>
          </a:p>
          <a:p>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b="1" dirty="0"/>
              <a:t>Release: </a:t>
            </a:r>
            <a:r>
              <a:rPr lang="en-US" altLang="en-US" sz="1400" dirty="0"/>
              <a:t>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Key Comments for 4ab D1.0</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10</a:t>
            </a:fld>
            <a:endParaRPr lang="en-US" altLang="en-US"/>
          </a:p>
        </p:txBody>
      </p:sp>
      <p:sp>
        <p:nvSpPr>
          <p:cNvPr id="9" name="文本占位符 3">
            <a:extLst>
              <a:ext uri="{FF2B5EF4-FFF2-40B4-BE49-F238E27FC236}">
                <a16:creationId xmlns:a16="http://schemas.microsoft.com/office/drawing/2014/main" id="{0BF26D97-2070-47CD-AE97-701CD2630DC4}"/>
              </a:ext>
            </a:extLst>
          </p:cNvPr>
          <p:cNvSpPr txBox="1">
            <a:spLocks/>
          </p:cNvSpPr>
          <p:nvPr/>
        </p:nvSpPr>
        <p:spPr bwMode="auto">
          <a:xfrm>
            <a:off x="476147" y="1371600"/>
            <a:ext cx="8353539" cy="283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rm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l"/>
            <a:r>
              <a:rPr lang="en-US" altLang="zh-CN" sz="1400" dirty="0">
                <a:latin typeface="+mn-ea"/>
              </a:rPr>
              <a:t>In order to better support MMS in automotive use case, two main comments are raised for current D1.0 </a:t>
            </a:r>
          </a:p>
        </p:txBody>
      </p:sp>
      <p:sp>
        <p:nvSpPr>
          <p:cNvPr id="10" name="矩形 9">
            <a:extLst>
              <a:ext uri="{FF2B5EF4-FFF2-40B4-BE49-F238E27FC236}">
                <a16:creationId xmlns:a16="http://schemas.microsoft.com/office/drawing/2014/main" id="{2D86671B-D024-4DAC-8C57-5673D012C4A4}"/>
              </a:ext>
            </a:extLst>
          </p:cNvPr>
          <p:cNvSpPr/>
          <p:nvPr/>
        </p:nvSpPr>
        <p:spPr>
          <a:xfrm>
            <a:off x="379461" y="4966093"/>
            <a:ext cx="4127764" cy="553998"/>
          </a:xfrm>
          <a:prstGeom prst="rect">
            <a:avLst/>
          </a:prstGeom>
        </p:spPr>
        <p:txBody>
          <a:bodyPr wrap="square">
            <a:spAutoFit/>
          </a:bodyPr>
          <a:lstStyle/>
          <a:p>
            <a:r>
              <a:rPr lang="en-US" altLang="zh-CN" sz="1000" b="1" dirty="0">
                <a:solidFill>
                  <a:srgbClr val="00B0F0"/>
                </a:solidFill>
                <a:latin typeface="+mn-ea"/>
              </a:rPr>
              <a:t>Modification on top of 4ab D1.0</a:t>
            </a:r>
          </a:p>
          <a:p>
            <a:pPr marL="171450" indent="-171450">
              <a:buFont typeface="Arial" panose="020B0604020202020204" pitchFamily="34" charset="0"/>
              <a:buChar char="•"/>
            </a:pPr>
            <a:r>
              <a:rPr lang="en-US" altLang="zh-CN" sz="1000" dirty="0">
                <a:latin typeface="+mn-ea"/>
              </a:rPr>
              <a:t>For each sub-round, the number of responders shall be increased up to 3</a:t>
            </a:r>
          </a:p>
          <a:p>
            <a:pPr marL="171450" indent="-171450">
              <a:buFont typeface="Arial" panose="020B0604020202020204" pitchFamily="34" charset="0"/>
              <a:buChar char="•"/>
            </a:pPr>
            <a:r>
              <a:rPr lang="en-US" altLang="zh-CN" sz="1000" dirty="0">
                <a:latin typeface="+mn-ea"/>
              </a:rPr>
              <a:t>For each sub-round, the time shift indication shall be increased up to 3</a:t>
            </a:r>
          </a:p>
        </p:txBody>
      </p:sp>
      <p:grpSp>
        <p:nvGrpSpPr>
          <p:cNvPr id="11" name="组合 10">
            <a:extLst>
              <a:ext uri="{FF2B5EF4-FFF2-40B4-BE49-F238E27FC236}">
                <a16:creationId xmlns:a16="http://schemas.microsoft.com/office/drawing/2014/main" id="{B1118881-5826-4A04-BE38-0EA61B648AC6}"/>
              </a:ext>
            </a:extLst>
          </p:cNvPr>
          <p:cNvGrpSpPr/>
          <p:nvPr/>
        </p:nvGrpSpPr>
        <p:grpSpPr>
          <a:xfrm>
            <a:off x="281583" y="2655057"/>
            <a:ext cx="3369609" cy="2328060"/>
            <a:chOff x="-74288" y="1143033"/>
            <a:chExt cx="8806879" cy="4562483"/>
          </a:xfrm>
        </p:grpSpPr>
        <p:pic>
          <p:nvPicPr>
            <p:cNvPr id="12" name="图片 11" descr="图表, 瀑布图&#10;&#10;描述已自动生成">
              <a:extLst>
                <a:ext uri="{FF2B5EF4-FFF2-40B4-BE49-F238E27FC236}">
                  <a16:creationId xmlns:a16="http://schemas.microsoft.com/office/drawing/2014/main" id="{A15B7B18-CAEF-4C42-BBE6-5317CF49E839}"/>
                </a:ext>
              </a:extLst>
            </p:cNvPr>
            <p:cNvPicPr>
              <a:picLocks noChangeAspect="1"/>
            </p:cNvPicPr>
            <p:nvPr/>
          </p:nvPicPr>
          <p:blipFill>
            <a:blip r:embed="rId2"/>
            <a:stretch>
              <a:fillRect/>
            </a:stretch>
          </p:blipFill>
          <p:spPr>
            <a:xfrm>
              <a:off x="2133347" y="1143033"/>
              <a:ext cx="6599244" cy="1979932"/>
            </a:xfrm>
            <a:prstGeom prst="rect">
              <a:avLst/>
            </a:prstGeom>
          </p:spPr>
        </p:pic>
        <p:pic>
          <p:nvPicPr>
            <p:cNvPr id="13" name="图片 12">
              <a:extLst>
                <a:ext uri="{FF2B5EF4-FFF2-40B4-BE49-F238E27FC236}">
                  <a16:creationId xmlns:a16="http://schemas.microsoft.com/office/drawing/2014/main" id="{49F8EAA4-2538-4442-924B-8E906A3A2EE3}"/>
                </a:ext>
              </a:extLst>
            </p:cNvPr>
            <p:cNvPicPr>
              <a:picLocks noChangeAspect="1"/>
            </p:cNvPicPr>
            <p:nvPr/>
          </p:nvPicPr>
          <p:blipFill>
            <a:blip r:embed="rId3"/>
            <a:stretch>
              <a:fillRect/>
            </a:stretch>
          </p:blipFill>
          <p:spPr>
            <a:xfrm>
              <a:off x="367285" y="3193051"/>
              <a:ext cx="5194446" cy="2512465"/>
            </a:xfrm>
            <a:prstGeom prst="rect">
              <a:avLst/>
            </a:prstGeom>
          </p:spPr>
        </p:pic>
        <p:sp>
          <p:nvSpPr>
            <p:cNvPr id="14" name="矩形: 圆角 13">
              <a:extLst>
                <a:ext uri="{FF2B5EF4-FFF2-40B4-BE49-F238E27FC236}">
                  <a16:creationId xmlns:a16="http://schemas.microsoft.com/office/drawing/2014/main" id="{41F066C1-FEC4-400A-BB8E-BF11DB08A4E5}"/>
                </a:ext>
              </a:extLst>
            </p:cNvPr>
            <p:cNvSpPr/>
            <p:nvPr/>
          </p:nvSpPr>
          <p:spPr>
            <a:xfrm>
              <a:off x="2385603" y="1427793"/>
              <a:ext cx="807578" cy="3914228"/>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dirty="0">
                <a:latin typeface="+mn-ea"/>
              </a:endParaRPr>
            </a:p>
          </p:txBody>
        </p:sp>
        <p:sp>
          <p:nvSpPr>
            <p:cNvPr id="15" name="矩形 14">
              <a:extLst>
                <a:ext uri="{FF2B5EF4-FFF2-40B4-BE49-F238E27FC236}">
                  <a16:creationId xmlns:a16="http://schemas.microsoft.com/office/drawing/2014/main" id="{19AD1700-F96E-4645-98A1-73F591144685}"/>
                </a:ext>
              </a:extLst>
            </p:cNvPr>
            <p:cNvSpPr/>
            <p:nvPr/>
          </p:nvSpPr>
          <p:spPr>
            <a:xfrm>
              <a:off x="-74288" y="4877437"/>
              <a:ext cx="3069114" cy="482539"/>
            </a:xfrm>
            <a:prstGeom prst="rect">
              <a:avLst/>
            </a:prstGeom>
          </p:spPr>
          <p:txBody>
            <a:bodyPr wrap="square">
              <a:spAutoFit/>
            </a:bodyPr>
            <a:lstStyle/>
            <a:p>
              <a:r>
                <a:rPr lang="en-US" altLang="zh-CN" sz="1000" dirty="0">
                  <a:solidFill>
                    <a:srgbClr val="FF0000"/>
                  </a:solidFill>
                  <a:latin typeface="+mn-ea"/>
                </a:rPr>
                <a:t>400-&gt;300RSTU</a:t>
              </a:r>
              <a:endParaRPr lang="zh-CN" altLang="en-US" sz="1000" dirty="0">
                <a:solidFill>
                  <a:srgbClr val="FF0000"/>
                </a:solidFill>
                <a:latin typeface="+mn-ea"/>
              </a:endParaRPr>
            </a:p>
          </p:txBody>
        </p:sp>
      </p:grpSp>
      <p:grpSp>
        <p:nvGrpSpPr>
          <p:cNvPr id="16" name="组合 15">
            <a:extLst>
              <a:ext uri="{FF2B5EF4-FFF2-40B4-BE49-F238E27FC236}">
                <a16:creationId xmlns:a16="http://schemas.microsoft.com/office/drawing/2014/main" id="{D5957F1A-81D5-483F-A324-B8A6F2E8E016}"/>
              </a:ext>
            </a:extLst>
          </p:cNvPr>
          <p:cNvGrpSpPr/>
          <p:nvPr/>
        </p:nvGrpSpPr>
        <p:grpSpPr>
          <a:xfrm>
            <a:off x="959880" y="5444784"/>
            <a:ext cx="2259930" cy="738434"/>
            <a:chOff x="6096000" y="4498095"/>
            <a:chExt cx="4564091" cy="1447298"/>
          </a:xfrm>
        </p:grpSpPr>
        <p:pic>
          <p:nvPicPr>
            <p:cNvPr id="17" name="图片 16">
              <a:extLst>
                <a:ext uri="{FF2B5EF4-FFF2-40B4-BE49-F238E27FC236}">
                  <a16:creationId xmlns:a16="http://schemas.microsoft.com/office/drawing/2014/main" id="{3A1DFB80-C640-49AF-BD42-0E6E353F34CD}"/>
                </a:ext>
              </a:extLst>
            </p:cNvPr>
            <p:cNvPicPr>
              <a:picLocks noChangeAspect="1"/>
            </p:cNvPicPr>
            <p:nvPr/>
          </p:nvPicPr>
          <p:blipFill>
            <a:blip r:embed="rId4"/>
            <a:stretch>
              <a:fillRect/>
            </a:stretch>
          </p:blipFill>
          <p:spPr>
            <a:xfrm>
              <a:off x="6096000" y="4956412"/>
              <a:ext cx="4564091" cy="988981"/>
            </a:xfrm>
            <a:prstGeom prst="rect">
              <a:avLst/>
            </a:prstGeom>
          </p:spPr>
        </p:pic>
        <p:sp>
          <p:nvSpPr>
            <p:cNvPr id="18" name="矩形: 圆角 17">
              <a:extLst>
                <a:ext uri="{FF2B5EF4-FFF2-40B4-BE49-F238E27FC236}">
                  <a16:creationId xmlns:a16="http://schemas.microsoft.com/office/drawing/2014/main" id="{34533BF6-09F9-4C95-8CEB-28501A42BAA3}"/>
                </a:ext>
              </a:extLst>
            </p:cNvPr>
            <p:cNvSpPr/>
            <p:nvPr/>
          </p:nvSpPr>
          <p:spPr>
            <a:xfrm>
              <a:off x="8378045" y="4831163"/>
              <a:ext cx="1083589" cy="825376"/>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dirty="0">
                <a:latin typeface="+mn-ea"/>
              </a:endParaRPr>
            </a:p>
          </p:txBody>
        </p:sp>
        <p:sp>
          <p:nvSpPr>
            <p:cNvPr id="19" name="矩形 18">
              <a:extLst>
                <a:ext uri="{FF2B5EF4-FFF2-40B4-BE49-F238E27FC236}">
                  <a16:creationId xmlns:a16="http://schemas.microsoft.com/office/drawing/2014/main" id="{609913B9-B8E9-4634-A6A2-9601435CF729}"/>
                </a:ext>
              </a:extLst>
            </p:cNvPr>
            <p:cNvSpPr/>
            <p:nvPr/>
          </p:nvSpPr>
          <p:spPr>
            <a:xfrm>
              <a:off x="8427169" y="4498095"/>
              <a:ext cx="1098119" cy="452421"/>
            </a:xfrm>
            <a:prstGeom prst="rect">
              <a:avLst/>
            </a:prstGeom>
          </p:spPr>
          <p:txBody>
            <a:bodyPr wrap="none">
              <a:spAutoFit/>
            </a:bodyPr>
            <a:lstStyle/>
            <a:p>
              <a:r>
                <a:rPr lang="en-US" altLang="zh-CN" sz="900" b="1" dirty="0">
                  <a:solidFill>
                    <a:srgbClr val="FF0000"/>
                  </a:solidFill>
                  <a:latin typeface="+mn-ea"/>
                </a:rPr>
                <a:t>Bit: 0 1</a:t>
              </a:r>
              <a:endParaRPr lang="zh-CN" altLang="en-US" sz="900" b="1" dirty="0">
                <a:solidFill>
                  <a:srgbClr val="FF0000"/>
                </a:solidFill>
                <a:latin typeface="+mn-ea"/>
              </a:endParaRPr>
            </a:p>
          </p:txBody>
        </p:sp>
      </p:grpSp>
      <p:sp>
        <p:nvSpPr>
          <p:cNvPr id="20" name="矩形 19">
            <a:extLst>
              <a:ext uri="{FF2B5EF4-FFF2-40B4-BE49-F238E27FC236}">
                <a16:creationId xmlns:a16="http://schemas.microsoft.com/office/drawing/2014/main" id="{A223AF6C-CD42-43D7-95B0-7DBA68A2AC35}"/>
              </a:ext>
            </a:extLst>
          </p:cNvPr>
          <p:cNvSpPr/>
          <p:nvPr/>
        </p:nvSpPr>
        <p:spPr>
          <a:xfrm>
            <a:off x="386901" y="1590796"/>
            <a:ext cx="3942431" cy="1046440"/>
          </a:xfrm>
          <a:prstGeom prst="rect">
            <a:avLst/>
          </a:prstGeom>
        </p:spPr>
        <p:txBody>
          <a:bodyPr wrap="square">
            <a:spAutoFit/>
          </a:bodyPr>
          <a:lstStyle/>
          <a:p>
            <a:pPr algn="ctr"/>
            <a:r>
              <a:rPr lang="en-US" altLang="zh-CN" b="1" dirty="0">
                <a:solidFill>
                  <a:srgbClr val="00B0F0"/>
                </a:solidFill>
                <a:latin typeface="+mn-ea"/>
              </a:rPr>
              <a:t>Time efficient one to many MMS ranging</a:t>
            </a:r>
          </a:p>
          <a:p>
            <a:pPr marL="171450" indent="-171450">
              <a:buFont typeface="Arial" panose="020B0604020202020204" pitchFamily="34" charset="0"/>
              <a:buChar char="•"/>
            </a:pPr>
            <a:r>
              <a:rPr lang="en-US" altLang="zh-CN" sz="1000" dirty="0">
                <a:latin typeface="+mn-ea"/>
              </a:rPr>
              <a:t>The contribution is already proposed in </a:t>
            </a:r>
            <a:r>
              <a:rPr lang="en-US" altLang="zh-CN" sz="1000" dirty="0">
                <a:latin typeface="+mn-ea"/>
                <a:hlinkClick r:id="rId5">
                  <a:extLst>
                    <a:ext uri="{A12FA001-AC4F-418D-AE19-62706E023703}">
                      <ahyp:hlinkClr xmlns:ahyp="http://schemas.microsoft.com/office/drawing/2018/hyperlinkcolor" val="tx"/>
                    </a:ext>
                  </a:extLst>
                </a:hlinkClick>
              </a:rPr>
              <a:t>15-24-0220-00-04ab</a:t>
            </a:r>
            <a:endParaRPr lang="en-US" altLang="zh-CN" sz="1000" dirty="0">
              <a:latin typeface="+mn-ea"/>
            </a:endParaRPr>
          </a:p>
          <a:p>
            <a:pPr marL="171450" indent="-171450">
              <a:buFont typeface="Arial" panose="020B0604020202020204" pitchFamily="34" charset="0"/>
              <a:buChar char="•"/>
            </a:pPr>
            <a:r>
              <a:rPr lang="en-US" altLang="zh-CN" sz="1000" dirty="0">
                <a:latin typeface="+mn-ea"/>
              </a:rPr>
              <a:t>Current Time efficient one to many MMS ranging is targeted for SS-TWR with up to 2 responders</a:t>
            </a:r>
          </a:p>
          <a:p>
            <a:pPr marL="171450" indent="-171450">
              <a:buFont typeface="Arial" panose="020B0604020202020204" pitchFamily="34" charset="0"/>
              <a:buChar char="•"/>
            </a:pPr>
            <a:r>
              <a:rPr lang="en-US" altLang="zh-CN" sz="1000" dirty="0">
                <a:solidFill>
                  <a:srgbClr val="FF0000"/>
                </a:solidFill>
                <a:latin typeface="+mn-ea"/>
              </a:rPr>
              <a:t>DS-TWR is much more common in car key scenario, and the number of  responders(anchors) is normally 5 or 6</a:t>
            </a:r>
          </a:p>
        </p:txBody>
      </p:sp>
      <p:sp>
        <p:nvSpPr>
          <p:cNvPr id="21" name="矩形 20">
            <a:extLst>
              <a:ext uri="{FF2B5EF4-FFF2-40B4-BE49-F238E27FC236}">
                <a16:creationId xmlns:a16="http://schemas.microsoft.com/office/drawing/2014/main" id="{9A353407-6CC5-40CF-B984-19FA314D6FF0}"/>
              </a:ext>
            </a:extLst>
          </p:cNvPr>
          <p:cNvSpPr/>
          <p:nvPr/>
        </p:nvSpPr>
        <p:spPr>
          <a:xfrm>
            <a:off x="4684429" y="1607071"/>
            <a:ext cx="4293141" cy="1077218"/>
          </a:xfrm>
          <a:prstGeom prst="rect">
            <a:avLst/>
          </a:prstGeom>
        </p:spPr>
        <p:txBody>
          <a:bodyPr wrap="square">
            <a:spAutoFit/>
          </a:bodyPr>
          <a:lstStyle/>
          <a:p>
            <a:pPr algn="ctr"/>
            <a:r>
              <a:rPr lang="en-US" altLang="zh-CN" b="1" dirty="0">
                <a:solidFill>
                  <a:srgbClr val="00B0F0"/>
                </a:solidFill>
                <a:latin typeface="+mn-ea"/>
              </a:rPr>
              <a:t>UWB driven MMS and OOB MMS ranging phase</a:t>
            </a:r>
          </a:p>
          <a:p>
            <a:pPr marL="171450" indent="-171450">
              <a:buFont typeface="Arial" panose="020B0604020202020204" pitchFamily="34" charset="0"/>
              <a:buChar char="•"/>
            </a:pPr>
            <a:r>
              <a:rPr lang="en-US" altLang="zh-CN" sz="1000" dirty="0">
                <a:latin typeface="+mn-ea"/>
              </a:rPr>
              <a:t>UWB driven MMS: Initial SYNC+SFD exchange shall be applied for one to one and one to many MMS ranging</a:t>
            </a:r>
          </a:p>
          <a:p>
            <a:pPr marL="171450" indent="-171450">
              <a:buFont typeface="Arial" panose="020B0604020202020204" pitchFamily="34" charset="0"/>
              <a:buChar char="•"/>
            </a:pPr>
            <a:r>
              <a:rPr lang="en-US" altLang="zh-CN" sz="1000" dirty="0">
                <a:latin typeface="+mn-ea"/>
              </a:rPr>
              <a:t>OOB MMS: </a:t>
            </a:r>
            <a:r>
              <a:rPr lang="en-US" altLang="zh-CN" sz="1000" dirty="0">
                <a:solidFill>
                  <a:srgbClr val="FF0000"/>
                </a:solidFill>
                <a:latin typeface="+mn-ea"/>
              </a:rPr>
              <a:t>Initial SYNC+SFD exchange is a MUST to get the fine synchronization for one to one and one to many MMS ranging</a:t>
            </a:r>
            <a:endParaRPr lang="zh-CN" altLang="en-US" sz="1000" dirty="0">
              <a:solidFill>
                <a:srgbClr val="FF0000"/>
              </a:solidFill>
              <a:latin typeface="+mn-ea"/>
            </a:endParaRPr>
          </a:p>
          <a:p>
            <a:pPr marL="171450" indent="-171450">
              <a:buFont typeface="Arial" panose="020B0604020202020204" pitchFamily="34" charset="0"/>
              <a:buChar char="•"/>
            </a:pPr>
            <a:endParaRPr lang="en-US" altLang="zh-CN" sz="1000" dirty="0">
              <a:latin typeface="+mn-ea"/>
            </a:endParaRPr>
          </a:p>
        </p:txBody>
      </p:sp>
      <p:sp>
        <p:nvSpPr>
          <p:cNvPr id="22" name="矩形 21">
            <a:extLst>
              <a:ext uri="{FF2B5EF4-FFF2-40B4-BE49-F238E27FC236}">
                <a16:creationId xmlns:a16="http://schemas.microsoft.com/office/drawing/2014/main" id="{3B47D126-23CF-42A5-9507-97FB34D52966}"/>
              </a:ext>
            </a:extLst>
          </p:cNvPr>
          <p:cNvSpPr/>
          <p:nvPr/>
        </p:nvSpPr>
        <p:spPr>
          <a:xfrm>
            <a:off x="2428641" y="3915954"/>
            <a:ext cx="2018959" cy="553998"/>
          </a:xfrm>
          <a:prstGeom prst="rect">
            <a:avLst/>
          </a:prstGeom>
        </p:spPr>
        <p:txBody>
          <a:bodyPr wrap="square">
            <a:spAutoFit/>
          </a:bodyPr>
          <a:lstStyle/>
          <a:p>
            <a:r>
              <a:rPr lang="en-US" altLang="zh-CN" sz="1000" dirty="0">
                <a:solidFill>
                  <a:srgbClr val="FF0000"/>
                </a:solidFill>
                <a:latin typeface="+mn-ea"/>
              </a:rPr>
              <a:t>DS-TWR for 5 or 6 responders can be completed within two MMS slots</a:t>
            </a:r>
            <a:endParaRPr lang="zh-CN" altLang="en-US" sz="1000" dirty="0">
              <a:solidFill>
                <a:srgbClr val="FF0000"/>
              </a:solidFill>
              <a:latin typeface="+mn-ea"/>
            </a:endParaRPr>
          </a:p>
        </p:txBody>
      </p:sp>
      <p:cxnSp>
        <p:nvCxnSpPr>
          <p:cNvPr id="23" name="直接箭头连接符 22">
            <a:extLst>
              <a:ext uri="{FF2B5EF4-FFF2-40B4-BE49-F238E27FC236}">
                <a16:creationId xmlns:a16="http://schemas.microsoft.com/office/drawing/2014/main" id="{F6FAD035-A268-4564-A574-AFD3F80841C3}"/>
              </a:ext>
            </a:extLst>
          </p:cNvPr>
          <p:cNvCxnSpPr>
            <a:cxnSpLocks/>
          </p:cNvCxnSpPr>
          <p:nvPr/>
        </p:nvCxnSpPr>
        <p:spPr>
          <a:xfrm>
            <a:off x="4746181" y="3416295"/>
            <a:ext cx="35824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4" name="组合 23">
            <a:extLst>
              <a:ext uri="{FF2B5EF4-FFF2-40B4-BE49-F238E27FC236}">
                <a16:creationId xmlns:a16="http://schemas.microsoft.com/office/drawing/2014/main" id="{275A691E-46E9-48AA-80BF-A0457E2CEE4D}"/>
              </a:ext>
            </a:extLst>
          </p:cNvPr>
          <p:cNvGrpSpPr/>
          <p:nvPr/>
        </p:nvGrpSpPr>
        <p:grpSpPr>
          <a:xfrm>
            <a:off x="5590383" y="2851614"/>
            <a:ext cx="316603" cy="892248"/>
            <a:chOff x="7149006" y="2736891"/>
            <a:chExt cx="491066" cy="1210606"/>
          </a:xfrm>
        </p:grpSpPr>
        <p:sp>
          <p:nvSpPr>
            <p:cNvPr id="25" name="矩形 24">
              <a:extLst>
                <a:ext uri="{FF2B5EF4-FFF2-40B4-BE49-F238E27FC236}">
                  <a16:creationId xmlns:a16="http://schemas.microsoft.com/office/drawing/2014/main" id="{A3630767-E76C-42FD-A434-5EF8338C2CB7}"/>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26" name="直接连接符 25">
              <a:extLst>
                <a:ext uri="{FF2B5EF4-FFF2-40B4-BE49-F238E27FC236}">
                  <a16:creationId xmlns:a16="http://schemas.microsoft.com/office/drawing/2014/main" id="{46F48D2A-4A4D-4458-9B16-9244D8BEDAF7}"/>
                </a:ext>
              </a:extLst>
            </p:cNvPr>
            <p:cNvCxnSpPr>
              <a:cxnSpLocks/>
            </p:cNvCxnSpPr>
            <p:nvPr/>
          </p:nvCxnSpPr>
          <p:spPr>
            <a:xfrm>
              <a:off x="7149006" y="2736891"/>
              <a:ext cx="0" cy="121060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7" name="组合 26">
            <a:extLst>
              <a:ext uri="{FF2B5EF4-FFF2-40B4-BE49-F238E27FC236}">
                <a16:creationId xmlns:a16="http://schemas.microsoft.com/office/drawing/2014/main" id="{617324B8-80B5-41A1-A3E9-8F48678BEE19}"/>
              </a:ext>
            </a:extLst>
          </p:cNvPr>
          <p:cNvGrpSpPr/>
          <p:nvPr/>
        </p:nvGrpSpPr>
        <p:grpSpPr>
          <a:xfrm>
            <a:off x="6119961" y="2872764"/>
            <a:ext cx="316603" cy="540470"/>
            <a:chOff x="7149006" y="2769742"/>
            <a:chExt cx="491066" cy="733312"/>
          </a:xfrm>
        </p:grpSpPr>
        <p:sp>
          <p:nvSpPr>
            <p:cNvPr id="28" name="矩形 27">
              <a:extLst>
                <a:ext uri="{FF2B5EF4-FFF2-40B4-BE49-F238E27FC236}">
                  <a16:creationId xmlns:a16="http://schemas.microsoft.com/office/drawing/2014/main" id="{DCC0137C-71F7-4B49-99B3-325B4522BE62}"/>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29" name="直接连接符 28">
              <a:extLst>
                <a:ext uri="{FF2B5EF4-FFF2-40B4-BE49-F238E27FC236}">
                  <a16:creationId xmlns:a16="http://schemas.microsoft.com/office/drawing/2014/main" id="{44B013DA-6AC2-4D23-A9D1-67192EE34701}"/>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0" name="组合 29">
            <a:extLst>
              <a:ext uri="{FF2B5EF4-FFF2-40B4-BE49-F238E27FC236}">
                <a16:creationId xmlns:a16="http://schemas.microsoft.com/office/drawing/2014/main" id="{6CAA65A6-7BBE-4FFB-BA3B-C2B8E0A63B1D}"/>
              </a:ext>
            </a:extLst>
          </p:cNvPr>
          <p:cNvGrpSpPr/>
          <p:nvPr/>
        </p:nvGrpSpPr>
        <p:grpSpPr>
          <a:xfrm>
            <a:off x="6645580" y="2875943"/>
            <a:ext cx="316603" cy="540470"/>
            <a:chOff x="7149006" y="2769742"/>
            <a:chExt cx="491066" cy="733312"/>
          </a:xfrm>
        </p:grpSpPr>
        <p:sp>
          <p:nvSpPr>
            <p:cNvPr id="31" name="矩形 30">
              <a:extLst>
                <a:ext uri="{FF2B5EF4-FFF2-40B4-BE49-F238E27FC236}">
                  <a16:creationId xmlns:a16="http://schemas.microsoft.com/office/drawing/2014/main" id="{E6BBF392-A993-443E-86FE-B1D473AAEA52}"/>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32" name="直接连接符 31">
              <a:extLst>
                <a:ext uri="{FF2B5EF4-FFF2-40B4-BE49-F238E27FC236}">
                  <a16:creationId xmlns:a16="http://schemas.microsoft.com/office/drawing/2014/main" id="{A964D541-B21F-42B9-9CA1-2ABB57C0C1B9}"/>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3" name="组合 32">
            <a:extLst>
              <a:ext uri="{FF2B5EF4-FFF2-40B4-BE49-F238E27FC236}">
                <a16:creationId xmlns:a16="http://schemas.microsoft.com/office/drawing/2014/main" id="{222E2BDA-62CE-48DD-A512-562CDA12E52E}"/>
              </a:ext>
            </a:extLst>
          </p:cNvPr>
          <p:cNvGrpSpPr/>
          <p:nvPr/>
        </p:nvGrpSpPr>
        <p:grpSpPr>
          <a:xfrm>
            <a:off x="7491765" y="2872882"/>
            <a:ext cx="316603" cy="540470"/>
            <a:chOff x="7149006" y="2769742"/>
            <a:chExt cx="491066" cy="733312"/>
          </a:xfrm>
        </p:grpSpPr>
        <p:sp>
          <p:nvSpPr>
            <p:cNvPr id="34" name="矩形 33">
              <a:extLst>
                <a:ext uri="{FF2B5EF4-FFF2-40B4-BE49-F238E27FC236}">
                  <a16:creationId xmlns:a16="http://schemas.microsoft.com/office/drawing/2014/main" id="{D065889D-B4FF-4210-9FDE-D53BA94B3D99}"/>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35" name="直接连接符 34">
              <a:extLst>
                <a:ext uri="{FF2B5EF4-FFF2-40B4-BE49-F238E27FC236}">
                  <a16:creationId xmlns:a16="http://schemas.microsoft.com/office/drawing/2014/main" id="{53B9421D-6A2F-4950-A961-B5A26561C4A6}"/>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36" name="直接箭头连接符 35">
            <a:extLst>
              <a:ext uri="{FF2B5EF4-FFF2-40B4-BE49-F238E27FC236}">
                <a16:creationId xmlns:a16="http://schemas.microsoft.com/office/drawing/2014/main" id="{C3874656-5297-4F11-98A7-45ED5D82EEAF}"/>
              </a:ext>
            </a:extLst>
          </p:cNvPr>
          <p:cNvCxnSpPr>
            <a:cxnSpLocks/>
          </p:cNvCxnSpPr>
          <p:nvPr/>
        </p:nvCxnSpPr>
        <p:spPr>
          <a:xfrm>
            <a:off x="4794312" y="4087249"/>
            <a:ext cx="3736275" cy="5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37" name="组合 36">
            <a:extLst>
              <a:ext uri="{FF2B5EF4-FFF2-40B4-BE49-F238E27FC236}">
                <a16:creationId xmlns:a16="http://schemas.microsoft.com/office/drawing/2014/main" id="{A46E6801-D29F-4C7D-AF22-1AF9D12AD723}"/>
              </a:ext>
            </a:extLst>
          </p:cNvPr>
          <p:cNvGrpSpPr/>
          <p:nvPr/>
        </p:nvGrpSpPr>
        <p:grpSpPr>
          <a:xfrm>
            <a:off x="5792353" y="3551914"/>
            <a:ext cx="316603" cy="540470"/>
            <a:chOff x="7149006" y="2769742"/>
            <a:chExt cx="491066" cy="733312"/>
          </a:xfrm>
        </p:grpSpPr>
        <p:sp>
          <p:nvSpPr>
            <p:cNvPr id="38" name="矩形 37">
              <a:extLst>
                <a:ext uri="{FF2B5EF4-FFF2-40B4-BE49-F238E27FC236}">
                  <a16:creationId xmlns:a16="http://schemas.microsoft.com/office/drawing/2014/main" id="{413058A3-5A78-4DBD-96B1-E7D6E4F8ED48}"/>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39" name="直接连接符 38">
              <a:extLst>
                <a:ext uri="{FF2B5EF4-FFF2-40B4-BE49-F238E27FC236}">
                  <a16:creationId xmlns:a16="http://schemas.microsoft.com/office/drawing/2014/main" id="{28E8B464-F041-4BE4-8F29-28645758CC20}"/>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0" name="组合 39">
            <a:extLst>
              <a:ext uri="{FF2B5EF4-FFF2-40B4-BE49-F238E27FC236}">
                <a16:creationId xmlns:a16="http://schemas.microsoft.com/office/drawing/2014/main" id="{33942E04-7818-4B3C-AB2B-3695FAD51485}"/>
              </a:ext>
            </a:extLst>
          </p:cNvPr>
          <p:cNvGrpSpPr/>
          <p:nvPr/>
        </p:nvGrpSpPr>
        <p:grpSpPr>
          <a:xfrm>
            <a:off x="6321932" y="3548852"/>
            <a:ext cx="316603" cy="540470"/>
            <a:chOff x="7149006" y="2769742"/>
            <a:chExt cx="491066" cy="733312"/>
          </a:xfrm>
        </p:grpSpPr>
        <p:sp>
          <p:nvSpPr>
            <p:cNvPr id="41" name="矩形 40">
              <a:extLst>
                <a:ext uri="{FF2B5EF4-FFF2-40B4-BE49-F238E27FC236}">
                  <a16:creationId xmlns:a16="http://schemas.microsoft.com/office/drawing/2014/main" id="{2E31ED59-98B0-4BEC-B4C5-DE3D22355391}"/>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42" name="直接连接符 41">
              <a:extLst>
                <a:ext uri="{FF2B5EF4-FFF2-40B4-BE49-F238E27FC236}">
                  <a16:creationId xmlns:a16="http://schemas.microsoft.com/office/drawing/2014/main" id="{8BC76891-4795-4382-95F2-4CC0C99A62A7}"/>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3" name="组合 42">
            <a:extLst>
              <a:ext uri="{FF2B5EF4-FFF2-40B4-BE49-F238E27FC236}">
                <a16:creationId xmlns:a16="http://schemas.microsoft.com/office/drawing/2014/main" id="{3C7A292A-9BF2-48D8-B180-399D840D3E0A}"/>
              </a:ext>
            </a:extLst>
          </p:cNvPr>
          <p:cNvGrpSpPr/>
          <p:nvPr/>
        </p:nvGrpSpPr>
        <p:grpSpPr>
          <a:xfrm>
            <a:off x="6847550" y="3552032"/>
            <a:ext cx="316603" cy="540470"/>
            <a:chOff x="7072803" y="2769742"/>
            <a:chExt cx="491066" cy="733312"/>
          </a:xfrm>
        </p:grpSpPr>
        <p:sp>
          <p:nvSpPr>
            <p:cNvPr id="44" name="矩形 43">
              <a:extLst>
                <a:ext uri="{FF2B5EF4-FFF2-40B4-BE49-F238E27FC236}">
                  <a16:creationId xmlns:a16="http://schemas.microsoft.com/office/drawing/2014/main" id="{20AB2C52-7FA5-48A3-8DFE-632CD9DCA70D}"/>
                </a:ext>
              </a:extLst>
            </p:cNvPr>
            <p:cNvSpPr/>
            <p:nvPr/>
          </p:nvSpPr>
          <p:spPr>
            <a:xfrm>
              <a:off x="7072803"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45" name="直接连接符 44">
              <a:extLst>
                <a:ext uri="{FF2B5EF4-FFF2-40B4-BE49-F238E27FC236}">
                  <a16:creationId xmlns:a16="http://schemas.microsoft.com/office/drawing/2014/main" id="{BCF715DE-EC73-4A26-9C4A-44C4F9C086E9}"/>
                </a:ext>
              </a:extLst>
            </p:cNvPr>
            <p:cNvCxnSpPr>
              <a:cxnSpLocks/>
            </p:cNvCxnSpPr>
            <p:nvPr/>
          </p:nvCxnSpPr>
          <p:spPr>
            <a:xfrm>
              <a:off x="7072803"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46" name="组合 45">
            <a:extLst>
              <a:ext uri="{FF2B5EF4-FFF2-40B4-BE49-F238E27FC236}">
                <a16:creationId xmlns:a16="http://schemas.microsoft.com/office/drawing/2014/main" id="{606B6495-EE45-4FEB-95A5-AC70535B4C84}"/>
              </a:ext>
            </a:extLst>
          </p:cNvPr>
          <p:cNvGrpSpPr/>
          <p:nvPr/>
        </p:nvGrpSpPr>
        <p:grpSpPr>
          <a:xfrm>
            <a:off x="7695581" y="3548852"/>
            <a:ext cx="316603" cy="540470"/>
            <a:chOff x="7149006" y="2769742"/>
            <a:chExt cx="491066" cy="733312"/>
          </a:xfrm>
        </p:grpSpPr>
        <p:sp>
          <p:nvSpPr>
            <p:cNvPr id="47" name="矩形 46">
              <a:extLst>
                <a:ext uri="{FF2B5EF4-FFF2-40B4-BE49-F238E27FC236}">
                  <a16:creationId xmlns:a16="http://schemas.microsoft.com/office/drawing/2014/main" id="{44CA6820-0C72-484B-B46E-7109C4621BF8}"/>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48" name="直接连接符 47">
              <a:extLst>
                <a:ext uri="{FF2B5EF4-FFF2-40B4-BE49-F238E27FC236}">
                  <a16:creationId xmlns:a16="http://schemas.microsoft.com/office/drawing/2014/main" id="{A50975ED-92C1-4110-86E8-B7CBB68014CE}"/>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sp>
        <p:nvSpPr>
          <p:cNvPr id="49" name="矩形 48">
            <a:extLst>
              <a:ext uri="{FF2B5EF4-FFF2-40B4-BE49-F238E27FC236}">
                <a16:creationId xmlns:a16="http://schemas.microsoft.com/office/drawing/2014/main" id="{0DB8C702-906F-4984-98D2-CFF8C773F68F}"/>
              </a:ext>
            </a:extLst>
          </p:cNvPr>
          <p:cNvSpPr/>
          <p:nvPr/>
        </p:nvSpPr>
        <p:spPr>
          <a:xfrm>
            <a:off x="4888150" y="3072311"/>
            <a:ext cx="316603" cy="3454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UWB</a:t>
            </a:r>
          </a:p>
          <a:p>
            <a:pPr algn="ctr"/>
            <a:r>
              <a:rPr lang="en-US" altLang="zh-CN" sz="400" dirty="0">
                <a:solidFill>
                  <a:schemeClr val="tx1"/>
                </a:solidFill>
                <a:latin typeface="+mn-ea"/>
              </a:rPr>
              <a:t>Packet</a:t>
            </a:r>
            <a:endParaRPr lang="zh-CN" altLang="en-US" sz="400" dirty="0">
              <a:solidFill>
                <a:schemeClr val="tx1"/>
              </a:solidFill>
              <a:latin typeface="+mn-ea"/>
            </a:endParaRPr>
          </a:p>
        </p:txBody>
      </p:sp>
      <p:sp>
        <p:nvSpPr>
          <p:cNvPr id="50" name="矩形 49">
            <a:extLst>
              <a:ext uri="{FF2B5EF4-FFF2-40B4-BE49-F238E27FC236}">
                <a16:creationId xmlns:a16="http://schemas.microsoft.com/office/drawing/2014/main" id="{117CA5BB-5AF6-4BDD-A5E8-4ABD70E2466F}"/>
              </a:ext>
            </a:extLst>
          </p:cNvPr>
          <p:cNvSpPr/>
          <p:nvPr/>
        </p:nvSpPr>
        <p:spPr>
          <a:xfrm>
            <a:off x="5090121" y="3744946"/>
            <a:ext cx="316603" cy="3454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UWB</a:t>
            </a:r>
          </a:p>
          <a:p>
            <a:pPr algn="ctr"/>
            <a:r>
              <a:rPr lang="en-US" altLang="zh-CN" sz="400" dirty="0">
                <a:solidFill>
                  <a:schemeClr val="tx1"/>
                </a:solidFill>
                <a:latin typeface="+mn-ea"/>
              </a:rPr>
              <a:t>Packet</a:t>
            </a:r>
            <a:endParaRPr lang="zh-CN" altLang="en-US" sz="400" dirty="0">
              <a:solidFill>
                <a:schemeClr val="tx1"/>
              </a:solidFill>
              <a:latin typeface="+mn-ea"/>
            </a:endParaRPr>
          </a:p>
        </p:txBody>
      </p:sp>
      <p:cxnSp>
        <p:nvCxnSpPr>
          <p:cNvPr id="51" name="直接箭头连接符 50">
            <a:extLst>
              <a:ext uri="{FF2B5EF4-FFF2-40B4-BE49-F238E27FC236}">
                <a16:creationId xmlns:a16="http://schemas.microsoft.com/office/drawing/2014/main" id="{008B241D-058B-4E55-A75A-1454CB3D5E13}"/>
              </a:ext>
            </a:extLst>
          </p:cNvPr>
          <p:cNvCxnSpPr/>
          <p:nvPr/>
        </p:nvCxnSpPr>
        <p:spPr>
          <a:xfrm>
            <a:off x="5590383" y="2998205"/>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a:extLst>
              <a:ext uri="{FF2B5EF4-FFF2-40B4-BE49-F238E27FC236}">
                <a16:creationId xmlns:a16="http://schemas.microsoft.com/office/drawing/2014/main" id="{A9F60E9A-BCA7-46FB-B408-2947F02D990C}"/>
              </a:ext>
            </a:extLst>
          </p:cNvPr>
          <p:cNvCxnSpPr/>
          <p:nvPr/>
        </p:nvCxnSpPr>
        <p:spPr>
          <a:xfrm>
            <a:off x="6119961" y="2991965"/>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5A807B74-9914-4C6B-A7C5-385C0490BC1B}"/>
              </a:ext>
            </a:extLst>
          </p:cNvPr>
          <p:cNvCxnSpPr>
            <a:cxnSpLocks/>
          </p:cNvCxnSpPr>
          <p:nvPr/>
        </p:nvCxnSpPr>
        <p:spPr>
          <a:xfrm flipV="1">
            <a:off x="6645580" y="2991965"/>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a:extLst>
              <a:ext uri="{FF2B5EF4-FFF2-40B4-BE49-F238E27FC236}">
                <a16:creationId xmlns:a16="http://schemas.microsoft.com/office/drawing/2014/main" id="{8D8295E0-D12D-4817-95A1-4F287265D575}"/>
              </a:ext>
            </a:extLst>
          </p:cNvPr>
          <p:cNvCxnSpPr/>
          <p:nvPr/>
        </p:nvCxnSpPr>
        <p:spPr>
          <a:xfrm>
            <a:off x="5792353" y="3669720"/>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a:extLst>
              <a:ext uri="{FF2B5EF4-FFF2-40B4-BE49-F238E27FC236}">
                <a16:creationId xmlns:a16="http://schemas.microsoft.com/office/drawing/2014/main" id="{79F57BE6-2E9B-4121-B428-FD5E8ECDDD65}"/>
              </a:ext>
            </a:extLst>
          </p:cNvPr>
          <p:cNvCxnSpPr/>
          <p:nvPr/>
        </p:nvCxnSpPr>
        <p:spPr>
          <a:xfrm>
            <a:off x="6321932" y="3663479"/>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D9F3B13C-7C34-49B9-925E-E54F1D794CCC}"/>
              </a:ext>
            </a:extLst>
          </p:cNvPr>
          <p:cNvCxnSpPr>
            <a:cxnSpLocks/>
          </p:cNvCxnSpPr>
          <p:nvPr/>
        </p:nvCxnSpPr>
        <p:spPr>
          <a:xfrm flipV="1">
            <a:off x="6847550" y="3663479"/>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矩形 56">
            <a:extLst>
              <a:ext uri="{FF2B5EF4-FFF2-40B4-BE49-F238E27FC236}">
                <a16:creationId xmlns:a16="http://schemas.microsoft.com/office/drawing/2014/main" id="{EC9A584F-B99C-40EF-94FF-E60DF38EB682}"/>
              </a:ext>
            </a:extLst>
          </p:cNvPr>
          <p:cNvSpPr/>
          <p:nvPr/>
        </p:nvSpPr>
        <p:spPr>
          <a:xfrm>
            <a:off x="5708331" y="285161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58" name="矩形 57">
            <a:extLst>
              <a:ext uri="{FF2B5EF4-FFF2-40B4-BE49-F238E27FC236}">
                <a16:creationId xmlns:a16="http://schemas.microsoft.com/office/drawing/2014/main" id="{6A97604A-D8AD-4844-B516-2F033782580F}"/>
              </a:ext>
            </a:extLst>
          </p:cNvPr>
          <p:cNvSpPr/>
          <p:nvPr/>
        </p:nvSpPr>
        <p:spPr>
          <a:xfrm>
            <a:off x="6223039" y="285161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59" name="矩形 58">
            <a:extLst>
              <a:ext uri="{FF2B5EF4-FFF2-40B4-BE49-F238E27FC236}">
                <a16:creationId xmlns:a16="http://schemas.microsoft.com/office/drawing/2014/main" id="{4CB89808-414E-424E-9D30-BD80225D5866}"/>
              </a:ext>
            </a:extLst>
          </p:cNvPr>
          <p:cNvSpPr/>
          <p:nvPr/>
        </p:nvSpPr>
        <p:spPr>
          <a:xfrm>
            <a:off x="6927769" y="2851615"/>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sp>
        <p:nvSpPr>
          <p:cNvPr id="60" name="矩形 59">
            <a:extLst>
              <a:ext uri="{FF2B5EF4-FFF2-40B4-BE49-F238E27FC236}">
                <a16:creationId xmlns:a16="http://schemas.microsoft.com/office/drawing/2014/main" id="{44A6C7A4-BE3E-462E-98F6-EF61E634F6F0}"/>
              </a:ext>
            </a:extLst>
          </p:cNvPr>
          <p:cNvSpPr/>
          <p:nvPr/>
        </p:nvSpPr>
        <p:spPr>
          <a:xfrm>
            <a:off x="5943916" y="351737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61" name="矩形 60">
            <a:extLst>
              <a:ext uri="{FF2B5EF4-FFF2-40B4-BE49-F238E27FC236}">
                <a16:creationId xmlns:a16="http://schemas.microsoft.com/office/drawing/2014/main" id="{185706C5-BFF6-4733-997C-FE77BD78E62C}"/>
              </a:ext>
            </a:extLst>
          </p:cNvPr>
          <p:cNvSpPr/>
          <p:nvPr/>
        </p:nvSpPr>
        <p:spPr>
          <a:xfrm>
            <a:off x="6458621" y="3517375"/>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62" name="矩形 61">
            <a:extLst>
              <a:ext uri="{FF2B5EF4-FFF2-40B4-BE49-F238E27FC236}">
                <a16:creationId xmlns:a16="http://schemas.microsoft.com/office/drawing/2014/main" id="{A4A87971-6692-4991-9C21-380E19B7AB49}"/>
              </a:ext>
            </a:extLst>
          </p:cNvPr>
          <p:cNvSpPr/>
          <p:nvPr/>
        </p:nvSpPr>
        <p:spPr>
          <a:xfrm>
            <a:off x="7163353" y="3517375"/>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cxnSp>
        <p:nvCxnSpPr>
          <p:cNvPr id="63" name="直接箭头连接符 62">
            <a:extLst>
              <a:ext uri="{FF2B5EF4-FFF2-40B4-BE49-F238E27FC236}">
                <a16:creationId xmlns:a16="http://schemas.microsoft.com/office/drawing/2014/main" id="{6F810CFF-9A96-4C68-A991-EFA164A8117F}"/>
              </a:ext>
            </a:extLst>
          </p:cNvPr>
          <p:cNvCxnSpPr>
            <a:cxnSpLocks/>
          </p:cNvCxnSpPr>
          <p:nvPr/>
        </p:nvCxnSpPr>
        <p:spPr>
          <a:xfrm>
            <a:off x="5590383" y="3669720"/>
            <a:ext cx="20197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4" name="矩形 63">
            <a:extLst>
              <a:ext uri="{FF2B5EF4-FFF2-40B4-BE49-F238E27FC236}">
                <a16:creationId xmlns:a16="http://schemas.microsoft.com/office/drawing/2014/main" id="{22454D41-1079-45B2-B721-6FADDDE90C4B}"/>
              </a:ext>
            </a:extLst>
          </p:cNvPr>
          <p:cNvSpPr/>
          <p:nvPr/>
        </p:nvSpPr>
        <p:spPr>
          <a:xfrm>
            <a:off x="5543969" y="3510813"/>
            <a:ext cx="340158" cy="169277"/>
          </a:xfrm>
          <a:prstGeom prst="rect">
            <a:avLst/>
          </a:prstGeom>
        </p:spPr>
        <p:txBody>
          <a:bodyPr wrap="none">
            <a:spAutoFit/>
          </a:bodyPr>
          <a:lstStyle/>
          <a:p>
            <a:r>
              <a:rPr lang="en-US" altLang="zh-CN" sz="500" dirty="0">
                <a:solidFill>
                  <a:srgbClr val="00B0F0"/>
                </a:solidFill>
                <a:latin typeface="+mn-ea"/>
              </a:rPr>
              <a:t>0.5ms</a:t>
            </a:r>
            <a:endParaRPr lang="zh-CN" altLang="en-US" sz="500" dirty="0">
              <a:latin typeface="+mn-ea"/>
            </a:endParaRPr>
          </a:p>
        </p:txBody>
      </p:sp>
      <p:sp>
        <p:nvSpPr>
          <p:cNvPr id="65" name="矩形 64">
            <a:extLst>
              <a:ext uri="{FF2B5EF4-FFF2-40B4-BE49-F238E27FC236}">
                <a16:creationId xmlns:a16="http://schemas.microsoft.com/office/drawing/2014/main" id="{B0AD2252-E1BA-49A2-A499-4DF3DB435DF9}"/>
              </a:ext>
            </a:extLst>
          </p:cNvPr>
          <p:cNvSpPr/>
          <p:nvPr/>
        </p:nvSpPr>
        <p:spPr>
          <a:xfrm>
            <a:off x="4750119" y="2673397"/>
            <a:ext cx="808235" cy="215444"/>
          </a:xfrm>
          <a:prstGeom prst="rect">
            <a:avLst/>
          </a:prstGeom>
        </p:spPr>
        <p:txBody>
          <a:bodyPr wrap="none">
            <a:spAutoFit/>
          </a:bodyPr>
          <a:lstStyle/>
          <a:p>
            <a:r>
              <a:rPr lang="en-US" altLang="zh-CN" sz="800" b="1" dirty="0">
                <a:solidFill>
                  <a:srgbClr val="19C1FF"/>
                </a:solidFill>
                <a:latin typeface="+mn-ea"/>
              </a:rPr>
              <a:t>Control Phase</a:t>
            </a:r>
            <a:endParaRPr lang="zh-CN" altLang="en-US" sz="800" b="1" dirty="0">
              <a:solidFill>
                <a:srgbClr val="19C1FF"/>
              </a:solidFill>
              <a:latin typeface="+mn-ea"/>
            </a:endParaRPr>
          </a:p>
        </p:txBody>
      </p:sp>
      <p:sp>
        <p:nvSpPr>
          <p:cNvPr id="66" name="矩形 65">
            <a:extLst>
              <a:ext uri="{FF2B5EF4-FFF2-40B4-BE49-F238E27FC236}">
                <a16:creationId xmlns:a16="http://schemas.microsoft.com/office/drawing/2014/main" id="{D05452DB-2C74-468A-B48B-DC3326D11C05}"/>
              </a:ext>
            </a:extLst>
          </p:cNvPr>
          <p:cNvSpPr/>
          <p:nvPr/>
        </p:nvSpPr>
        <p:spPr>
          <a:xfrm>
            <a:off x="6505025" y="2663314"/>
            <a:ext cx="838691" cy="215444"/>
          </a:xfrm>
          <a:prstGeom prst="rect">
            <a:avLst/>
          </a:prstGeom>
        </p:spPr>
        <p:txBody>
          <a:bodyPr wrap="none">
            <a:spAutoFit/>
          </a:bodyPr>
          <a:lstStyle/>
          <a:p>
            <a:r>
              <a:rPr lang="en-US" altLang="zh-CN" sz="800" b="1" dirty="0">
                <a:solidFill>
                  <a:srgbClr val="19C1FF"/>
                </a:solidFill>
                <a:latin typeface="+mn-ea"/>
              </a:rPr>
              <a:t>Ranging Phase</a:t>
            </a:r>
            <a:endParaRPr lang="zh-CN" altLang="en-US" sz="800" b="1" dirty="0">
              <a:solidFill>
                <a:srgbClr val="19C1FF"/>
              </a:solidFill>
              <a:latin typeface="+mn-ea"/>
            </a:endParaRPr>
          </a:p>
        </p:txBody>
      </p:sp>
      <p:cxnSp>
        <p:nvCxnSpPr>
          <p:cNvPr id="67" name="直接箭头连接符 66">
            <a:extLst>
              <a:ext uri="{FF2B5EF4-FFF2-40B4-BE49-F238E27FC236}">
                <a16:creationId xmlns:a16="http://schemas.microsoft.com/office/drawing/2014/main" id="{341DE850-C6D9-4A43-B703-1F0FF65C8435}"/>
              </a:ext>
            </a:extLst>
          </p:cNvPr>
          <p:cNvCxnSpPr>
            <a:cxnSpLocks/>
          </p:cNvCxnSpPr>
          <p:nvPr/>
        </p:nvCxnSpPr>
        <p:spPr>
          <a:xfrm>
            <a:off x="5580517" y="5236328"/>
            <a:ext cx="27487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68" name="组合 67">
            <a:extLst>
              <a:ext uri="{FF2B5EF4-FFF2-40B4-BE49-F238E27FC236}">
                <a16:creationId xmlns:a16="http://schemas.microsoft.com/office/drawing/2014/main" id="{A294465B-3559-424E-A6DC-9656356CEBED}"/>
              </a:ext>
            </a:extLst>
          </p:cNvPr>
          <p:cNvGrpSpPr/>
          <p:nvPr/>
        </p:nvGrpSpPr>
        <p:grpSpPr>
          <a:xfrm>
            <a:off x="5591001" y="4674708"/>
            <a:ext cx="316603" cy="892248"/>
            <a:chOff x="7149006" y="2736891"/>
            <a:chExt cx="491066" cy="1210606"/>
          </a:xfrm>
        </p:grpSpPr>
        <p:sp>
          <p:nvSpPr>
            <p:cNvPr id="69" name="矩形 68">
              <a:extLst>
                <a:ext uri="{FF2B5EF4-FFF2-40B4-BE49-F238E27FC236}">
                  <a16:creationId xmlns:a16="http://schemas.microsoft.com/office/drawing/2014/main" id="{7E5EED12-E2CD-4A7D-AD13-27A3105C27C3}"/>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70" name="直接连接符 69">
              <a:extLst>
                <a:ext uri="{FF2B5EF4-FFF2-40B4-BE49-F238E27FC236}">
                  <a16:creationId xmlns:a16="http://schemas.microsoft.com/office/drawing/2014/main" id="{548B354D-2449-4AC6-8135-EAB06E182EE5}"/>
                </a:ext>
              </a:extLst>
            </p:cNvPr>
            <p:cNvCxnSpPr>
              <a:cxnSpLocks/>
            </p:cNvCxnSpPr>
            <p:nvPr/>
          </p:nvCxnSpPr>
          <p:spPr>
            <a:xfrm>
              <a:off x="7149006" y="2736891"/>
              <a:ext cx="0" cy="1210606"/>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1" name="组合 70">
            <a:extLst>
              <a:ext uri="{FF2B5EF4-FFF2-40B4-BE49-F238E27FC236}">
                <a16:creationId xmlns:a16="http://schemas.microsoft.com/office/drawing/2014/main" id="{B2FF7133-9F52-4747-BFA4-7FDD65C0526E}"/>
              </a:ext>
            </a:extLst>
          </p:cNvPr>
          <p:cNvGrpSpPr/>
          <p:nvPr/>
        </p:nvGrpSpPr>
        <p:grpSpPr>
          <a:xfrm>
            <a:off x="6120580" y="4695858"/>
            <a:ext cx="316603" cy="540470"/>
            <a:chOff x="7149006" y="2769742"/>
            <a:chExt cx="491066" cy="733312"/>
          </a:xfrm>
        </p:grpSpPr>
        <p:sp>
          <p:nvSpPr>
            <p:cNvPr id="72" name="矩形 71">
              <a:extLst>
                <a:ext uri="{FF2B5EF4-FFF2-40B4-BE49-F238E27FC236}">
                  <a16:creationId xmlns:a16="http://schemas.microsoft.com/office/drawing/2014/main" id="{2E7110B2-B138-4D61-B9BD-E90AADA4446D}"/>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73" name="直接连接符 72">
              <a:extLst>
                <a:ext uri="{FF2B5EF4-FFF2-40B4-BE49-F238E27FC236}">
                  <a16:creationId xmlns:a16="http://schemas.microsoft.com/office/drawing/2014/main" id="{3CE156BD-035C-4619-A9F0-7B91FD94DEBA}"/>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4" name="组合 73">
            <a:extLst>
              <a:ext uri="{FF2B5EF4-FFF2-40B4-BE49-F238E27FC236}">
                <a16:creationId xmlns:a16="http://schemas.microsoft.com/office/drawing/2014/main" id="{75F5837E-1A2D-4918-926A-B6569DB4075C}"/>
              </a:ext>
            </a:extLst>
          </p:cNvPr>
          <p:cNvGrpSpPr/>
          <p:nvPr/>
        </p:nvGrpSpPr>
        <p:grpSpPr>
          <a:xfrm>
            <a:off x="6646199" y="4699038"/>
            <a:ext cx="316603" cy="540470"/>
            <a:chOff x="7149006" y="2769742"/>
            <a:chExt cx="491066" cy="733312"/>
          </a:xfrm>
        </p:grpSpPr>
        <p:sp>
          <p:nvSpPr>
            <p:cNvPr id="75" name="矩形 74">
              <a:extLst>
                <a:ext uri="{FF2B5EF4-FFF2-40B4-BE49-F238E27FC236}">
                  <a16:creationId xmlns:a16="http://schemas.microsoft.com/office/drawing/2014/main" id="{D169E2D5-D1E3-42ED-8723-E24C6A3A83FE}"/>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76" name="直接连接符 75">
              <a:extLst>
                <a:ext uri="{FF2B5EF4-FFF2-40B4-BE49-F238E27FC236}">
                  <a16:creationId xmlns:a16="http://schemas.microsoft.com/office/drawing/2014/main" id="{0D54C40F-1537-46ED-8440-97B38B4BF616}"/>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77" name="组合 76">
            <a:extLst>
              <a:ext uri="{FF2B5EF4-FFF2-40B4-BE49-F238E27FC236}">
                <a16:creationId xmlns:a16="http://schemas.microsoft.com/office/drawing/2014/main" id="{0D3D8840-0EA9-4208-823D-3930D65D4BA0}"/>
              </a:ext>
            </a:extLst>
          </p:cNvPr>
          <p:cNvGrpSpPr/>
          <p:nvPr/>
        </p:nvGrpSpPr>
        <p:grpSpPr>
          <a:xfrm>
            <a:off x="7492384" y="4695976"/>
            <a:ext cx="316603" cy="540470"/>
            <a:chOff x="7149006" y="2769742"/>
            <a:chExt cx="491066" cy="733312"/>
          </a:xfrm>
        </p:grpSpPr>
        <p:sp>
          <p:nvSpPr>
            <p:cNvPr id="78" name="矩形 77">
              <a:extLst>
                <a:ext uri="{FF2B5EF4-FFF2-40B4-BE49-F238E27FC236}">
                  <a16:creationId xmlns:a16="http://schemas.microsoft.com/office/drawing/2014/main" id="{B375DF35-C785-4FDE-8E74-757C1B84D984}"/>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79" name="直接连接符 78">
              <a:extLst>
                <a:ext uri="{FF2B5EF4-FFF2-40B4-BE49-F238E27FC236}">
                  <a16:creationId xmlns:a16="http://schemas.microsoft.com/office/drawing/2014/main" id="{6B74D708-F340-4771-A736-63B9438B0A75}"/>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80" name="直接箭头连接符 79">
            <a:extLst>
              <a:ext uri="{FF2B5EF4-FFF2-40B4-BE49-F238E27FC236}">
                <a16:creationId xmlns:a16="http://schemas.microsoft.com/office/drawing/2014/main" id="{387B2384-20AF-4D56-9DEF-7505841A0EC1}"/>
              </a:ext>
            </a:extLst>
          </p:cNvPr>
          <p:cNvCxnSpPr>
            <a:cxnSpLocks/>
          </p:cNvCxnSpPr>
          <p:nvPr/>
        </p:nvCxnSpPr>
        <p:spPr>
          <a:xfrm>
            <a:off x="5564813" y="5912417"/>
            <a:ext cx="29663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1" name="组合 80">
            <a:extLst>
              <a:ext uri="{FF2B5EF4-FFF2-40B4-BE49-F238E27FC236}">
                <a16:creationId xmlns:a16="http://schemas.microsoft.com/office/drawing/2014/main" id="{28DE80C6-FA48-4534-AF0E-63D4465C4A05}"/>
              </a:ext>
            </a:extLst>
          </p:cNvPr>
          <p:cNvGrpSpPr/>
          <p:nvPr/>
        </p:nvGrpSpPr>
        <p:grpSpPr>
          <a:xfrm>
            <a:off x="5792972" y="5375008"/>
            <a:ext cx="316603" cy="540470"/>
            <a:chOff x="7149006" y="2769742"/>
            <a:chExt cx="491066" cy="733312"/>
          </a:xfrm>
        </p:grpSpPr>
        <p:sp>
          <p:nvSpPr>
            <p:cNvPr id="82" name="矩形 81">
              <a:extLst>
                <a:ext uri="{FF2B5EF4-FFF2-40B4-BE49-F238E27FC236}">
                  <a16:creationId xmlns:a16="http://schemas.microsoft.com/office/drawing/2014/main" id="{620BF53C-7EEE-46DB-87BD-D03D93F12E43}"/>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SYNC+SFD</a:t>
              </a:r>
              <a:endParaRPr lang="zh-CN" altLang="en-US" sz="400" dirty="0">
                <a:solidFill>
                  <a:schemeClr val="tx1"/>
                </a:solidFill>
                <a:latin typeface="+mn-ea"/>
              </a:endParaRPr>
            </a:p>
          </p:txBody>
        </p:sp>
        <p:cxnSp>
          <p:nvCxnSpPr>
            <p:cNvPr id="83" name="直接连接符 82">
              <a:extLst>
                <a:ext uri="{FF2B5EF4-FFF2-40B4-BE49-F238E27FC236}">
                  <a16:creationId xmlns:a16="http://schemas.microsoft.com/office/drawing/2014/main" id="{2C59EAC7-1C91-4655-93C6-0A6882AA30D4}"/>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4" name="组合 83">
            <a:extLst>
              <a:ext uri="{FF2B5EF4-FFF2-40B4-BE49-F238E27FC236}">
                <a16:creationId xmlns:a16="http://schemas.microsoft.com/office/drawing/2014/main" id="{18A125CB-B712-444A-9789-DCD6A270974B}"/>
              </a:ext>
            </a:extLst>
          </p:cNvPr>
          <p:cNvGrpSpPr/>
          <p:nvPr/>
        </p:nvGrpSpPr>
        <p:grpSpPr>
          <a:xfrm>
            <a:off x="6322550" y="5371947"/>
            <a:ext cx="316603" cy="540470"/>
            <a:chOff x="7149006" y="2769742"/>
            <a:chExt cx="491066" cy="733312"/>
          </a:xfrm>
        </p:grpSpPr>
        <p:sp>
          <p:nvSpPr>
            <p:cNvPr id="85" name="矩形 84">
              <a:extLst>
                <a:ext uri="{FF2B5EF4-FFF2-40B4-BE49-F238E27FC236}">
                  <a16:creationId xmlns:a16="http://schemas.microsoft.com/office/drawing/2014/main" id="{17E12B27-0A2A-4180-9D7C-6AF1B2F5190A}"/>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RSF1</a:t>
              </a:r>
              <a:endParaRPr lang="zh-CN" altLang="en-US" sz="400" dirty="0">
                <a:solidFill>
                  <a:schemeClr val="tx1"/>
                </a:solidFill>
                <a:latin typeface="+mn-ea"/>
              </a:endParaRPr>
            </a:p>
          </p:txBody>
        </p:sp>
        <p:cxnSp>
          <p:nvCxnSpPr>
            <p:cNvPr id="86" name="直接连接符 85">
              <a:extLst>
                <a:ext uri="{FF2B5EF4-FFF2-40B4-BE49-F238E27FC236}">
                  <a16:creationId xmlns:a16="http://schemas.microsoft.com/office/drawing/2014/main" id="{E4A4B241-7268-4792-B75B-0CABC6FF764A}"/>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7" name="组合 86">
            <a:extLst>
              <a:ext uri="{FF2B5EF4-FFF2-40B4-BE49-F238E27FC236}">
                <a16:creationId xmlns:a16="http://schemas.microsoft.com/office/drawing/2014/main" id="{B303F730-4F6E-4B22-B6F8-AF1084B4E4BD}"/>
              </a:ext>
            </a:extLst>
          </p:cNvPr>
          <p:cNvGrpSpPr/>
          <p:nvPr/>
        </p:nvGrpSpPr>
        <p:grpSpPr>
          <a:xfrm>
            <a:off x="6848169" y="5375126"/>
            <a:ext cx="316603" cy="540470"/>
            <a:chOff x="7072803" y="2769742"/>
            <a:chExt cx="491066" cy="733312"/>
          </a:xfrm>
        </p:grpSpPr>
        <p:sp>
          <p:nvSpPr>
            <p:cNvPr id="88" name="矩形 87">
              <a:extLst>
                <a:ext uri="{FF2B5EF4-FFF2-40B4-BE49-F238E27FC236}">
                  <a16:creationId xmlns:a16="http://schemas.microsoft.com/office/drawing/2014/main" id="{0EBF4FBD-FD18-4F30-83BD-57847C363EDD}"/>
                </a:ext>
              </a:extLst>
            </p:cNvPr>
            <p:cNvSpPr/>
            <p:nvPr/>
          </p:nvSpPr>
          <p:spPr>
            <a:xfrm>
              <a:off x="7072803"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RSF X</a:t>
              </a:r>
              <a:endParaRPr lang="zh-CN" altLang="en-US" sz="400" dirty="0">
                <a:solidFill>
                  <a:schemeClr val="tx1"/>
                </a:solidFill>
                <a:latin typeface="+mn-ea"/>
              </a:endParaRPr>
            </a:p>
          </p:txBody>
        </p:sp>
        <p:cxnSp>
          <p:nvCxnSpPr>
            <p:cNvPr id="89" name="直接连接符 88">
              <a:extLst>
                <a:ext uri="{FF2B5EF4-FFF2-40B4-BE49-F238E27FC236}">
                  <a16:creationId xmlns:a16="http://schemas.microsoft.com/office/drawing/2014/main" id="{0E6737D8-D575-41AD-892F-D9015FB98CB3}"/>
                </a:ext>
              </a:extLst>
            </p:cNvPr>
            <p:cNvCxnSpPr>
              <a:cxnSpLocks/>
            </p:cNvCxnSpPr>
            <p:nvPr/>
          </p:nvCxnSpPr>
          <p:spPr>
            <a:xfrm>
              <a:off x="7072803"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90" name="组合 89">
            <a:extLst>
              <a:ext uri="{FF2B5EF4-FFF2-40B4-BE49-F238E27FC236}">
                <a16:creationId xmlns:a16="http://schemas.microsoft.com/office/drawing/2014/main" id="{56B56BA2-02A5-4CB8-BB4A-2312576BA486}"/>
              </a:ext>
            </a:extLst>
          </p:cNvPr>
          <p:cNvGrpSpPr/>
          <p:nvPr/>
        </p:nvGrpSpPr>
        <p:grpSpPr>
          <a:xfrm>
            <a:off x="7696200" y="5371947"/>
            <a:ext cx="316603" cy="540470"/>
            <a:chOff x="7149006" y="2769742"/>
            <a:chExt cx="491066" cy="733312"/>
          </a:xfrm>
        </p:grpSpPr>
        <p:sp>
          <p:nvSpPr>
            <p:cNvPr id="91" name="矩形 90">
              <a:extLst>
                <a:ext uri="{FF2B5EF4-FFF2-40B4-BE49-F238E27FC236}">
                  <a16:creationId xmlns:a16="http://schemas.microsoft.com/office/drawing/2014/main" id="{7DAAE843-4C2D-46E1-9348-07EC308A54EA}"/>
                </a:ext>
              </a:extLst>
            </p:cNvPr>
            <p:cNvSpPr/>
            <p:nvPr/>
          </p:nvSpPr>
          <p:spPr>
            <a:xfrm>
              <a:off x="7149006" y="3034331"/>
              <a:ext cx="491066" cy="46872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RIF1</a:t>
              </a:r>
              <a:endParaRPr lang="zh-CN" altLang="en-US" sz="400" dirty="0">
                <a:solidFill>
                  <a:schemeClr val="tx1"/>
                </a:solidFill>
                <a:latin typeface="+mn-ea"/>
              </a:endParaRPr>
            </a:p>
          </p:txBody>
        </p:sp>
        <p:cxnSp>
          <p:nvCxnSpPr>
            <p:cNvPr id="92" name="直接连接符 91">
              <a:extLst>
                <a:ext uri="{FF2B5EF4-FFF2-40B4-BE49-F238E27FC236}">
                  <a16:creationId xmlns:a16="http://schemas.microsoft.com/office/drawing/2014/main" id="{1711726E-D790-4C04-BEC1-705423CDFB1E}"/>
                </a:ext>
              </a:extLst>
            </p:cNvPr>
            <p:cNvCxnSpPr>
              <a:cxnSpLocks/>
            </p:cNvCxnSpPr>
            <p:nvPr/>
          </p:nvCxnSpPr>
          <p:spPr>
            <a:xfrm>
              <a:off x="7149006" y="2769742"/>
              <a:ext cx="0" cy="733312"/>
            </a:xfrm>
            <a:prstGeom prst="line">
              <a:avLst/>
            </a:prstGeom>
          </p:spPr>
          <p:style>
            <a:lnRef idx="1">
              <a:schemeClr val="accent1"/>
            </a:lnRef>
            <a:fillRef idx="0">
              <a:schemeClr val="accent1"/>
            </a:fillRef>
            <a:effectRef idx="0">
              <a:schemeClr val="accent1"/>
            </a:effectRef>
            <a:fontRef idx="minor">
              <a:schemeClr val="tx1"/>
            </a:fontRef>
          </p:style>
        </p:cxnSp>
      </p:grpSp>
      <p:sp>
        <p:nvSpPr>
          <p:cNvPr id="93" name="矩形 92">
            <a:extLst>
              <a:ext uri="{FF2B5EF4-FFF2-40B4-BE49-F238E27FC236}">
                <a16:creationId xmlns:a16="http://schemas.microsoft.com/office/drawing/2014/main" id="{3E19F0C3-6FD6-4790-9FB7-9EF01ADF1456}"/>
              </a:ext>
            </a:extLst>
          </p:cNvPr>
          <p:cNvSpPr/>
          <p:nvPr/>
        </p:nvSpPr>
        <p:spPr>
          <a:xfrm>
            <a:off x="4884972" y="4435067"/>
            <a:ext cx="316603" cy="345461"/>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 dirty="0">
                <a:solidFill>
                  <a:schemeClr val="tx1"/>
                </a:solidFill>
                <a:latin typeface="+mn-ea"/>
              </a:rPr>
              <a:t>BLE</a:t>
            </a:r>
          </a:p>
          <a:p>
            <a:pPr algn="ctr"/>
            <a:r>
              <a:rPr lang="en-US" altLang="zh-CN" sz="400" dirty="0">
                <a:solidFill>
                  <a:schemeClr val="tx1"/>
                </a:solidFill>
                <a:latin typeface="+mn-ea"/>
              </a:rPr>
              <a:t>Packet</a:t>
            </a:r>
            <a:endParaRPr lang="zh-CN" altLang="en-US" sz="400" dirty="0">
              <a:solidFill>
                <a:schemeClr val="tx1"/>
              </a:solidFill>
              <a:latin typeface="+mn-ea"/>
            </a:endParaRPr>
          </a:p>
        </p:txBody>
      </p:sp>
      <p:cxnSp>
        <p:nvCxnSpPr>
          <p:cNvPr id="94" name="直接箭头连接符 93">
            <a:extLst>
              <a:ext uri="{FF2B5EF4-FFF2-40B4-BE49-F238E27FC236}">
                <a16:creationId xmlns:a16="http://schemas.microsoft.com/office/drawing/2014/main" id="{C33773E1-E9EF-42B3-824E-D7FA6F84D15E}"/>
              </a:ext>
            </a:extLst>
          </p:cNvPr>
          <p:cNvCxnSpPr/>
          <p:nvPr/>
        </p:nvCxnSpPr>
        <p:spPr>
          <a:xfrm>
            <a:off x="5591001" y="4821300"/>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直接箭头连接符 94">
            <a:extLst>
              <a:ext uri="{FF2B5EF4-FFF2-40B4-BE49-F238E27FC236}">
                <a16:creationId xmlns:a16="http://schemas.microsoft.com/office/drawing/2014/main" id="{5C90CB99-52AC-45D1-884A-D7D54FA7E991}"/>
              </a:ext>
            </a:extLst>
          </p:cNvPr>
          <p:cNvCxnSpPr/>
          <p:nvPr/>
        </p:nvCxnSpPr>
        <p:spPr>
          <a:xfrm>
            <a:off x="6120580" y="4815059"/>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6" name="直接箭头连接符 95">
            <a:extLst>
              <a:ext uri="{FF2B5EF4-FFF2-40B4-BE49-F238E27FC236}">
                <a16:creationId xmlns:a16="http://schemas.microsoft.com/office/drawing/2014/main" id="{1F76BAF3-293F-4CD3-9C38-CBEC3D40012D}"/>
              </a:ext>
            </a:extLst>
          </p:cNvPr>
          <p:cNvCxnSpPr>
            <a:cxnSpLocks/>
          </p:cNvCxnSpPr>
          <p:nvPr/>
        </p:nvCxnSpPr>
        <p:spPr>
          <a:xfrm flipV="1">
            <a:off x="6646199" y="4815059"/>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7" name="直接箭头连接符 96">
            <a:extLst>
              <a:ext uri="{FF2B5EF4-FFF2-40B4-BE49-F238E27FC236}">
                <a16:creationId xmlns:a16="http://schemas.microsoft.com/office/drawing/2014/main" id="{0C3F90FA-D717-436D-9D22-1FF98CC6157B}"/>
              </a:ext>
            </a:extLst>
          </p:cNvPr>
          <p:cNvCxnSpPr/>
          <p:nvPr/>
        </p:nvCxnSpPr>
        <p:spPr>
          <a:xfrm>
            <a:off x="5792972" y="5492814"/>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8" name="直接箭头连接符 97">
            <a:extLst>
              <a:ext uri="{FF2B5EF4-FFF2-40B4-BE49-F238E27FC236}">
                <a16:creationId xmlns:a16="http://schemas.microsoft.com/office/drawing/2014/main" id="{19A76E92-111D-4466-812A-C0954A244158}"/>
              </a:ext>
            </a:extLst>
          </p:cNvPr>
          <p:cNvCxnSpPr/>
          <p:nvPr/>
        </p:nvCxnSpPr>
        <p:spPr>
          <a:xfrm>
            <a:off x="6322550" y="5486574"/>
            <a:ext cx="52957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9" name="直接箭头连接符 98">
            <a:extLst>
              <a:ext uri="{FF2B5EF4-FFF2-40B4-BE49-F238E27FC236}">
                <a16:creationId xmlns:a16="http://schemas.microsoft.com/office/drawing/2014/main" id="{C0AA9345-7AD8-4CC7-9E46-9D2E48C6E606}"/>
              </a:ext>
            </a:extLst>
          </p:cNvPr>
          <p:cNvCxnSpPr>
            <a:cxnSpLocks/>
          </p:cNvCxnSpPr>
          <p:nvPr/>
        </p:nvCxnSpPr>
        <p:spPr>
          <a:xfrm flipV="1">
            <a:off x="6848169" y="5486574"/>
            <a:ext cx="84618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0" name="矩形 99">
            <a:extLst>
              <a:ext uri="{FF2B5EF4-FFF2-40B4-BE49-F238E27FC236}">
                <a16:creationId xmlns:a16="http://schemas.microsoft.com/office/drawing/2014/main" id="{F6F6D7AB-BE84-43B5-9889-BDBC4DB0D400}"/>
              </a:ext>
            </a:extLst>
          </p:cNvPr>
          <p:cNvSpPr/>
          <p:nvPr/>
        </p:nvSpPr>
        <p:spPr>
          <a:xfrm>
            <a:off x="5708952" y="4674709"/>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1" name="矩形 100">
            <a:extLst>
              <a:ext uri="{FF2B5EF4-FFF2-40B4-BE49-F238E27FC236}">
                <a16:creationId xmlns:a16="http://schemas.microsoft.com/office/drawing/2014/main" id="{D170D542-DD8A-42E1-95E3-5A04270B5725}"/>
              </a:ext>
            </a:extLst>
          </p:cNvPr>
          <p:cNvSpPr/>
          <p:nvPr/>
        </p:nvSpPr>
        <p:spPr>
          <a:xfrm>
            <a:off x="6223656" y="4674709"/>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2" name="矩形 101">
            <a:extLst>
              <a:ext uri="{FF2B5EF4-FFF2-40B4-BE49-F238E27FC236}">
                <a16:creationId xmlns:a16="http://schemas.microsoft.com/office/drawing/2014/main" id="{62C9530C-49FE-47C4-A585-A8A074B210CE}"/>
              </a:ext>
            </a:extLst>
          </p:cNvPr>
          <p:cNvSpPr/>
          <p:nvPr/>
        </p:nvSpPr>
        <p:spPr>
          <a:xfrm>
            <a:off x="6928388" y="4674709"/>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sp>
        <p:nvSpPr>
          <p:cNvPr id="103" name="矩形 102">
            <a:extLst>
              <a:ext uri="{FF2B5EF4-FFF2-40B4-BE49-F238E27FC236}">
                <a16:creationId xmlns:a16="http://schemas.microsoft.com/office/drawing/2014/main" id="{4760A4A6-E4F8-436E-B95F-8947A6C4F054}"/>
              </a:ext>
            </a:extLst>
          </p:cNvPr>
          <p:cNvSpPr/>
          <p:nvPr/>
        </p:nvSpPr>
        <p:spPr>
          <a:xfrm>
            <a:off x="5944533" y="5340470"/>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4" name="矩形 103">
            <a:extLst>
              <a:ext uri="{FF2B5EF4-FFF2-40B4-BE49-F238E27FC236}">
                <a16:creationId xmlns:a16="http://schemas.microsoft.com/office/drawing/2014/main" id="{45852551-EF04-4F1A-A62E-600CA513CC15}"/>
              </a:ext>
            </a:extLst>
          </p:cNvPr>
          <p:cNvSpPr/>
          <p:nvPr/>
        </p:nvSpPr>
        <p:spPr>
          <a:xfrm>
            <a:off x="6459242" y="5340470"/>
            <a:ext cx="292068" cy="169277"/>
          </a:xfrm>
          <a:prstGeom prst="rect">
            <a:avLst/>
          </a:prstGeom>
        </p:spPr>
        <p:txBody>
          <a:bodyPr wrap="none">
            <a:spAutoFit/>
          </a:bodyPr>
          <a:lstStyle/>
          <a:p>
            <a:r>
              <a:rPr lang="en-US" altLang="zh-CN" sz="500" dirty="0">
                <a:solidFill>
                  <a:srgbClr val="00B0F0"/>
                </a:solidFill>
                <a:latin typeface="+mn-ea"/>
              </a:rPr>
              <a:t>1ms</a:t>
            </a:r>
            <a:endParaRPr lang="zh-CN" altLang="en-US" sz="500" dirty="0">
              <a:latin typeface="+mn-ea"/>
            </a:endParaRPr>
          </a:p>
        </p:txBody>
      </p:sp>
      <p:sp>
        <p:nvSpPr>
          <p:cNvPr id="105" name="矩形 104">
            <a:extLst>
              <a:ext uri="{FF2B5EF4-FFF2-40B4-BE49-F238E27FC236}">
                <a16:creationId xmlns:a16="http://schemas.microsoft.com/office/drawing/2014/main" id="{31AA46B1-C7FB-405E-872F-7EEAA8D12419}"/>
              </a:ext>
            </a:extLst>
          </p:cNvPr>
          <p:cNvSpPr/>
          <p:nvPr/>
        </p:nvSpPr>
        <p:spPr>
          <a:xfrm>
            <a:off x="7163971" y="5340470"/>
            <a:ext cx="292068" cy="169277"/>
          </a:xfrm>
          <a:prstGeom prst="rect">
            <a:avLst/>
          </a:prstGeom>
        </p:spPr>
        <p:txBody>
          <a:bodyPr wrap="none">
            <a:spAutoFit/>
          </a:bodyPr>
          <a:lstStyle/>
          <a:p>
            <a:r>
              <a:rPr lang="en-US" altLang="zh-CN" sz="500" dirty="0">
                <a:solidFill>
                  <a:srgbClr val="00B0F0"/>
                </a:solidFill>
                <a:latin typeface="+mn-ea"/>
              </a:rPr>
              <a:t>2ms</a:t>
            </a:r>
            <a:endParaRPr lang="zh-CN" altLang="en-US" sz="500" dirty="0">
              <a:latin typeface="+mn-ea"/>
            </a:endParaRPr>
          </a:p>
        </p:txBody>
      </p:sp>
      <p:cxnSp>
        <p:nvCxnSpPr>
          <p:cNvPr id="106" name="直接箭头连接符 105">
            <a:extLst>
              <a:ext uri="{FF2B5EF4-FFF2-40B4-BE49-F238E27FC236}">
                <a16:creationId xmlns:a16="http://schemas.microsoft.com/office/drawing/2014/main" id="{E31DE05F-369B-4832-B141-33CCC97BDDBF}"/>
              </a:ext>
            </a:extLst>
          </p:cNvPr>
          <p:cNvCxnSpPr>
            <a:cxnSpLocks/>
          </p:cNvCxnSpPr>
          <p:nvPr/>
        </p:nvCxnSpPr>
        <p:spPr>
          <a:xfrm>
            <a:off x="5591001" y="5492814"/>
            <a:ext cx="20197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7" name="矩形 106">
            <a:extLst>
              <a:ext uri="{FF2B5EF4-FFF2-40B4-BE49-F238E27FC236}">
                <a16:creationId xmlns:a16="http://schemas.microsoft.com/office/drawing/2014/main" id="{76884353-B7D8-42DF-9C39-8DCDAA6ED67D}"/>
              </a:ext>
            </a:extLst>
          </p:cNvPr>
          <p:cNvSpPr/>
          <p:nvPr/>
        </p:nvSpPr>
        <p:spPr>
          <a:xfrm>
            <a:off x="5544590" y="5333907"/>
            <a:ext cx="340158" cy="169277"/>
          </a:xfrm>
          <a:prstGeom prst="rect">
            <a:avLst/>
          </a:prstGeom>
        </p:spPr>
        <p:txBody>
          <a:bodyPr wrap="none">
            <a:spAutoFit/>
          </a:bodyPr>
          <a:lstStyle/>
          <a:p>
            <a:r>
              <a:rPr lang="en-US" altLang="zh-CN" sz="500" dirty="0">
                <a:solidFill>
                  <a:srgbClr val="00B0F0"/>
                </a:solidFill>
                <a:latin typeface="+mn-ea"/>
              </a:rPr>
              <a:t>0.5ms</a:t>
            </a:r>
            <a:endParaRPr lang="zh-CN" altLang="en-US" sz="500" dirty="0">
              <a:latin typeface="+mn-ea"/>
            </a:endParaRPr>
          </a:p>
        </p:txBody>
      </p:sp>
      <p:sp>
        <p:nvSpPr>
          <p:cNvPr id="108" name="矩形 107">
            <a:extLst>
              <a:ext uri="{FF2B5EF4-FFF2-40B4-BE49-F238E27FC236}">
                <a16:creationId xmlns:a16="http://schemas.microsoft.com/office/drawing/2014/main" id="{8F729F23-8701-4884-AE1E-C901BD23D20D}"/>
              </a:ext>
            </a:extLst>
          </p:cNvPr>
          <p:cNvSpPr/>
          <p:nvPr/>
        </p:nvSpPr>
        <p:spPr>
          <a:xfrm>
            <a:off x="4730528" y="3420715"/>
            <a:ext cx="654346" cy="215444"/>
          </a:xfrm>
          <a:prstGeom prst="rect">
            <a:avLst/>
          </a:prstGeom>
        </p:spPr>
        <p:txBody>
          <a:bodyPr wrap="none">
            <a:spAutoFit/>
          </a:bodyPr>
          <a:lstStyle/>
          <a:p>
            <a:r>
              <a:rPr lang="en-US" altLang="zh-CN" sz="800" dirty="0">
                <a:latin typeface="+mn-ea"/>
              </a:rPr>
              <a:t>UWB PHY</a:t>
            </a:r>
            <a:endParaRPr lang="zh-CN" altLang="en-US" sz="800" dirty="0">
              <a:latin typeface="+mn-ea"/>
            </a:endParaRPr>
          </a:p>
        </p:txBody>
      </p:sp>
      <p:sp>
        <p:nvSpPr>
          <p:cNvPr id="109" name="矩形 108">
            <a:extLst>
              <a:ext uri="{FF2B5EF4-FFF2-40B4-BE49-F238E27FC236}">
                <a16:creationId xmlns:a16="http://schemas.microsoft.com/office/drawing/2014/main" id="{5E00FE45-426B-4CF6-A148-116243BD8FDC}"/>
              </a:ext>
            </a:extLst>
          </p:cNvPr>
          <p:cNvSpPr/>
          <p:nvPr/>
        </p:nvSpPr>
        <p:spPr>
          <a:xfrm>
            <a:off x="6427852" y="4097212"/>
            <a:ext cx="654346" cy="215444"/>
          </a:xfrm>
          <a:prstGeom prst="rect">
            <a:avLst/>
          </a:prstGeom>
        </p:spPr>
        <p:txBody>
          <a:bodyPr wrap="none">
            <a:spAutoFit/>
          </a:bodyPr>
          <a:lstStyle/>
          <a:p>
            <a:r>
              <a:rPr lang="en-US" altLang="zh-CN" sz="800" dirty="0">
                <a:latin typeface="+mn-ea"/>
              </a:rPr>
              <a:t>UWB PHY</a:t>
            </a:r>
            <a:endParaRPr lang="zh-CN" altLang="en-US" sz="800" dirty="0">
              <a:latin typeface="+mn-ea"/>
            </a:endParaRPr>
          </a:p>
        </p:txBody>
      </p:sp>
      <p:sp>
        <p:nvSpPr>
          <p:cNvPr id="110" name="矩形 109">
            <a:extLst>
              <a:ext uri="{FF2B5EF4-FFF2-40B4-BE49-F238E27FC236}">
                <a16:creationId xmlns:a16="http://schemas.microsoft.com/office/drawing/2014/main" id="{A5733621-35FE-40FC-B63E-3F30F47F713A}"/>
              </a:ext>
            </a:extLst>
          </p:cNvPr>
          <p:cNvSpPr/>
          <p:nvPr/>
        </p:nvSpPr>
        <p:spPr>
          <a:xfrm>
            <a:off x="6447341" y="5919406"/>
            <a:ext cx="654346" cy="215444"/>
          </a:xfrm>
          <a:prstGeom prst="rect">
            <a:avLst/>
          </a:prstGeom>
        </p:spPr>
        <p:txBody>
          <a:bodyPr wrap="none">
            <a:spAutoFit/>
          </a:bodyPr>
          <a:lstStyle/>
          <a:p>
            <a:r>
              <a:rPr lang="en-US" altLang="zh-CN" sz="800" dirty="0">
                <a:latin typeface="+mn-ea"/>
              </a:rPr>
              <a:t>UWB PHY</a:t>
            </a:r>
            <a:endParaRPr lang="zh-CN" altLang="en-US" sz="800" dirty="0">
              <a:latin typeface="+mn-ea"/>
            </a:endParaRPr>
          </a:p>
        </p:txBody>
      </p:sp>
      <p:cxnSp>
        <p:nvCxnSpPr>
          <p:cNvPr id="111" name="直接箭头连接符 110">
            <a:extLst>
              <a:ext uri="{FF2B5EF4-FFF2-40B4-BE49-F238E27FC236}">
                <a16:creationId xmlns:a16="http://schemas.microsoft.com/office/drawing/2014/main" id="{3E6F2C29-B01A-479A-9DD4-A737C4F760AE}"/>
              </a:ext>
            </a:extLst>
          </p:cNvPr>
          <p:cNvCxnSpPr>
            <a:cxnSpLocks/>
          </p:cNvCxnSpPr>
          <p:nvPr/>
        </p:nvCxnSpPr>
        <p:spPr>
          <a:xfrm>
            <a:off x="4838610" y="4780528"/>
            <a:ext cx="726202" cy="0"/>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2" name="矩形 111">
            <a:extLst>
              <a:ext uri="{FF2B5EF4-FFF2-40B4-BE49-F238E27FC236}">
                <a16:creationId xmlns:a16="http://schemas.microsoft.com/office/drawing/2014/main" id="{B2BE51A4-113E-4388-BD05-3EEAB767D665}"/>
              </a:ext>
            </a:extLst>
          </p:cNvPr>
          <p:cNvSpPr/>
          <p:nvPr/>
        </p:nvSpPr>
        <p:spPr>
          <a:xfrm>
            <a:off x="4778980" y="4803018"/>
            <a:ext cx="609462" cy="215444"/>
          </a:xfrm>
          <a:prstGeom prst="rect">
            <a:avLst/>
          </a:prstGeom>
        </p:spPr>
        <p:txBody>
          <a:bodyPr wrap="none">
            <a:spAutoFit/>
          </a:bodyPr>
          <a:lstStyle/>
          <a:p>
            <a:r>
              <a:rPr lang="en-US" altLang="zh-CN" sz="800" dirty="0">
                <a:latin typeface="+mn-ea"/>
              </a:rPr>
              <a:t>BLE PHY</a:t>
            </a:r>
            <a:endParaRPr lang="zh-CN" altLang="en-US" sz="800" dirty="0">
              <a:latin typeface="+mn-ea"/>
            </a:endParaRPr>
          </a:p>
        </p:txBody>
      </p:sp>
      <p:cxnSp>
        <p:nvCxnSpPr>
          <p:cNvPr id="113" name="直接连接符 112">
            <a:extLst>
              <a:ext uri="{FF2B5EF4-FFF2-40B4-BE49-F238E27FC236}">
                <a16:creationId xmlns:a16="http://schemas.microsoft.com/office/drawing/2014/main" id="{5AE87A47-333C-4E6F-9C1B-610AF08B48B4}"/>
              </a:ext>
            </a:extLst>
          </p:cNvPr>
          <p:cNvCxnSpPr>
            <a:cxnSpLocks/>
          </p:cNvCxnSpPr>
          <p:nvPr/>
        </p:nvCxnSpPr>
        <p:spPr>
          <a:xfrm flipH="1">
            <a:off x="5580517" y="2670580"/>
            <a:ext cx="0" cy="3241837"/>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14" name="连接符: 曲线 113">
            <a:extLst>
              <a:ext uri="{FF2B5EF4-FFF2-40B4-BE49-F238E27FC236}">
                <a16:creationId xmlns:a16="http://schemas.microsoft.com/office/drawing/2014/main" id="{A32B32A6-A873-4069-98C2-946B30F17EFA}"/>
              </a:ext>
            </a:extLst>
          </p:cNvPr>
          <p:cNvCxnSpPr>
            <a:cxnSpLocks/>
          </p:cNvCxnSpPr>
          <p:nvPr/>
        </p:nvCxnSpPr>
        <p:spPr>
          <a:xfrm>
            <a:off x="5071094" y="4994525"/>
            <a:ext cx="454469" cy="35288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矩形: 圆角 115">
            <a:extLst>
              <a:ext uri="{FF2B5EF4-FFF2-40B4-BE49-F238E27FC236}">
                <a16:creationId xmlns:a16="http://schemas.microsoft.com/office/drawing/2014/main" id="{48A78392-94CF-4B91-842F-9F6B64053463}"/>
              </a:ext>
            </a:extLst>
          </p:cNvPr>
          <p:cNvSpPr/>
          <p:nvPr/>
        </p:nvSpPr>
        <p:spPr>
          <a:xfrm>
            <a:off x="5584422" y="2847308"/>
            <a:ext cx="542755" cy="3231568"/>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1400" dirty="0">
              <a:latin typeface="+mn-ea"/>
            </a:endParaRPr>
          </a:p>
        </p:txBody>
      </p:sp>
      <p:sp>
        <p:nvSpPr>
          <p:cNvPr id="117" name="矩形 116">
            <a:extLst>
              <a:ext uri="{FF2B5EF4-FFF2-40B4-BE49-F238E27FC236}">
                <a16:creationId xmlns:a16="http://schemas.microsoft.com/office/drawing/2014/main" id="{F093CA8F-5FFD-4292-87E2-0DEC315E1B4C}"/>
              </a:ext>
            </a:extLst>
          </p:cNvPr>
          <p:cNvSpPr/>
          <p:nvPr/>
        </p:nvSpPr>
        <p:spPr>
          <a:xfrm>
            <a:off x="6146787" y="4243863"/>
            <a:ext cx="2613243" cy="507831"/>
          </a:xfrm>
          <a:prstGeom prst="rect">
            <a:avLst/>
          </a:prstGeom>
        </p:spPr>
        <p:txBody>
          <a:bodyPr wrap="square">
            <a:spAutoFit/>
          </a:bodyPr>
          <a:lstStyle/>
          <a:p>
            <a:r>
              <a:rPr lang="en-US" altLang="zh-CN" sz="900" dirty="0">
                <a:solidFill>
                  <a:srgbClr val="FF0000"/>
                </a:solidFill>
                <a:latin typeface="+mn-ea"/>
              </a:rPr>
              <a:t>Initial SYNC+SFD exchange is a MUST for OOB and UWB driven MMS, in order to get the fine synchronization between initiator and responders</a:t>
            </a:r>
            <a:endParaRPr lang="zh-CN" altLang="en-US" sz="900" dirty="0">
              <a:solidFill>
                <a:srgbClr val="FF0000"/>
              </a:solidFill>
              <a:latin typeface="+mn-ea"/>
            </a:endParaRPr>
          </a:p>
        </p:txBody>
      </p:sp>
      <p:sp>
        <p:nvSpPr>
          <p:cNvPr id="118" name="矩形 117">
            <a:extLst>
              <a:ext uri="{FF2B5EF4-FFF2-40B4-BE49-F238E27FC236}">
                <a16:creationId xmlns:a16="http://schemas.microsoft.com/office/drawing/2014/main" id="{0AD46188-48EF-47C9-9F8F-1FC4FF9F3244}"/>
              </a:ext>
            </a:extLst>
          </p:cNvPr>
          <p:cNvSpPr/>
          <p:nvPr/>
        </p:nvSpPr>
        <p:spPr>
          <a:xfrm>
            <a:off x="8309276" y="3191935"/>
            <a:ext cx="514885" cy="215444"/>
          </a:xfrm>
          <a:prstGeom prst="rect">
            <a:avLst/>
          </a:prstGeom>
        </p:spPr>
        <p:txBody>
          <a:bodyPr wrap="none">
            <a:spAutoFit/>
          </a:bodyPr>
          <a:lstStyle/>
          <a:p>
            <a:r>
              <a:rPr lang="en-US" altLang="zh-CN" sz="800" dirty="0">
                <a:latin typeface="+mn-ea"/>
              </a:rPr>
              <a:t>Initiator</a:t>
            </a:r>
            <a:endParaRPr lang="zh-CN" altLang="en-US" sz="800" dirty="0">
              <a:latin typeface="+mn-ea"/>
            </a:endParaRPr>
          </a:p>
        </p:txBody>
      </p:sp>
      <p:sp>
        <p:nvSpPr>
          <p:cNvPr id="119" name="矩形 118">
            <a:extLst>
              <a:ext uri="{FF2B5EF4-FFF2-40B4-BE49-F238E27FC236}">
                <a16:creationId xmlns:a16="http://schemas.microsoft.com/office/drawing/2014/main" id="{DC1E5F36-15AE-4CC9-BE40-A2545200A2D5}"/>
              </a:ext>
            </a:extLst>
          </p:cNvPr>
          <p:cNvSpPr/>
          <p:nvPr/>
        </p:nvSpPr>
        <p:spPr>
          <a:xfrm>
            <a:off x="8328617" y="3857384"/>
            <a:ext cx="622286" cy="215444"/>
          </a:xfrm>
          <a:prstGeom prst="rect">
            <a:avLst/>
          </a:prstGeom>
        </p:spPr>
        <p:txBody>
          <a:bodyPr wrap="none">
            <a:spAutoFit/>
          </a:bodyPr>
          <a:lstStyle/>
          <a:p>
            <a:r>
              <a:rPr lang="en-US" altLang="zh-CN" sz="800" dirty="0">
                <a:latin typeface="+mn-ea"/>
              </a:rPr>
              <a:t>Responder</a:t>
            </a:r>
            <a:endParaRPr lang="zh-CN" altLang="en-US" sz="800" dirty="0">
              <a:latin typeface="+mn-ea"/>
            </a:endParaRPr>
          </a:p>
        </p:txBody>
      </p:sp>
      <p:sp>
        <p:nvSpPr>
          <p:cNvPr id="120" name="矩形 119">
            <a:extLst>
              <a:ext uri="{FF2B5EF4-FFF2-40B4-BE49-F238E27FC236}">
                <a16:creationId xmlns:a16="http://schemas.microsoft.com/office/drawing/2014/main" id="{26E2FB97-5E4E-440B-BED0-80E283AEBE25}"/>
              </a:ext>
            </a:extLst>
          </p:cNvPr>
          <p:cNvSpPr/>
          <p:nvPr/>
        </p:nvSpPr>
        <p:spPr>
          <a:xfrm>
            <a:off x="8245734" y="5043723"/>
            <a:ext cx="514885" cy="215444"/>
          </a:xfrm>
          <a:prstGeom prst="rect">
            <a:avLst/>
          </a:prstGeom>
        </p:spPr>
        <p:txBody>
          <a:bodyPr wrap="none">
            <a:spAutoFit/>
          </a:bodyPr>
          <a:lstStyle/>
          <a:p>
            <a:r>
              <a:rPr lang="en-US" altLang="zh-CN" sz="800" dirty="0">
                <a:latin typeface="+mn-ea"/>
              </a:rPr>
              <a:t>Initiator</a:t>
            </a:r>
            <a:endParaRPr lang="zh-CN" altLang="en-US" sz="800" dirty="0">
              <a:latin typeface="+mn-ea"/>
            </a:endParaRPr>
          </a:p>
        </p:txBody>
      </p:sp>
      <p:sp>
        <p:nvSpPr>
          <p:cNvPr id="121" name="矩形 120">
            <a:extLst>
              <a:ext uri="{FF2B5EF4-FFF2-40B4-BE49-F238E27FC236}">
                <a16:creationId xmlns:a16="http://schemas.microsoft.com/office/drawing/2014/main" id="{EE14E7D6-8A69-4E5F-A84A-B271FBE1BC96}"/>
              </a:ext>
            </a:extLst>
          </p:cNvPr>
          <p:cNvSpPr/>
          <p:nvPr/>
        </p:nvSpPr>
        <p:spPr>
          <a:xfrm>
            <a:off x="8265073" y="5709171"/>
            <a:ext cx="622286" cy="215444"/>
          </a:xfrm>
          <a:prstGeom prst="rect">
            <a:avLst/>
          </a:prstGeom>
        </p:spPr>
        <p:txBody>
          <a:bodyPr wrap="none">
            <a:spAutoFit/>
          </a:bodyPr>
          <a:lstStyle/>
          <a:p>
            <a:r>
              <a:rPr lang="en-US" altLang="zh-CN" sz="800" dirty="0">
                <a:latin typeface="+mn-ea"/>
              </a:rPr>
              <a:t>Responder</a:t>
            </a:r>
            <a:endParaRPr lang="zh-CN" altLang="en-US" sz="800" dirty="0">
              <a:latin typeface="+mn-ea"/>
            </a:endParaRPr>
          </a:p>
        </p:txBody>
      </p:sp>
      <p:sp>
        <p:nvSpPr>
          <p:cNvPr id="122" name="矩形 121">
            <a:extLst>
              <a:ext uri="{FF2B5EF4-FFF2-40B4-BE49-F238E27FC236}">
                <a16:creationId xmlns:a16="http://schemas.microsoft.com/office/drawing/2014/main" id="{392EFE59-195F-4328-8267-1D9DEF24E124}"/>
              </a:ext>
            </a:extLst>
          </p:cNvPr>
          <p:cNvSpPr/>
          <p:nvPr/>
        </p:nvSpPr>
        <p:spPr>
          <a:xfrm>
            <a:off x="4604084" y="5398182"/>
            <a:ext cx="1112915" cy="553998"/>
          </a:xfrm>
          <a:prstGeom prst="rect">
            <a:avLst/>
          </a:prstGeom>
        </p:spPr>
        <p:txBody>
          <a:bodyPr wrap="square">
            <a:spAutoFit/>
          </a:bodyPr>
          <a:lstStyle/>
          <a:p>
            <a:r>
              <a:rPr lang="en-US" altLang="zh-CN" sz="1000" dirty="0">
                <a:latin typeface="+mn-ea"/>
              </a:rPr>
              <a:t>Different clock for BLE and UWB</a:t>
            </a:r>
            <a:endParaRPr lang="zh-CN" altLang="en-US" sz="1000" dirty="0">
              <a:latin typeface="+mn-ea"/>
            </a:endParaRPr>
          </a:p>
        </p:txBody>
      </p:sp>
      <p:sp>
        <p:nvSpPr>
          <p:cNvPr id="123" name="矩形 122">
            <a:extLst>
              <a:ext uri="{FF2B5EF4-FFF2-40B4-BE49-F238E27FC236}">
                <a16:creationId xmlns:a16="http://schemas.microsoft.com/office/drawing/2014/main" id="{E0D1AE57-F55C-4C47-89FA-20A5D8B94785}"/>
              </a:ext>
            </a:extLst>
          </p:cNvPr>
          <p:cNvSpPr/>
          <p:nvPr/>
        </p:nvSpPr>
        <p:spPr>
          <a:xfrm>
            <a:off x="7895191" y="2655423"/>
            <a:ext cx="1016625" cy="215444"/>
          </a:xfrm>
          <a:prstGeom prst="rect">
            <a:avLst/>
          </a:prstGeom>
          <a:solidFill>
            <a:srgbClr val="FFFF00"/>
          </a:solidFill>
        </p:spPr>
        <p:txBody>
          <a:bodyPr wrap="none">
            <a:spAutoFit/>
          </a:bodyPr>
          <a:lstStyle/>
          <a:p>
            <a:r>
              <a:rPr lang="en-US" altLang="zh-CN" sz="800" b="1" dirty="0">
                <a:solidFill>
                  <a:srgbClr val="FF0000"/>
                </a:solidFill>
                <a:latin typeface="+mn-ea"/>
              </a:rPr>
              <a:t>UWB driven MMS</a:t>
            </a:r>
            <a:endParaRPr lang="zh-CN" altLang="en-US" sz="800" b="1" dirty="0">
              <a:solidFill>
                <a:srgbClr val="FF0000"/>
              </a:solidFill>
              <a:latin typeface="+mn-ea"/>
            </a:endParaRPr>
          </a:p>
        </p:txBody>
      </p:sp>
      <p:sp>
        <p:nvSpPr>
          <p:cNvPr id="124" name="矩形 123">
            <a:extLst>
              <a:ext uri="{FF2B5EF4-FFF2-40B4-BE49-F238E27FC236}">
                <a16:creationId xmlns:a16="http://schemas.microsoft.com/office/drawing/2014/main" id="{CF948D1A-639D-473F-B4E3-CF373BF0AA07}"/>
              </a:ext>
            </a:extLst>
          </p:cNvPr>
          <p:cNvSpPr/>
          <p:nvPr/>
        </p:nvSpPr>
        <p:spPr>
          <a:xfrm>
            <a:off x="7895189" y="4781380"/>
            <a:ext cx="689612" cy="215444"/>
          </a:xfrm>
          <a:prstGeom prst="rect">
            <a:avLst/>
          </a:prstGeom>
          <a:solidFill>
            <a:srgbClr val="FFFF00"/>
          </a:solidFill>
        </p:spPr>
        <p:txBody>
          <a:bodyPr wrap="none">
            <a:spAutoFit/>
          </a:bodyPr>
          <a:lstStyle/>
          <a:p>
            <a:r>
              <a:rPr lang="en-US" altLang="zh-CN" sz="800" b="1" dirty="0">
                <a:solidFill>
                  <a:srgbClr val="FF0000"/>
                </a:solidFill>
                <a:latin typeface="+mn-ea"/>
              </a:rPr>
              <a:t>OOB MMS</a:t>
            </a:r>
            <a:endParaRPr lang="zh-CN" altLang="en-US" sz="800" b="1" dirty="0">
              <a:solidFill>
                <a:srgbClr val="FF0000"/>
              </a:solidFill>
              <a:latin typeface="+mn-ea"/>
            </a:endParaRPr>
          </a:p>
        </p:txBody>
      </p:sp>
      <p:cxnSp>
        <p:nvCxnSpPr>
          <p:cNvPr id="125" name="直接连接符 124">
            <a:extLst>
              <a:ext uri="{FF2B5EF4-FFF2-40B4-BE49-F238E27FC236}">
                <a16:creationId xmlns:a16="http://schemas.microsoft.com/office/drawing/2014/main" id="{007CB397-94BF-43FC-9F9C-FE2C2C23941B}"/>
              </a:ext>
            </a:extLst>
          </p:cNvPr>
          <p:cNvCxnSpPr>
            <a:cxnSpLocks/>
          </p:cNvCxnSpPr>
          <p:nvPr/>
        </p:nvCxnSpPr>
        <p:spPr>
          <a:xfrm>
            <a:off x="4459411" y="1808064"/>
            <a:ext cx="0" cy="4520479"/>
          </a:xfrm>
          <a:prstGeom prst="line">
            <a:avLst/>
          </a:prstGeom>
          <a:ln w="19050">
            <a:solidFill>
              <a:srgbClr val="19C1FF"/>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6073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Suggestion</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0357" y="1447800"/>
            <a:ext cx="8230467" cy="3276600"/>
          </a:xfrm>
        </p:spPr>
        <p:txBody>
          <a:bodyPr/>
          <a:lstStyle/>
          <a:p>
            <a:pPr>
              <a:lnSpc>
                <a:spcPct val="150000"/>
              </a:lnSpc>
              <a:spcBef>
                <a:spcPts val="0"/>
              </a:spcBef>
              <a:spcAft>
                <a:spcPts val="0"/>
              </a:spcAft>
            </a:pPr>
            <a:r>
              <a:rPr lang="en-US" altLang="zh-CN" sz="1600" dirty="0">
                <a:latin typeface="+mn-ea"/>
              </a:rPr>
              <a:t>OOB(BLE) assisted MMS will play a very important role to achieve full MMS link budget gain in ranging distance before NBA-MMS really comes to the market in automotive use case.</a:t>
            </a:r>
          </a:p>
          <a:p>
            <a:pPr>
              <a:lnSpc>
                <a:spcPct val="150000"/>
              </a:lnSpc>
              <a:spcBef>
                <a:spcPts val="0"/>
              </a:spcBef>
              <a:spcAft>
                <a:spcPts val="0"/>
              </a:spcAft>
            </a:pPr>
            <a:r>
              <a:rPr lang="en-US" altLang="zh-CN" sz="1600" dirty="0">
                <a:latin typeface="+mn-ea"/>
              </a:rPr>
              <a:t>In order to better support OOB MMS:</a:t>
            </a:r>
          </a:p>
          <a:p>
            <a:pPr lvl="1">
              <a:lnSpc>
                <a:spcPct val="150000"/>
              </a:lnSpc>
              <a:spcBef>
                <a:spcPts val="0"/>
              </a:spcBef>
              <a:spcAft>
                <a:spcPts val="0"/>
              </a:spcAft>
            </a:pPr>
            <a:r>
              <a:rPr lang="en-US" altLang="zh-CN" sz="1400" dirty="0">
                <a:latin typeface="+mn-ea"/>
              </a:rPr>
              <a:t>Suggest that initial SYNC+SFD packets exchange in ranging phase is a MUST to get the fine synchronization for one to one and one to many MMS ranging in both UWB-driven MMS and OOB assisted MMS.</a:t>
            </a:r>
          </a:p>
          <a:p>
            <a:pPr lvl="1">
              <a:lnSpc>
                <a:spcPct val="150000"/>
              </a:lnSpc>
              <a:spcBef>
                <a:spcPts val="0"/>
              </a:spcBef>
              <a:spcAft>
                <a:spcPts val="0"/>
              </a:spcAft>
            </a:pPr>
            <a:r>
              <a:rPr lang="en-US" altLang="zh-CN" sz="1400" dirty="0">
                <a:latin typeface="+mn-ea"/>
              </a:rPr>
              <a:t>Suggest the number of responders shall be increased up to 3 in each sub-round of Time efficient one to many MMS ranging</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553151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A Common Case for UWB anchor implementation in a Car</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3886200" y="1493315"/>
            <a:ext cx="5093662" cy="3834494"/>
          </a:xfrm>
        </p:spPr>
        <p:txBody>
          <a:bodyPr/>
          <a:lstStyle/>
          <a:p>
            <a:pPr marL="0" indent="0">
              <a:spcBef>
                <a:spcPts val="0"/>
              </a:spcBef>
              <a:spcAft>
                <a:spcPts val="0"/>
              </a:spcAft>
              <a:buNone/>
            </a:pPr>
            <a:r>
              <a:rPr lang="en-US" sz="1400" dirty="0"/>
              <a:t>Automotive is one of the major market for UWB technology</a:t>
            </a:r>
          </a:p>
          <a:p>
            <a:pPr>
              <a:spcBef>
                <a:spcPts val="0"/>
              </a:spcBef>
              <a:spcAft>
                <a:spcPts val="0"/>
              </a:spcAft>
            </a:pPr>
            <a:r>
              <a:rPr lang="en-US" sz="1200" dirty="0"/>
              <a:t>According to the survey to the main automotive manufactories who already have introduced UWB ranging service in their commercial launched car mode:</a:t>
            </a:r>
          </a:p>
          <a:p>
            <a:pPr lvl="1"/>
            <a:r>
              <a:rPr lang="en-US" altLang="zh-CN" sz="1200" dirty="0"/>
              <a:t>NIO all series</a:t>
            </a:r>
          </a:p>
          <a:p>
            <a:pPr lvl="1"/>
            <a:r>
              <a:rPr lang="en-US" altLang="zh-CN" sz="1200" dirty="0"/>
              <a:t>BMW 7/X1/XM/i4/i7/</a:t>
            </a:r>
            <a:r>
              <a:rPr lang="en-US" altLang="zh-CN" sz="1200" dirty="0" err="1"/>
              <a:t>iX</a:t>
            </a:r>
            <a:endParaRPr lang="en-US" altLang="zh-CN" sz="1200" dirty="0"/>
          </a:p>
          <a:p>
            <a:pPr lvl="1"/>
            <a:r>
              <a:rPr lang="en-US" altLang="zh-CN" sz="1200" dirty="0"/>
              <a:t>BYD (Han EV/Tang/U8/)</a:t>
            </a:r>
          </a:p>
          <a:p>
            <a:pPr lvl="1"/>
            <a:r>
              <a:rPr lang="en-US" altLang="zh-CN" sz="1200" dirty="0" err="1"/>
              <a:t>Zeeker</a:t>
            </a:r>
            <a:r>
              <a:rPr lang="en-US" altLang="zh-CN" sz="1200" dirty="0"/>
              <a:t> all series</a:t>
            </a:r>
          </a:p>
          <a:p>
            <a:r>
              <a:rPr lang="en-US" altLang="zh-CN" sz="1200" dirty="0">
                <a:solidFill>
                  <a:srgbClr val="FF0000"/>
                </a:solidFill>
              </a:rPr>
              <a:t>The common case is 5 or 6 UWB anchors in a car</a:t>
            </a:r>
            <a:r>
              <a:rPr lang="en-US" altLang="zh-CN" sz="1200" dirty="0"/>
              <a:t>:</a:t>
            </a:r>
          </a:p>
          <a:p>
            <a:pPr lvl="1"/>
            <a:r>
              <a:rPr lang="en-US" altLang="zh-CN" sz="1200" dirty="0"/>
              <a:t>4 anchors outside the car</a:t>
            </a:r>
          </a:p>
          <a:p>
            <a:pPr lvl="1"/>
            <a:r>
              <a:rPr lang="en-US" altLang="zh-CN" sz="1200" dirty="0"/>
              <a:t>1 or 2 anchors in the cabin</a:t>
            </a:r>
          </a:p>
          <a:p>
            <a:r>
              <a:rPr lang="en-US" altLang="zh-CN" sz="1200" dirty="0"/>
              <a:t>Normally, a UWB anchor is together with the BLE capability as well: UWB+BLE anchor</a:t>
            </a:r>
          </a:p>
          <a:p>
            <a:pPr lvl="1"/>
            <a:r>
              <a:rPr lang="en-US" altLang="zh-CN" sz="1200" dirty="0">
                <a:solidFill>
                  <a:srgbClr val="FF0000"/>
                </a:solidFill>
              </a:rPr>
              <a:t>UWB and BLE have independent local clock</a:t>
            </a:r>
          </a:p>
          <a:p>
            <a:r>
              <a:rPr lang="en-US" altLang="zh-CN" sz="1200" dirty="0"/>
              <a:t>CCC and ICCE(China) digital key standard is used for the ranging session setup and ranging. </a:t>
            </a:r>
          </a:p>
          <a:p>
            <a:r>
              <a:rPr lang="en-US" altLang="zh-CN" sz="1200" dirty="0"/>
              <a:t>BLE plays a important role in CCC/ICCE digital key use case, which is used for car owner pairing/passive entry/set up UWB ranging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2</a:t>
            </a:fld>
            <a:endParaRPr lang="en-US" altLang="en-US"/>
          </a:p>
        </p:txBody>
      </p:sp>
      <p:grpSp>
        <p:nvGrpSpPr>
          <p:cNvPr id="11" name="组合 10">
            <a:extLst>
              <a:ext uri="{FF2B5EF4-FFF2-40B4-BE49-F238E27FC236}">
                <a16:creationId xmlns:a16="http://schemas.microsoft.com/office/drawing/2014/main" id="{C5F4AABB-01DF-4E42-AE41-5F965D3FAFFC}"/>
              </a:ext>
            </a:extLst>
          </p:cNvPr>
          <p:cNvGrpSpPr/>
          <p:nvPr/>
        </p:nvGrpSpPr>
        <p:grpSpPr>
          <a:xfrm>
            <a:off x="1943100" y="5468149"/>
            <a:ext cx="685800" cy="728998"/>
            <a:chOff x="1142999" y="5562546"/>
            <a:chExt cx="685800" cy="728998"/>
          </a:xfrm>
        </p:grpSpPr>
        <p:pic>
          <p:nvPicPr>
            <p:cNvPr id="8" name="Picture 2" descr="Smartphone icon png, Picture #2234456 smartphone icon png">
              <a:extLst>
                <a:ext uri="{FF2B5EF4-FFF2-40B4-BE49-F238E27FC236}">
                  <a16:creationId xmlns:a16="http://schemas.microsoft.com/office/drawing/2014/main" id="{989177CE-FBC4-41D1-9D7A-7716C810803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360" r="17520"/>
            <a:stretch/>
          </p:blipFill>
          <p:spPr bwMode="auto">
            <a:xfrm>
              <a:off x="1253713" y="5562546"/>
              <a:ext cx="464373" cy="728998"/>
            </a:xfrm>
            <a:prstGeom prst="rect">
              <a:avLst/>
            </a:prstGeom>
            <a:noFill/>
            <a:extLst>
              <a:ext uri="{909E8E84-426E-40DD-AFC4-6F175D3DCCD1}">
                <a14:hiddenFill xmlns:a14="http://schemas.microsoft.com/office/drawing/2010/main">
                  <a:solidFill>
                    <a:srgbClr val="FFFFFF"/>
                  </a:solidFill>
                </a14:hiddenFill>
              </a:ext>
            </a:extLst>
          </p:spPr>
        </p:pic>
        <p:sp>
          <p:nvSpPr>
            <p:cNvPr id="9" name="文本框 8">
              <a:extLst>
                <a:ext uri="{FF2B5EF4-FFF2-40B4-BE49-F238E27FC236}">
                  <a16:creationId xmlns:a16="http://schemas.microsoft.com/office/drawing/2014/main" id="{CCD5142D-E38A-47DD-BF3C-F432E7CBE241}"/>
                </a:ext>
              </a:extLst>
            </p:cNvPr>
            <p:cNvSpPr txBox="1"/>
            <p:nvPr/>
          </p:nvSpPr>
          <p:spPr>
            <a:xfrm>
              <a:off x="1142999" y="5696212"/>
              <a:ext cx="685800" cy="461665"/>
            </a:xfrm>
            <a:prstGeom prst="rect">
              <a:avLst/>
            </a:prstGeom>
            <a:noFill/>
          </p:spPr>
          <p:txBody>
            <a:bodyPr wrap="square" rtlCol="0">
              <a:spAutoFit/>
            </a:bodyPr>
            <a:lstStyle/>
            <a:p>
              <a:pPr algn="ctr"/>
              <a:r>
                <a:rPr lang="en-US" altLang="zh-CN" sz="800" dirty="0">
                  <a:solidFill>
                    <a:srgbClr val="FF0000"/>
                  </a:solidFill>
                  <a:latin typeface="+mn-ea"/>
                </a:rPr>
                <a:t>UWB</a:t>
              </a:r>
            </a:p>
            <a:p>
              <a:pPr algn="ctr"/>
              <a:r>
                <a:rPr lang="en-US" altLang="zh-CN" sz="800" dirty="0">
                  <a:solidFill>
                    <a:srgbClr val="FF0000"/>
                  </a:solidFill>
                  <a:latin typeface="+mn-ea"/>
                </a:rPr>
                <a:t>BLE</a:t>
              </a:r>
            </a:p>
            <a:p>
              <a:pPr algn="ctr"/>
              <a:r>
                <a:rPr lang="en-US" altLang="zh-CN" sz="800" dirty="0">
                  <a:solidFill>
                    <a:srgbClr val="FF0000"/>
                  </a:solidFill>
                  <a:latin typeface="+mn-ea"/>
                </a:rPr>
                <a:t>NFC</a:t>
              </a:r>
              <a:endParaRPr lang="zh-CN" altLang="en-US" sz="800" dirty="0">
                <a:solidFill>
                  <a:srgbClr val="FF0000"/>
                </a:solidFill>
                <a:latin typeface="+mn-ea"/>
              </a:endParaRPr>
            </a:p>
          </p:txBody>
        </p:sp>
      </p:grpSp>
      <p:pic>
        <p:nvPicPr>
          <p:cNvPr id="13" name="图形 12" descr="Wi Fi">
            <a:extLst>
              <a:ext uri="{FF2B5EF4-FFF2-40B4-BE49-F238E27FC236}">
                <a16:creationId xmlns:a16="http://schemas.microsoft.com/office/drawing/2014/main" id="{A6D6D788-0832-48B6-BF25-CCB433BD38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19300" y="5025730"/>
            <a:ext cx="533400" cy="533400"/>
          </a:xfrm>
          <a:prstGeom prst="rect">
            <a:avLst/>
          </a:prstGeom>
        </p:spPr>
      </p:pic>
      <p:sp>
        <p:nvSpPr>
          <p:cNvPr id="14" name="Title 1">
            <a:extLst>
              <a:ext uri="{FF2B5EF4-FFF2-40B4-BE49-F238E27FC236}">
                <a16:creationId xmlns:a16="http://schemas.microsoft.com/office/drawing/2014/main" id="{E12E3BED-947E-42DA-A933-6563AC268E51}"/>
              </a:ext>
            </a:extLst>
          </p:cNvPr>
          <p:cNvSpPr txBox="1">
            <a:spLocks/>
          </p:cNvSpPr>
          <p:nvPr/>
        </p:nvSpPr>
        <p:spPr bwMode="auto">
          <a:xfrm>
            <a:off x="2478294" y="5895504"/>
            <a:ext cx="800100" cy="274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1200" dirty="0">
                <a:latin typeface="+mn-ea"/>
                <a:ea typeface="+mn-ea"/>
              </a:rPr>
              <a:t>Car key</a:t>
            </a:r>
          </a:p>
        </p:txBody>
      </p:sp>
      <p:pic>
        <p:nvPicPr>
          <p:cNvPr id="10" name="图片 9">
            <a:extLst>
              <a:ext uri="{FF2B5EF4-FFF2-40B4-BE49-F238E27FC236}">
                <a16:creationId xmlns:a16="http://schemas.microsoft.com/office/drawing/2014/main" id="{E2FEC818-BEAC-4BCA-ABAE-1486C2CB102C}"/>
              </a:ext>
            </a:extLst>
          </p:cNvPr>
          <p:cNvPicPr>
            <a:picLocks noChangeAspect="1"/>
          </p:cNvPicPr>
          <p:nvPr/>
        </p:nvPicPr>
        <p:blipFill>
          <a:blip r:embed="rId5"/>
          <a:stretch>
            <a:fillRect/>
          </a:stretch>
        </p:blipFill>
        <p:spPr>
          <a:xfrm>
            <a:off x="990600" y="1513113"/>
            <a:ext cx="2590800" cy="3507819"/>
          </a:xfrm>
          <a:prstGeom prst="rect">
            <a:avLst/>
          </a:prstGeom>
        </p:spPr>
      </p:pic>
    </p:spTree>
    <p:extLst>
      <p:ext uri="{BB962C8B-B14F-4D97-AF65-F5344CB8AC3E}">
        <p14:creationId xmlns:p14="http://schemas.microsoft.com/office/powerpoint/2010/main" val="7713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CCC Digital Key 3.0 Scenario for BLE with UWB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3</a:t>
            </a:fld>
            <a:endParaRPr lang="en-US" altLang="en-US"/>
          </a:p>
        </p:txBody>
      </p:sp>
      <p:sp>
        <p:nvSpPr>
          <p:cNvPr id="10" name="矩形: 圆角 9">
            <a:extLst>
              <a:ext uri="{FF2B5EF4-FFF2-40B4-BE49-F238E27FC236}">
                <a16:creationId xmlns:a16="http://schemas.microsoft.com/office/drawing/2014/main" id="{EC6B7252-27F7-4206-9597-B84BFF4B87E6}"/>
              </a:ext>
            </a:extLst>
          </p:cNvPr>
          <p:cNvSpPr/>
          <p:nvPr/>
        </p:nvSpPr>
        <p:spPr>
          <a:xfrm>
            <a:off x="340609" y="3566018"/>
            <a:ext cx="4523718" cy="1907947"/>
          </a:xfrm>
          <a:prstGeom prst="roundRect">
            <a:avLst/>
          </a:prstGeom>
          <a:noFill/>
          <a:ln w="19050">
            <a:solidFill>
              <a:srgbClr val="FFC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13" name="Content Placeholder 2">
            <a:extLst>
              <a:ext uri="{FF2B5EF4-FFF2-40B4-BE49-F238E27FC236}">
                <a16:creationId xmlns:a16="http://schemas.microsoft.com/office/drawing/2014/main" id="{3368A272-F343-4C53-BDC5-0A5F320FF848}"/>
              </a:ext>
            </a:extLst>
          </p:cNvPr>
          <p:cNvSpPr>
            <a:spLocks noGrp="1"/>
          </p:cNvSpPr>
          <p:nvPr>
            <p:ph idx="1"/>
          </p:nvPr>
        </p:nvSpPr>
        <p:spPr>
          <a:xfrm>
            <a:off x="4864327" y="2109911"/>
            <a:ext cx="4038600" cy="1249487"/>
          </a:xfrm>
        </p:spPr>
        <p:txBody>
          <a:bodyPr/>
          <a:lstStyle/>
          <a:p>
            <a:pPr marL="0" indent="0">
              <a:lnSpc>
                <a:spcPct val="150000"/>
              </a:lnSpc>
              <a:spcBef>
                <a:spcPts val="0"/>
              </a:spcBef>
              <a:spcAft>
                <a:spcPts val="0"/>
              </a:spcAft>
              <a:buNone/>
            </a:pPr>
            <a:r>
              <a:rPr lang="en-US" altLang="zh-CN" sz="1200" dirty="0"/>
              <a:t>BLE Connection:</a:t>
            </a:r>
          </a:p>
          <a:p>
            <a:pPr>
              <a:lnSpc>
                <a:spcPct val="150000"/>
              </a:lnSpc>
              <a:spcBef>
                <a:spcPts val="0"/>
              </a:spcBef>
              <a:spcAft>
                <a:spcPts val="0"/>
              </a:spcAft>
            </a:pPr>
            <a:r>
              <a:rPr lang="en-US" altLang="zh-CN" sz="1200" dirty="0"/>
              <a:t>Secure channel establishment between Vehicle and Car key</a:t>
            </a:r>
          </a:p>
          <a:p>
            <a:pPr>
              <a:lnSpc>
                <a:spcPct val="150000"/>
              </a:lnSpc>
              <a:spcBef>
                <a:spcPts val="0"/>
              </a:spcBef>
              <a:spcAft>
                <a:spcPts val="0"/>
              </a:spcAft>
            </a:pPr>
            <a:r>
              <a:rPr lang="en-US" altLang="zh-CN" sz="1200" dirty="0"/>
              <a:t>Mutual authentication between Vehicle and Car key</a:t>
            </a:r>
          </a:p>
        </p:txBody>
      </p:sp>
      <p:sp>
        <p:nvSpPr>
          <p:cNvPr id="14" name="Content Placeholder 2">
            <a:extLst>
              <a:ext uri="{FF2B5EF4-FFF2-40B4-BE49-F238E27FC236}">
                <a16:creationId xmlns:a16="http://schemas.microsoft.com/office/drawing/2014/main" id="{3A5E5B54-1E33-4B8D-B5B2-E09DDAEDDC57}"/>
              </a:ext>
            </a:extLst>
          </p:cNvPr>
          <p:cNvSpPr txBox="1">
            <a:spLocks/>
          </p:cNvSpPr>
          <p:nvPr/>
        </p:nvSpPr>
        <p:spPr bwMode="auto">
          <a:xfrm>
            <a:off x="4864327" y="3737358"/>
            <a:ext cx="4038600" cy="1901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200" dirty="0"/>
              <a:t>BLE Connection for UWB session setup:</a:t>
            </a:r>
          </a:p>
          <a:p>
            <a:pPr>
              <a:lnSpc>
                <a:spcPct val="150000"/>
              </a:lnSpc>
              <a:spcBef>
                <a:spcPts val="0"/>
              </a:spcBef>
              <a:spcAft>
                <a:spcPts val="0"/>
              </a:spcAft>
            </a:pPr>
            <a:r>
              <a:rPr lang="en-US" altLang="zh-CN" sz="1200" dirty="0"/>
              <a:t>URSK Derivation and negotiation </a:t>
            </a:r>
          </a:p>
          <a:p>
            <a:pPr>
              <a:lnSpc>
                <a:spcPct val="150000"/>
              </a:lnSpc>
              <a:spcBef>
                <a:spcPts val="0"/>
              </a:spcBef>
              <a:spcAft>
                <a:spcPts val="0"/>
              </a:spcAft>
            </a:pPr>
            <a:r>
              <a:rPr lang="en-US" altLang="zh-CN" sz="1200" dirty="0"/>
              <a:t>UWB Capability exchange</a:t>
            </a:r>
          </a:p>
          <a:p>
            <a:pPr>
              <a:lnSpc>
                <a:spcPct val="150000"/>
              </a:lnSpc>
              <a:spcBef>
                <a:spcPts val="0"/>
              </a:spcBef>
              <a:spcAft>
                <a:spcPts val="0"/>
              </a:spcAft>
            </a:pPr>
            <a:r>
              <a:rPr lang="en-US" altLang="zh-CN" sz="1200" dirty="0">
                <a:solidFill>
                  <a:srgbClr val="FF0000"/>
                </a:solidFill>
              </a:rPr>
              <a:t>Assist to provide coarse time synchronization information</a:t>
            </a:r>
            <a:r>
              <a:rPr lang="zh-CN" altLang="en-US" sz="1200" dirty="0">
                <a:solidFill>
                  <a:srgbClr val="FF0000"/>
                </a:solidFill>
              </a:rPr>
              <a:t> </a:t>
            </a:r>
            <a:r>
              <a:rPr lang="en-US" altLang="zh-CN" sz="1200" dirty="0">
                <a:solidFill>
                  <a:srgbClr val="FF0000"/>
                </a:solidFill>
              </a:rPr>
              <a:t>for</a:t>
            </a:r>
            <a:r>
              <a:rPr lang="zh-CN" altLang="en-US" sz="1200" dirty="0">
                <a:solidFill>
                  <a:srgbClr val="FF0000"/>
                </a:solidFill>
              </a:rPr>
              <a:t> </a:t>
            </a:r>
            <a:r>
              <a:rPr lang="en-US" altLang="zh-CN" sz="1200" dirty="0">
                <a:solidFill>
                  <a:srgbClr val="FF0000"/>
                </a:solidFill>
              </a:rPr>
              <a:t>UWB</a:t>
            </a:r>
            <a:r>
              <a:rPr lang="zh-CN" altLang="en-US" sz="1200" dirty="0">
                <a:solidFill>
                  <a:srgbClr val="FF0000"/>
                </a:solidFill>
              </a:rPr>
              <a:t> </a:t>
            </a:r>
            <a:r>
              <a:rPr lang="en-US" altLang="zh-CN" sz="1200" dirty="0">
                <a:solidFill>
                  <a:srgbClr val="FF0000"/>
                </a:solidFill>
              </a:rPr>
              <a:t>MAC</a:t>
            </a:r>
            <a:r>
              <a:rPr lang="zh-CN" altLang="en-US" sz="1200" dirty="0">
                <a:solidFill>
                  <a:srgbClr val="FF0000"/>
                </a:solidFill>
              </a:rPr>
              <a:t> </a:t>
            </a:r>
            <a:r>
              <a:rPr lang="en-US" altLang="zh-CN" sz="1200" dirty="0">
                <a:solidFill>
                  <a:srgbClr val="FF0000"/>
                </a:solidFill>
              </a:rPr>
              <a:t>time</a:t>
            </a:r>
            <a:r>
              <a:rPr lang="zh-CN" altLang="en-US" sz="1200" dirty="0">
                <a:solidFill>
                  <a:srgbClr val="FF0000"/>
                </a:solidFill>
              </a:rPr>
              <a:t> </a:t>
            </a:r>
            <a:r>
              <a:rPr lang="en-US" altLang="zh-CN" sz="1200" dirty="0">
                <a:solidFill>
                  <a:srgbClr val="FF0000"/>
                </a:solidFill>
              </a:rPr>
              <a:t>grid, assuming independent local clock for UWB and BLE chipset</a:t>
            </a:r>
          </a:p>
          <a:p>
            <a:pPr>
              <a:lnSpc>
                <a:spcPct val="150000"/>
              </a:lnSpc>
              <a:spcBef>
                <a:spcPts val="0"/>
              </a:spcBef>
              <a:spcAft>
                <a:spcPts val="0"/>
              </a:spcAft>
            </a:pPr>
            <a:r>
              <a:rPr lang="en-US" altLang="zh-CN" sz="1200" dirty="0"/>
              <a:t>Setup the UWB ranging session</a:t>
            </a:r>
          </a:p>
        </p:txBody>
      </p:sp>
      <p:sp>
        <p:nvSpPr>
          <p:cNvPr id="3" name="矩形 2">
            <a:extLst>
              <a:ext uri="{FF2B5EF4-FFF2-40B4-BE49-F238E27FC236}">
                <a16:creationId xmlns:a16="http://schemas.microsoft.com/office/drawing/2014/main" id="{FA51D5AE-F86F-4112-81C8-9FA005B261EA}"/>
              </a:ext>
            </a:extLst>
          </p:cNvPr>
          <p:cNvSpPr/>
          <p:nvPr/>
        </p:nvSpPr>
        <p:spPr bwMode="auto">
          <a:xfrm>
            <a:off x="636814" y="1426310"/>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Vehicle</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id="{96AFD61F-33F0-4640-B64E-5A8AEA1C0D35}"/>
              </a:ext>
            </a:extLst>
          </p:cNvPr>
          <p:cNvSpPr/>
          <p:nvPr/>
        </p:nvSpPr>
        <p:spPr bwMode="auto">
          <a:xfrm>
            <a:off x="3387045" y="1426309"/>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Car Key</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11" name="直接连接符 10">
            <a:extLst>
              <a:ext uri="{FF2B5EF4-FFF2-40B4-BE49-F238E27FC236}">
                <a16:creationId xmlns:a16="http://schemas.microsoft.com/office/drawing/2014/main" id="{2938A910-9D43-4676-8F6A-35D3CF2C16D3}"/>
              </a:ext>
            </a:extLst>
          </p:cNvPr>
          <p:cNvCxnSpPr>
            <a:stCxn id="3" idx="2"/>
          </p:cNvCxnSpPr>
          <p:nvPr/>
        </p:nvCxnSpPr>
        <p:spPr bwMode="auto">
          <a:xfrm>
            <a:off x="1132114" y="1732403"/>
            <a:ext cx="0" cy="4211197"/>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连接符 15">
            <a:extLst>
              <a:ext uri="{FF2B5EF4-FFF2-40B4-BE49-F238E27FC236}">
                <a16:creationId xmlns:a16="http://schemas.microsoft.com/office/drawing/2014/main" id="{8FE24943-C044-4B50-89BD-546F8709AA23}"/>
              </a:ext>
            </a:extLst>
          </p:cNvPr>
          <p:cNvCxnSpPr/>
          <p:nvPr/>
        </p:nvCxnSpPr>
        <p:spPr bwMode="auto">
          <a:xfrm>
            <a:off x="3882345" y="1732403"/>
            <a:ext cx="0" cy="4211197"/>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矩形 16">
            <a:extLst>
              <a:ext uri="{FF2B5EF4-FFF2-40B4-BE49-F238E27FC236}">
                <a16:creationId xmlns:a16="http://schemas.microsoft.com/office/drawing/2014/main" id="{BAB0636A-543C-438A-9AAE-B0E138050A8D}"/>
              </a:ext>
            </a:extLst>
          </p:cNvPr>
          <p:cNvSpPr/>
          <p:nvPr/>
        </p:nvSpPr>
        <p:spPr bwMode="auto">
          <a:xfrm>
            <a:off x="419776" y="2233097"/>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BLE Link Layer Connection Establishment</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8" name="矩形 17">
            <a:extLst>
              <a:ext uri="{FF2B5EF4-FFF2-40B4-BE49-F238E27FC236}">
                <a16:creationId xmlns:a16="http://schemas.microsoft.com/office/drawing/2014/main" id="{3FA7EBC5-73C0-4445-8705-BCA12833BAB9}"/>
              </a:ext>
            </a:extLst>
          </p:cNvPr>
          <p:cNvSpPr/>
          <p:nvPr/>
        </p:nvSpPr>
        <p:spPr bwMode="auto">
          <a:xfrm>
            <a:off x="419766" y="2844524"/>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BLE Pairing and Encryption Setup</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9" name="矩形 18">
            <a:extLst>
              <a:ext uri="{FF2B5EF4-FFF2-40B4-BE49-F238E27FC236}">
                <a16:creationId xmlns:a16="http://schemas.microsoft.com/office/drawing/2014/main" id="{1C6CC775-11D0-4973-BAA0-3EAC7C3A3FCF}"/>
              </a:ext>
            </a:extLst>
          </p:cNvPr>
          <p:cNvSpPr/>
          <p:nvPr/>
        </p:nvSpPr>
        <p:spPr bwMode="auto">
          <a:xfrm>
            <a:off x="450970" y="3730253"/>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URSK Derivation</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0" name="矩形 19">
            <a:extLst>
              <a:ext uri="{FF2B5EF4-FFF2-40B4-BE49-F238E27FC236}">
                <a16:creationId xmlns:a16="http://schemas.microsoft.com/office/drawing/2014/main" id="{D2B14861-3BEA-44A9-BE32-6E7EE2172550}"/>
              </a:ext>
            </a:extLst>
          </p:cNvPr>
          <p:cNvSpPr/>
          <p:nvPr/>
        </p:nvSpPr>
        <p:spPr bwMode="auto">
          <a:xfrm>
            <a:off x="457681" y="4169141"/>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UWB Capability Exchange</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1" name="矩形 20">
            <a:extLst>
              <a:ext uri="{FF2B5EF4-FFF2-40B4-BE49-F238E27FC236}">
                <a16:creationId xmlns:a16="http://schemas.microsoft.com/office/drawing/2014/main" id="{8D2F3216-62F1-4BF5-A0B6-5B3A80C0FB40}"/>
              </a:ext>
            </a:extLst>
          </p:cNvPr>
          <p:cNvSpPr/>
          <p:nvPr/>
        </p:nvSpPr>
        <p:spPr bwMode="auto">
          <a:xfrm>
            <a:off x="457681" y="4615982"/>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Time Sync</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2" name="矩形 21">
            <a:extLst>
              <a:ext uri="{FF2B5EF4-FFF2-40B4-BE49-F238E27FC236}">
                <a16:creationId xmlns:a16="http://schemas.microsoft.com/office/drawing/2014/main" id="{32E87CC7-A028-4EB2-AC6E-D8A3C1476B63}"/>
              </a:ext>
            </a:extLst>
          </p:cNvPr>
          <p:cNvSpPr/>
          <p:nvPr/>
        </p:nvSpPr>
        <p:spPr bwMode="auto">
          <a:xfrm>
            <a:off x="457681" y="5062575"/>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UWB Ranging Session Setup </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3" name="矩形 22">
            <a:extLst>
              <a:ext uri="{FF2B5EF4-FFF2-40B4-BE49-F238E27FC236}">
                <a16:creationId xmlns:a16="http://schemas.microsoft.com/office/drawing/2014/main" id="{E219CB0A-79E8-45DD-A3B8-7ED492BDE44E}"/>
              </a:ext>
            </a:extLst>
          </p:cNvPr>
          <p:cNvSpPr/>
          <p:nvPr/>
        </p:nvSpPr>
        <p:spPr bwMode="auto">
          <a:xfrm>
            <a:off x="457681" y="5638800"/>
            <a:ext cx="4289574" cy="329668"/>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UWB Ranging </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4" name="矩形: 圆角 23">
            <a:extLst>
              <a:ext uri="{FF2B5EF4-FFF2-40B4-BE49-F238E27FC236}">
                <a16:creationId xmlns:a16="http://schemas.microsoft.com/office/drawing/2014/main" id="{CF5EC99E-4F0A-4A24-8550-D6346746E13A}"/>
              </a:ext>
            </a:extLst>
          </p:cNvPr>
          <p:cNvSpPr/>
          <p:nvPr/>
        </p:nvSpPr>
        <p:spPr>
          <a:xfrm>
            <a:off x="340608" y="1993372"/>
            <a:ext cx="4523717" cy="1366026"/>
          </a:xfrm>
          <a:prstGeom prst="roundRect">
            <a:avLst/>
          </a:prstGeom>
          <a:noFill/>
          <a:ln w="19050">
            <a:solidFill>
              <a:srgbClr val="00AEE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Tree>
    <p:extLst>
      <p:ext uri="{BB962C8B-B14F-4D97-AF65-F5344CB8AC3E}">
        <p14:creationId xmlns:p14="http://schemas.microsoft.com/office/powerpoint/2010/main" val="2890973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CCC Digital Key 3.0 Scenario for BLE with UWB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4</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4875213" y="1855229"/>
            <a:ext cx="3951514" cy="1656266"/>
          </a:xfrm>
        </p:spPr>
        <p:txBody>
          <a:bodyPr/>
          <a:lstStyle/>
          <a:p>
            <a:pPr marL="0" indent="0">
              <a:lnSpc>
                <a:spcPct val="150000"/>
              </a:lnSpc>
              <a:spcBef>
                <a:spcPts val="0"/>
              </a:spcBef>
              <a:spcAft>
                <a:spcPts val="0"/>
              </a:spcAft>
              <a:buNone/>
            </a:pPr>
            <a:r>
              <a:rPr lang="en-US" altLang="zh-CN" sz="1200" dirty="0"/>
              <a:t>UWB Ranging:</a:t>
            </a:r>
          </a:p>
          <a:p>
            <a:pPr>
              <a:lnSpc>
                <a:spcPct val="150000"/>
              </a:lnSpc>
              <a:spcBef>
                <a:spcPts val="0"/>
              </a:spcBef>
              <a:spcAft>
                <a:spcPts val="0"/>
              </a:spcAft>
            </a:pPr>
            <a:r>
              <a:rPr lang="en-US" altLang="zh-CN" sz="1200" dirty="0">
                <a:solidFill>
                  <a:srgbClr val="FF0000"/>
                </a:solidFill>
              </a:rPr>
              <a:t>One to many DS-TWR is used in CCC</a:t>
            </a:r>
          </a:p>
          <a:p>
            <a:pPr>
              <a:lnSpc>
                <a:spcPct val="150000"/>
              </a:lnSpc>
              <a:spcBef>
                <a:spcPts val="0"/>
              </a:spcBef>
              <a:spcAft>
                <a:spcPts val="0"/>
              </a:spcAft>
            </a:pPr>
            <a:r>
              <a:rPr lang="en-US" altLang="zh-CN" sz="1200" dirty="0"/>
              <a:t>The maximum number of anchors(responders) per ranging round is up to 10 in CCC</a:t>
            </a:r>
          </a:p>
          <a:p>
            <a:pPr>
              <a:lnSpc>
                <a:spcPct val="150000"/>
              </a:lnSpc>
              <a:spcBef>
                <a:spcPts val="0"/>
              </a:spcBef>
              <a:spcAft>
                <a:spcPts val="0"/>
              </a:spcAft>
            </a:pPr>
            <a:r>
              <a:rPr lang="en-US" altLang="zh-CN" sz="1200" dirty="0">
                <a:solidFill>
                  <a:srgbClr val="FF0000"/>
                </a:solidFill>
              </a:rPr>
              <a:t>Normally, the number or anchors in a car is 5 or 6</a:t>
            </a:r>
          </a:p>
        </p:txBody>
      </p:sp>
      <p:sp>
        <p:nvSpPr>
          <p:cNvPr id="19" name="Content Placeholder 2">
            <a:extLst>
              <a:ext uri="{FF2B5EF4-FFF2-40B4-BE49-F238E27FC236}">
                <a16:creationId xmlns:a16="http://schemas.microsoft.com/office/drawing/2014/main" id="{8722FC9A-0F84-4C06-A648-872F7725B053}"/>
              </a:ext>
            </a:extLst>
          </p:cNvPr>
          <p:cNvSpPr txBox="1">
            <a:spLocks/>
          </p:cNvSpPr>
          <p:nvPr/>
        </p:nvSpPr>
        <p:spPr bwMode="auto">
          <a:xfrm>
            <a:off x="4757058" y="3848063"/>
            <a:ext cx="4191000" cy="231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200" dirty="0"/>
              <a:t>UWB Ranging packet exchange </a:t>
            </a:r>
          </a:p>
          <a:p>
            <a:pPr>
              <a:lnSpc>
                <a:spcPct val="150000"/>
              </a:lnSpc>
              <a:spcBef>
                <a:spcPts val="0"/>
              </a:spcBef>
              <a:spcAft>
                <a:spcPts val="0"/>
              </a:spcAft>
            </a:pPr>
            <a:r>
              <a:rPr lang="en-US" altLang="zh-CN" sz="1200" dirty="0"/>
              <a:t>CCC is based on the 802.15.4z</a:t>
            </a:r>
          </a:p>
          <a:p>
            <a:pPr>
              <a:lnSpc>
                <a:spcPct val="150000"/>
              </a:lnSpc>
              <a:spcBef>
                <a:spcPts val="0"/>
              </a:spcBef>
              <a:spcAft>
                <a:spcPts val="0"/>
              </a:spcAft>
            </a:pPr>
            <a:r>
              <a:rPr lang="en-US" altLang="zh-CN" sz="1200" dirty="0"/>
              <a:t>SP0 is used for ranging control message(Pre-Poll) and ranging report message(</a:t>
            </a:r>
            <a:r>
              <a:rPr lang="en-US" altLang="zh-CN" sz="1200" dirty="0" err="1"/>
              <a:t>Final_Data</a:t>
            </a:r>
            <a:r>
              <a:rPr lang="en-US" altLang="zh-CN" sz="1200" dirty="0"/>
              <a:t>)</a:t>
            </a:r>
          </a:p>
          <a:p>
            <a:pPr>
              <a:lnSpc>
                <a:spcPct val="150000"/>
              </a:lnSpc>
              <a:spcBef>
                <a:spcPts val="0"/>
              </a:spcBef>
              <a:spcAft>
                <a:spcPts val="0"/>
              </a:spcAft>
            </a:pPr>
            <a:r>
              <a:rPr lang="en-US" altLang="zh-CN" sz="1200" dirty="0"/>
              <a:t>SP3 is used for RFRAME(Poll/Response/Final)</a:t>
            </a:r>
          </a:p>
          <a:p>
            <a:pPr>
              <a:lnSpc>
                <a:spcPct val="150000"/>
              </a:lnSpc>
              <a:spcBef>
                <a:spcPts val="0"/>
              </a:spcBef>
              <a:spcAft>
                <a:spcPts val="0"/>
              </a:spcAft>
            </a:pPr>
            <a:r>
              <a:rPr lang="en-US" altLang="zh-CN" sz="1200" dirty="0"/>
              <a:t>Three RFRAMES are exchanged for one pair of initiator and responder</a:t>
            </a:r>
          </a:p>
          <a:p>
            <a:pPr>
              <a:lnSpc>
                <a:spcPct val="150000"/>
              </a:lnSpc>
              <a:spcBef>
                <a:spcPts val="0"/>
              </a:spcBef>
              <a:spcAft>
                <a:spcPts val="0"/>
              </a:spcAft>
            </a:pPr>
            <a:r>
              <a:rPr lang="en-US" altLang="zh-CN" sz="1200" dirty="0">
                <a:solidFill>
                  <a:srgbClr val="FF0000"/>
                </a:solidFill>
              </a:rPr>
              <a:t>SP0 is the bottle neck for the ranging distance</a:t>
            </a:r>
          </a:p>
        </p:txBody>
      </p:sp>
      <p:grpSp>
        <p:nvGrpSpPr>
          <p:cNvPr id="3" name="组合 2">
            <a:extLst>
              <a:ext uri="{FF2B5EF4-FFF2-40B4-BE49-F238E27FC236}">
                <a16:creationId xmlns:a16="http://schemas.microsoft.com/office/drawing/2014/main" id="{9A413A5C-124F-42C7-86FC-A62D571B5D55}"/>
              </a:ext>
            </a:extLst>
          </p:cNvPr>
          <p:cNvGrpSpPr/>
          <p:nvPr/>
        </p:nvGrpSpPr>
        <p:grpSpPr>
          <a:xfrm>
            <a:off x="685801" y="1607524"/>
            <a:ext cx="3701142" cy="2315335"/>
            <a:chOff x="688522" y="1523999"/>
            <a:chExt cx="3854825" cy="2696380"/>
          </a:xfrm>
        </p:grpSpPr>
        <p:grpSp>
          <p:nvGrpSpPr>
            <p:cNvPr id="10" name="组合 9">
              <a:extLst>
                <a:ext uri="{FF2B5EF4-FFF2-40B4-BE49-F238E27FC236}">
                  <a16:creationId xmlns:a16="http://schemas.microsoft.com/office/drawing/2014/main" id="{174076CC-795A-4357-9F14-914C1C0FDCE6}"/>
                </a:ext>
              </a:extLst>
            </p:cNvPr>
            <p:cNvGrpSpPr/>
            <p:nvPr/>
          </p:nvGrpSpPr>
          <p:grpSpPr>
            <a:xfrm>
              <a:off x="688522" y="1523999"/>
              <a:ext cx="3854825" cy="2401772"/>
              <a:chOff x="806823" y="1345475"/>
              <a:chExt cx="3854825" cy="2401772"/>
            </a:xfrm>
          </p:grpSpPr>
          <p:sp>
            <p:nvSpPr>
              <p:cNvPr id="11" name="矩形: 圆角 10">
                <a:extLst>
                  <a:ext uri="{FF2B5EF4-FFF2-40B4-BE49-F238E27FC236}">
                    <a16:creationId xmlns:a16="http://schemas.microsoft.com/office/drawing/2014/main" id="{F0A18FC7-9A7D-45AD-9249-35E543A78B50}"/>
                  </a:ext>
                </a:extLst>
              </p:cNvPr>
              <p:cNvSpPr/>
              <p:nvPr/>
            </p:nvSpPr>
            <p:spPr>
              <a:xfrm>
                <a:off x="1165412" y="1547357"/>
                <a:ext cx="905435"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Initiator</a:t>
                </a:r>
                <a:endParaRPr lang="zh-CN" altLang="en-US" sz="1100" dirty="0"/>
              </a:p>
            </p:txBody>
          </p:sp>
          <p:sp>
            <p:nvSpPr>
              <p:cNvPr id="12" name="矩形: 圆角 11">
                <a:extLst>
                  <a:ext uri="{FF2B5EF4-FFF2-40B4-BE49-F238E27FC236}">
                    <a16:creationId xmlns:a16="http://schemas.microsoft.com/office/drawing/2014/main" id="{C52E5C8F-07FA-4852-8DC0-5C530702C407}"/>
                  </a:ext>
                </a:extLst>
              </p:cNvPr>
              <p:cNvSpPr/>
              <p:nvPr/>
            </p:nvSpPr>
            <p:spPr>
              <a:xfrm>
                <a:off x="3191435" y="1547357"/>
                <a:ext cx="1353671"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Responder</a:t>
                </a:r>
                <a:endParaRPr lang="zh-CN" altLang="en-US" sz="1100" dirty="0"/>
              </a:p>
            </p:txBody>
          </p:sp>
          <p:sp>
            <p:nvSpPr>
              <p:cNvPr id="13" name="矩形: 圆角 12">
                <a:extLst>
                  <a:ext uri="{FF2B5EF4-FFF2-40B4-BE49-F238E27FC236}">
                    <a16:creationId xmlns:a16="http://schemas.microsoft.com/office/drawing/2014/main" id="{9FE0AC89-6410-479B-9171-BA31FB20128A}"/>
                  </a:ext>
                </a:extLst>
              </p:cNvPr>
              <p:cNvSpPr/>
              <p:nvPr/>
            </p:nvSpPr>
            <p:spPr>
              <a:xfrm>
                <a:off x="3191434" y="2139027"/>
                <a:ext cx="1353671"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Responder 1</a:t>
                </a:r>
                <a:endParaRPr lang="zh-CN" altLang="en-US" sz="1100" dirty="0"/>
              </a:p>
            </p:txBody>
          </p:sp>
          <p:sp>
            <p:nvSpPr>
              <p:cNvPr id="14" name="矩形: 圆角 13">
                <a:extLst>
                  <a:ext uri="{FF2B5EF4-FFF2-40B4-BE49-F238E27FC236}">
                    <a16:creationId xmlns:a16="http://schemas.microsoft.com/office/drawing/2014/main" id="{F6C10585-52DC-43AB-BF78-805CCC962B99}"/>
                  </a:ext>
                </a:extLst>
              </p:cNvPr>
              <p:cNvSpPr/>
              <p:nvPr/>
            </p:nvSpPr>
            <p:spPr>
              <a:xfrm>
                <a:off x="3191433" y="3092823"/>
                <a:ext cx="1353671" cy="405489"/>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t>Responder N</a:t>
                </a:r>
                <a:endParaRPr lang="zh-CN" altLang="en-US" sz="1100" dirty="0"/>
              </a:p>
            </p:txBody>
          </p:sp>
          <p:sp>
            <p:nvSpPr>
              <p:cNvPr id="17" name="文本框 16">
                <a:extLst>
                  <a:ext uri="{FF2B5EF4-FFF2-40B4-BE49-F238E27FC236}">
                    <a16:creationId xmlns:a16="http://schemas.microsoft.com/office/drawing/2014/main" id="{59FF2B32-F16A-4B35-BA23-B1674F4E4937}"/>
                  </a:ext>
                </a:extLst>
              </p:cNvPr>
              <p:cNvSpPr txBox="1"/>
              <p:nvPr/>
            </p:nvSpPr>
            <p:spPr>
              <a:xfrm>
                <a:off x="3693106" y="2669137"/>
                <a:ext cx="350323" cy="293758"/>
              </a:xfrm>
              <a:prstGeom prst="rect">
                <a:avLst/>
              </a:prstGeom>
              <a:noFill/>
              <a:ln>
                <a:noFill/>
              </a:ln>
            </p:spPr>
            <p:txBody>
              <a:bodyPr vert="eaVert" wrap="square" rtlCol="0" anchor="ctr">
                <a:spAutoFit/>
              </a:bodyPr>
              <a:lstStyle/>
              <a:p>
                <a:pPr algn="ctr"/>
                <a:r>
                  <a:rPr lang="en-US" altLang="zh-CN" sz="1050" dirty="0"/>
                  <a:t>…</a:t>
                </a:r>
                <a:endParaRPr lang="zh-CN" altLang="en-US" sz="1050" dirty="0"/>
              </a:p>
            </p:txBody>
          </p:sp>
          <p:sp>
            <p:nvSpPr>
              <p:cNvPr id="20" name="矩形: 圆角 19">
                <a:extLst>
                  <a:ext uri="{FF2B5EF4-FFF2-40B4-BE49-F238E27FC236}">
                    <a16:creationId xmlns:a16="http://schemas.microsoft.com/office/drawing/2014/main" id="{EC8D4294-6455-4525-B31A-9C408CE90207}"/>
                  </a:ext>
                </a:extLst>
              </p:cNvPr>
              <p:cNvSpPr/>
              <p:nvPr/>
            </p:nvSpPr>
            <p:spPr>
              <a:xfrm>
                <a:off x="3039036" y="1349165"/>
                <a:ext cx="1622612" cy="239808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zh-CN" altLang="en-US" sz="1050" dirty="0"/>
              </a:p>
            </p:txBody>
          </p:sp>
          <p:sp>
            <p:nvSpPr>
              <p:cNvPr id="21" name="矩形: 圆角 20">
                <a:extLst>
                  <a:ext uri="{FF2B5EF4-FFF2-40B4-BE49-F238E27FC236}">
                    <a16:creationId xmlns:a16="http://schemas.microsoft.com/office/drawing/2014/main" id="{A6FB9DC5-B8E9-433C-ADA9-9FE0FD80DED1}"/>
                  </a:ext>
                </a:extLst>
              </p:cNvPr>
              <p:cNvSpPr/>
              <p:nvPr/>
            </p:nvSpPr>
            <p:spPr>
              <a:xfrm>
                <a:off x="806823" y="1345475"/>
                <a:ext cx="1622612" cy="2398082"/>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lang="zh-CN" altLang="en-US" sz="1050" dirty="0"/>
              </a:p>
            </p:txBody>
          </p:sp>
          <p:cxnSp>
            <p:nvCxnSpPr>
              <p:cNvPr id="22" name="直接箭头连接符 21">
                <a:extLst>
                  <a:ext uri="{FF2B5EF4-FFF2-40B4-BE49-F238E27FC236}">
                    <a16:creationId xmlns:a16="http://schemas.microsoft.com/office/drawing/2014/main" id="{81C758CC-1BE3-495E-A57C-46935D19F061}"/>
                  </a:ext>
                </a:extLst>
              </p:cNvPr>
              <p:cNvCxnSpPr>
                <a:cxnSpLocks/>
                <a:stCxn id="11" idx="3"/>
              </p:cNvCxnSpPr>
              <p:nvPr/>
            </p:nvCxnSpPr>
            <p:spPr>
              <a:xfrm>
                <a:off x="2070847" y="1750102"/>
                <a:ext cx="11205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矩形 22">
              <a:extLst>
                <a:ext uri="{FF2B5EF4-FFF2-40B4-BE49-F238E27FC236}">
                  <a16:creationId xmlns:a16="http://schemas.microsoft.com/office/drawing/2014/main" id="{C39E24F5-D370-4B1D-8109-00AB8312267C}"/>
                </a:ext>
              </a:extLst>
            </p:cNvPr>
            <p:cNvSpPr/>
            <p:nvPr/>
          </p:nvSpPr>
          <p:spPr>
            <a:xfrm>
              <a:off x="963861" y="3935157"/>
              <a:ext cx="1071934" cy="285222"/>
            </a:xfrm>
            <a:prstGeom prst="rect">
              <a:avLst/>
            </a:prstGeom>
            <a:ln>
              <a:noFill/>
            </a:ln>
          </p:spPr>
          <p:txBody>
            <a:bodyPr wrap="square">
              <a:spAutoFit/>
            </a:bodyPr>
            <a:lstStyle/>
            <a:p>
              <a:pPr algn="ctr"/>
              <a:r>
                <a:rPr lang="en-US" altLang="zh-CN" sz="1050" b="1" dirty="0">
                  <a:solidFill>
                    <a:srgbClr val="92D050"/>
                  </a:solidFill>
                  <a:latin typeface="微软雅黑" panose="020B0503020204020204" pitchFamily="34" charset="-122"/>
                  <a:ea typeface="微软雅黑" panose="020B0503020204020204" pitchFamily="34" charset="-122"/>
                </a:rPr>
                <a:t>Car</a:t>
              </a:r>
              <a:r>
                <a:rPr lang="zh-CN" altLang="en-US" sz="1050" b="1" dirty="0">
                  <a:solidFill>
                    <a:srgbClr val="92D050"/>
                  </a:solidFill>
                  <a:latin typeface="微软雅黑" panose="020B0503020204020204" pitchFamily="34" charset="-122"/>
                  <a:ea typeface="微软雅黑" panose="020B0503020204020204" pitchFamily="34" charset="-122"/>
                </a:rPr>
                <a:t> </a:t>
              </a:r>
              <a:r>
                <a:rPr lang="en-US" altLang="zh-CN" sz="1050" b="1" dirty="0">
                  <a:solidFill>
                    <a:srgbClr val="92D050"/>
                  </a:solidFill>
                  <a:latin typeface="微软雅黑" panose="020B0503020204020204" pitchFamily="34" charset="-122"/>
                  <a:ea typeface="微软雅黑" panose="020B0503020204020204" pitchFamily="34" charset="-122"/>
                </a:rPr>
                <a:t>key</a:t>
              </a:r>
            </a:p>
          </p:txBody>
        </p:sp>
        <p:sp>
          <p:nvSpPr>
            <p:cNvPr id="24" name="矩形 23">
              <a:extLst>
                <a:ext uri="{FF2B5EF4-FFF2-40B4-BE49-F238E27FC236}">
                  <a16:creationId xmlns:a16="http://schemas.microsoft.com/office/drawing/2014/main" id="{5D7F4F47-BC8F-4A63-B527-974B255B1D89}"/>
                </a:ext>
              </a:extLst>
            </p:cNvPr>
            <p:cNvSpPr/>
            <p:nvPr/>
          </p:nvSpPr>
          <p:spPr>
            <a:xfrm>
              <a:off x="3265224" y="3935157"/>
              <a:ext cx="1071934" cy="285222"/>
            </a:xfrm>
            <a:prstGeom prst="rect">
              <a:avLst/>
            </a:prstGeom>
            <a:ln>
              <a:noFill/>
            </a:ln>
          </p:spPr>
          <p:txBody>
            <a:bodyPr wrap="square">
              <a:spAutoFit/>
            </a:bodyPr>
            <a:lstStyle/>
            <a:p>
              <a:pPr algn="ctr"/>
              <a:r>
                <a:rPr lang="en-US" altLang="zh-CN" sz="1050" b="1" dirty="0">
                  <a:solidFill>
                    <a:srgbClr val="92D050"/>
                  </a:solidFill>
                  <a:latin typeface="微软雅黑" panose="020B0503020204020204" pitchFamily="34" charset="-122"/>
                  <a:ea typeface="微软雅黑" panose="020B0503020204020204" pitchFamily="34" charset="-122"/>
                </a:rPr>
                <a:t>Vehicle</a:t>
              </a:r>
            </a:p>
          </p:txBody>
        </p:sp>
      </p:grpSp>
      <p:sp>
        <p:nvSpPr>
          <p:cNvPr id="25" name="矩形 24">
            <a:extLst>
              <a:ext uri="{FF2B5EF4-FFF2-40B4-BE49-F238E27FC236}">
                <a16:creationId xmlns:a16="http://schemas.microsoft.com/office/drawing/2014/main" id="{41FD95DF-1ED9-4AE0-A6FC-0DD4A91FD52E}"/>
              </a:ext>
            </a:extLst>
          </p:cNvPr>
          <p:cNvSpPr/>
          <p:nvPr/>
        </p:nvSpPr>
        <p:spPr bwMode="auto">
          <a:xfrm>
            <a:off x="1066800" y="4162953"/>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Initiator</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26" name="矩形 25">
            <a:extLst>
              <a:ext uri="{FF2B5EF4-FFF2-40B4-BE49-F238E27FC236}">
                <a16:creationId xmlns:a16="http://schemas.microsoft.com/office/drawing/2014/main" id="{E74E3DFB-368F-4884-8D12-E5E42E76965E}"/>
              </a:ext>
            </a:extLst>
          </p:cNvPr>
          <p:cNvSpPr/>
          <p:nvPr/>
        </p:nvSpPr>
        <p:spPr bwMode="auto">
          <a:xfrm>
            <a:off x="3300774" y="4162952"/>
            <a:ext cx="990600" cy="306093"/>
          </a:xfrm>
          <a:prstGeom prst="rect">
            <a:avLst/>
          </a:prstGeom>
          <a:solidFill>
            <a:srgbClr val="00B0F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a:ln>
                  <a:noFill/>
                </a:ln>
                <a:solidFill>
                  <a:schemeClr val="tx1"/>
                </a:solidFill>
                <a:effectLst/>
                <a:latin typeface="Times New Roman" panose="02020603050405020304" pitchFamily="18" charset="0"/>
              </a:rPr>
              <a:t>Respond</a:t>
            </a:r>
            <a:r>
              <a:rPr lang="en-US" altLang="zh-CN" dirty="0"/>
              <a:t>er</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cxnSp>
        <p:nvCxnSpPr>
          <p:cNvPr id="27" name="直接连接符 26">
            <a:extLst>
              <a:ext uri="{FF2B5EF4-FFF2-40B4-BE49-F238E27FC236}">
                <a16:creationId xmlns:a16="http://schemas.microsoft.com/office/drawing/2014/main" id="{7D67FE91-D188-4951-8D58-28A7219D0EC8}"/>
              </a:ext>
            </a:extLst>
          </p:cNvPr>
          <p:cNvCxnSpPr>
            <a:cxnSpLocks/>
          </p:cNvCxnSpPr>
          <p:nvPr/>
        </p:nvCxnSpPr>
        <p:spPr bwMode="auto">
          <a:xfrm>
            <a:off x="1546351" y="4469045"/>
            <a:ext cx="0" cy="178595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a:extLst>
              <a:ext uri="{FF2B5EF4-FFF2-40B4-BE49-F238E27FC236}">
                <a16:creationId xmlns:a16="http://schemas.microsoft.com/office/drawing/2014/main" id="{D32C2E30-5C96-4388-A567-5BFF736574BE}"/>
              </a:ext>
            </a:extLst>
          </p:cNvPr>
          <p:cNvCxnSpPr>
            <a:cxnSpLocks/>
          </p:cNvCxnSpPr>
          <p:nvPr/>
        </p:nvCxnSpPr>
        <p:spPr bwMode="auto">
          <a:xfrm>
            <a:off x="3793371" y="4469045"/>
            <a:ext cx="0" cy="1785959"/>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接箭头连接符 7">
            <a:extLst>
              <a:ext uri="{FF2B5EF4-FFF2-40B4-BE49-F238E27FC236}">
                <a16:creationId xmlns:a16="http://schemas.microsoft.com/office/drawing/2014/main" id="{DD1FAD99-EA96-48BA-9716-2D6FDFEEC610}"/>
              </a:ext>
            </a:extLst>
          </p:cNvPr>
          <p:cNvCxnSpPr/>
          <p:nvPr/>
        </p:nvCxnSpPr>
        <p:spPr bwMode="auto">
          <a:xfrm>
            <a:off x="1546351" y="4800600"/>
            <a:ext cx="22470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箭头连接符 29">
            <a:extLst>
              <a:ext uri="{FF2B5EF4-FFF2-40B4-BE49-F238E27FC236}">
                <a16:creationId xmlns:a16="http://schemas.microsoft.com/office/drawing/2014/main" id="{A5F86BEF-ECD6-4761-9306-121256AF50A1}"/>
              </a:ext>
            </a:extLst>
          </p:cNvPr>
          <p:cNvCxnSpPr/>
          <p:nvPr/>
        </p:nvCxnSpPr>
        <p:spPr bwMode="auto">
          <a:xfrm>
            <a:off x="1546351" y="5181600"/>
            <a:ext cx="2247020" cy="0"/>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箭头连接符 30">
            <a:extLst>
              <a:ext uri="{FF2B5EF4-FFF2-40B4-BE49-F238E27FC236}">
                <a16:creationId xmlns:a16="http://schemas.microsoft.com/office/drawing/2014/main" id="{65A5B298-01F3-4643-AA58-BD347E1255D6}"/>
              </a:ext>
            </a:extLst>
          </p:cNvPr>
          <p:cNvCxnSpPr>
            <a:cxnSpLocks/>
          </p:cNvCxnSpPr>
          <p:nvPr/>
        </p:nvCxnSpPr>
        <p:spPr bwMode="auto">
          <a:xfrm flipH="1">
            <a:off x="1546351" y="5527220"/>
            <a:ext cx="2247021" cy="0"/>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箭头连接符 35">
            <a:extLst>
              <a:ext uri="{FF2B5EF4-FFF2-40B4-BE49-F238E27FC236}">
                <a16:creationId xmlns:a16="http://schemas.microsoft.com/office/drawing/2014/main" id="{411D6F87-AC5D-4636-ACC2-6585A9E83EF7}"/>
              </a:ext>
            </a:extLst>
          </p:cNvPr>
          <p:cNvCxnSpPr/>
          <p:nvPr/>
        </p:nvCxnSpPr>
        <p:spPr bwMode="auto">
          <a:xfrm>
            <a:off x="1570525" y="5867400"/>
            <a:ext cx="2247020" cy="0"/>
          </a:xfrm>
          <a:prstGeom prst="straightConnector1">
            <a:avLst/>
          </a:prstGeom>
          <a:solidFill>
            <a:schemeClr val="accent1"/>
          </a:solidFill>
          <a:ln w="12700" cap="flat" cmpd="sng" algn="ctr">
            <a:solidFill>
              <a:schemeClr val="accent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箭头连接符 36">
            <a:extLst>
              <a:ext uri="{FF2B5EF4-FFF2-40B4-BE49-F238E27FC236}">
                <a16:creationId xmlns:a16="http://schemas.microsoft.com/office/drawing/2014/main" id="{FFDF4861-8310-4136-A17A-788B2F15B114}"/>
              </a:ext>
            </a:extLst>
          </p:cNvPr>
          <p:cNvCxnSpPr/>
          <p:nvPr/>
        </p:nvCxnSpPr>
        <p:spPr bwMode="auto">
          <a:xfrm>
            <a:off x="1570525" y="6163397"/>
            <a:ext cx="224702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矩形 37">
            <a:extLst>
              <a:ext uri="{FF2B5EF4-FFF2-40B4-BE49-F238E27FC236}">
                <a16:creationId xmlns:a16="http://schemas.microsoft.com/office/drawing/2014/main" id="{56FFE25B-A5BB-4451-A479-F9B70E3052E5}"/>
              </a:ext>
            </a:extLst>
          </p:cNvPr>
          <p:cNvSpPr/>
          <p:nvPr/>
        </p:nvSpPr>
        <p:spPr>
          <a:xfrm>
            <a:off x="1097745" y="4582634"/>
            <a:ext cx="431528" cy="276999"/>
          </a:xfrm>
          <a:prstGeom prst="rect">
            <a:avLst/>
          </a:prstGeom>
        </p:spPr>
        <p:txBody>
          <a:bodyPr wrap="none">
            <a:spAutoFit/>
          </a:bodyPr>
          <a:lstStyle/>
          <a:p>
            <a:r>
              <a:rPr lang="en-US" altLang="zh-CN" dirty="0"/>
              <a:t>SP0</a:t>
            </a:r>
            <a:endParaRPr lang="zh-CN" altLang="en-US" dirty="0"/>
          </a:p>
        </p:txBody>
      </p:sp>
      <p:sp>
        <p:nvSpPr>
          <p:cNvPr id="39" name="矩形 38">
            <a:extLst>
              <a:ext uri="{FF2B5EF4-FFF2-40B4-BE49-F238E27FC236}">
                <a16:creationId xmlns:a16="http://schemas.microsoft.com/office/drawing/2014/main" id="{8EBEA10B-D8B2-41E3-86D0-03AAEF947BC8}"/>
              </a:ext>
            </a:extLst>
          </p:cNvPr>
          <p:cNvSpPr/>
          <p:nvPr/>
        </p:nvSpPr>
        <p:spPr>
          <a:xfrm>
            <a:off x="2437386" y="4558982"/>
            <a:ext cx="689612" cy="276999"/>
          </a:xfrm>
          <a:prstGeom prst="rect">
            <a:avLst/>
          </a:prstGeom>
        </p:spPr>
        <p:txBody>
          <a:bodyPr wrap="none">
            <a:spAutoFit/>
          </a:bodyPr>
          <a:lstStyle/>
          <a:p>
            <a:r>
              <a:rPr lang="en-US" altLang="zh-CN" dirty="0"/>
              <a:t>Pre-Poll</a:t>
            </a:r>
            <a:endParaRPr lang="zh-CN" altLang="en-US" dirty="0"/>
          </a:p>
        </p:txBody>
      </p:sp>
      <p:sp>
        <p:nvSpPr>
          <p:cNvPr id="40" name="矩形 39">
            <a:extLst>
              <a:ext uri="{FF2B5EF4-FFF2-40B4-BE49-F238E27FC236}">
                <a16:creationId xmlns:a16="http://schemas.microsoft.com/office/drawing/2014/main" id="{7AB3A56A-0B16-406E-88BD-FC838A71BB5D}"/>
              </a:ext>
            </a:extLst>
          </p:cNvPr>
          <p:cNvSpPr/>
          <p:nvPr/>
        </p:nvSpPr>
        <p:spPr>
          <a:xfrm>
            <a:off x="2542210" y="4958097"/>
            <a:ext cx="433132" cy="276999"/>
          </a:xfrm>
          <a:prstGeom prst="rect">
            <a:avLst/>
          </a:prstGeom>
        </p:spPr>
        <p:txBody>
          <a:bodyPr wrap="none">
            <a:spAutoFit/>
          </a:bodyPr>
          <a:lstStyle/>
          <a:p>
            <a:r>
              <a:rPr lang="en-US" altLang="zh-CN" dirty="0"/>
              <a:t>Poll</a:t>
            </a:r>
            <a:endParaRPr lang="zh-CN" altLang="en-US" dirty="0"/>
          </a:p>
        </p:txBody>
      </p:sp>
      <p:sp>
        <p:nvSpPr>
          <p:cNvPr id="41" name="矩形 40">
            <a:extLst>
              <a:ext uri="{FF2B5EF4-FFF2-40B4-BE49-F238E27FC236}">
                <a16:creationId xmlns:a16="http://schemas.microsoft.com/office/drawing/2014/main" id="{A3F608DE-BE53-417E-9BC5-739809DE8803}"/>
              </a:ext>
            </a:extLst>
          </p:cNvPr>
          <p:cNvSpPr/>
          <p:nvPr/>
        </p:nvSpPr>
        <p:spPr>
          <a:xfrm>
            <a:off x="2510038" y="5269406"/>
            <a:ext cx="774571" cy="276999"/>
          </a:xfrm>
          <a:prstGeom prst="rect">
            <a:avLst/>
          </a:prstGeom>
        </p:spPr>
        <p:txBody>
          <a:bodyPr wrap="none">
            <a:spAutoFit/>
          </a:bodyPr>
          <a:lstStyle/>
          <a:p>
            <a:r>
              <a:rPr lang="en-US" altLang="zh-CN" dirty="0"/>
              <a:t>Response</a:t>
            </a:r>
            <a:endParaRPr lang="zh-CN" altLang="en-US" dirty="0"/>
          </a:p>
        </p:txBody>
      </p:sp>
      <p:sp>
        <p:nvSpPr>
          <p:cNvPr id="42" name="矩形 41">
            <a:extLst>
              <a:ext uri="{FF2B5EF4-FFF2-40B4-BE49-F238E27FC236}">
                <a16:creationId xmlns:a16="http://schemas.microsoft.com/office/drawing/2014/main" id="{67040747-C5A4-4D4D-BE96-1DC639B86219}"/>
              </a:ext>
            </a:extLst>
          </p:cNvPr>
          <p:cNvSpPr/>
          <p:nvPr/>
        </p:nvSpPr>
        <p:spPr>
          <a:xfrm>
            <a:off x="2494615" y="5599901"/>
            <a:ext cx="502061" cy="276999"/>
          </a:xfrm>
          <a:prstGeom prst="rect">
            <a:avLst/>
          </a:prstGeom>
        </p:spPr>
        <p:txBody>
          <a:bodyPr wrap="none">
            <a:spAutoFit/>
          </a:bodyPr>
          <a:lstStyle/>
          <a:p>
            <a:r>
              <a:rPr lang="en-US" altLang="zh-CN" dirty="0"/>
              <a:t>Final</a:t>
            </a:r>
            <a:endParaRPr lang="zh-CN" altLang="en-US" dirty="0"/>
          </a:p>
        </p:txBody>
      </p:sp>
      <p:sp>
        <p:nvSpPr>
          <p:cNvPr id="43" name="矩形 42">
            <a:extLst>
              <a:ext uri="{FF2B5EF4-FFF2-40B4-BE49-F238E27FC236}">
                <a16:creationId xmlns:a16="http://schemas.microsoft.com/office/drawing/2014/main" id="{B33415BD-B511-4C3D-8902-08D4EAF78552}"/>
              </a:ext>
            </a:extLst>
          </p:cNvPr>
          <p:cNvSpPr/>
          <p:nvPr/>
        </p:nvSpPr>
        <p:spPr>
          <a:xfrm>
            <a:off x="2534109" y="5940080"/>
            <a:ext cx="870751" cy="276999"/>
          </a:xfrm>
          <a:prstGeom prst="rect">
            <a:avLst/>
          </a:prstGeom>
        </p:spPr>
        <p:txBody>
          <a:bodyPr wrap="none">
            <a:spAutoFit/>
          </a:bodyPr>
          <a:lstStyle/>
          <a:p>
            <a:r>
              <a:rPr lang="en-US" altLang="zh-CN" dirty="0" err="1"/>
              <a:t>Final_Data</a:t>
            </a:r>
            <a:endParaRPr lang="zh-CN" altLang="en-US" dirty="0"/>
          </a:p>
        </p:txBody>
      </p:sp>
      <p:sp>
        <p:nvSpPr>
          <p:cNvPr id="44" name="矩形 43">
            <a:extLst>
              <a:ext uri="{FF2B5EF4-FFF2-40B4-BE49-F238E27FC236}">
                <a16:creationId xmlns:a16="http://schemas.microsoft.com/office/drawing/2014/main" id="{20007A2E-D7F0-4161-8699-ECDF0D0C8B2D}"/>
              </a:ext>
            </a:extLst>
          </p:cNvPr>
          <p:cNvSpPr/>
          <p:nvPr/>
        </p:nvSpPr>
        <p:spPr>
          <a:xfrm>
            <a:off x="1097180" y="5979862"/>
            <a:ext cx="431528" cy="276999"/>
          </a:xfrm>
          <a:prstGeom prst="rect">
            <a:avLst/>
          </a:prstGeom>
        </p:spPr>
        <p:txBody>
          <a:bodyPr wrap="none">
            <a:spAutoFit/>
          </a:bodyPr>
          <a:lstStyle/>
          <a:p>
            <a:r>
              <a:rPr lang="en-US" altLang="zh-CN" dirty="0"/>
              <a:t>SP0</a:t>
            </a:r>
            <a:endParaRPr lang="zh-CN" altLang="en-US" dirty="0"/>
          </a:p>
        </p:txBody>
      </p:sp>
      <p:sp>
        <p:nvSpPr>
          <p:cNvPr id="45" name="矩形 44">
            <a:extLst>
              <a:ext uri="{FF2B5EF4-FFF2-40B4-BE49-F238E27FC236}">
                <a16:creationId xmlns:a16="http://schemas.microsoft.com/office/drawing/2014/main" id="{BF6EFD12-D25A-4F8E-914C-1356D40128D3}"/>
              </a:ext>
            </a:extLst>
          </p:cNvPr>
          <p:cNvSpPr/>
          <p:nvPr/>
        </p:nvSpPr>
        <p:spPr>
          <a:xfrm>
            <a:off x="881416" y="5281697"/>
            <a:ext cx="431528" cy="276999"/>
          </a:xfrm>
          <a:prstGeom prst="rect">
            <a:avLst/>
          </a:prstGeom>
        </p:spPr>
        <p:txBody>
          <a:bodyPr wrap="none">
            <a:spAutoFit/>
          </a:bodyPr>
          <a:lstStyle/>
          <a:p>
            <a:r>
              <a:rPr lang="en-US" altLang="zh-CN" dirty="0"/>
              <a:t>SP3</a:t>
            </a:r>
            <a:endParaRPr lang="zh-CN" altLang="en-US" dirty="0"/>
          </a:p>
        </p:txBody>
      </p:sp>
      <p:sp>
        <p:nvSpPr>
          <p:cNvPr id="46" name="左大括号 45">
            <a:extLst>
              <a:ext uri="{FF2B5EF4-FFF2-40B4-BE49-F238E27FC236}">
                <a16:creationId xmlns:a16="http://schemas.microsoft.com/office/drawing/2014/main" id="{A28FA054-E55B-4E28-BC8F-04D544C9F125}"/>
              </a:ext>
            </a:extLst>
          </p:cNvPr>
          <p:cNvSpPr/>
          <p:nvPr/>
        </p:nvSpPr>
        <p:spPr bwMode="auto">
          <a:xfrm>
            <a:off x="1348259" y="5127151"/>
            <a:ext cx="140884" cy="800137"/>
          </a:xfrm>
          <a:prstGeom prst="leftBrac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34833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Key Observation of UWB ranging for Automotive today</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5</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685800" y="1676400"/>
            <a:ext cx="8108269" cy="2646866"/>
          </a:xfrm>
        </p:spPr>
        <p:txBody>
          <a:bodyPr/>
          <a:lstStyle/>
          <a:p>
            <a:pPr>
              <a:lnSpc>
                <a:spcPct val="150000"/>
              </a:lnSpc>
              <a:spcBef>
                <a:spcPts val="0"/>
              </a:spcBef>
              <a:spcAft>
                <a:spcPts val="0"/>
              </a:spcAft>
            </a:pPr>
            <a:r>
              <a:rPr lang="en-US" altLang="zh-CN" sz="1600" dirty="0"/>
              <a:t>Normally, 5 or 6 UWB+BLE anchors are implemented in a car</a:t>
            </a:r>
          </a:p>
          <a:p>
            <a:pPr>
              <a:lnSpc>
                <a:spcPct val="150000"/>
              </a:lnSpc>
              <a:spcBef>
                <a:spcPts val="0"/>
              </a:spcBef>
              <a:spcAft>
                <a:spcPts val="0"/>
              </a:spcAft>
            </a:pPr>
            <a:r>
              <a:rPr lang="en-US" altLang="zh-CN" sz="1600" dirty="0"/>
              <a:t>CCC standard is widely used, which applying DS-TWR for one initiator(car key) and multiple(normally 5) responders(car anchor)</a:t>
            </a:r>
          </a:p>
          <a:p>
            <a:pPr>
              <a:lnSpc>
                <a:spcPct val="150000"/>
              </a:lnSpc>
              <a:spcBef>
                <a:spcPts val="0"/>
              </a:spcBef>
              <a:spcAft>
                <a:spcPts val="0"/>
              </a:spcAft>
            </a:pPr>
            <a:r>
              <a:rPr lang="en-US" altLang="zh-CN" sz="1600" dirty="0"/>
              <a:t>BLE is used for UWB ranging session setup and assist coarse time synchronization, BLE and UWB chipset in an anchor usually have independent local clock</a:t>
            </a:r>
          </a:p>
          <a:p>
            <a:pPr>
              <a:lnSpc>
                <a:spcPct val="150000"/>
              </a:lnSpc>
              <a:spcBef>
                <a:spcPts val="0"/>
              </a:spcBef>
              <a:spcAft>
                <a:spcPts val="0"/>
              </a:spcAft>
            </a:pPr>
            <a:r>
              <a:rPr lang="en-US" altLang="zh-CN" sz="1600" dirty="0"/>
              <a:t>SP0 used for control/report message exchange is the bottle neck for ranging distance</a:t>
            </a:r>
          </a:p>
        </p:txBody>
      </p:sp>
    </p:spTree>
    <p:extLst>
      <p:ext uri="{BB962C8B-B14F-4D97-AF65-F5344CB8AC3E}">
        <p14:creationId xmlns:p14="http://schemas.microsoft.com/office/powerpoint/2010/main" val="4079340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What if we introduce MMS in automotive use case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6</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683078" y="1334966"/>
            <a:ext cx="8108269" cy="919844"/>
          </a:xfrm>
        </p:spPr>
        <p:txBody>
          <a:bodyPr/>
          <a:lstStyle/>
          <a:p>
            <a:pPr marL="0" indent="0">
              <a:lnSpc>
                <a:spcPct val="150000"/>
              </a:lnSpc>
              <a:spcBef>
                <a:spcPts val="0"/>
              </a:spcBef>
              <a:spcAft>
                <a:spcPts val="0"/>
              </a:spcAft>
              <a:buNone/>
            </a:pPr>
            <a:r>
              <a:rPr lang="en-US" altLang="zh-CN" sz="1400" dirty="0"/>
              <a:t>According to the contribution </a:t>
            </a:r>
            <a:r>
              <a:rPr lang="en-US" altLang="zh-CN" sz="1400" dirty="0">
                <a:hlinkClick r:id="rId2">
                  <a:extLst>
                    <a:ext uri="{A12FA001-AC4F-418D-AE19-62706E023703}">
                      <ahyp:hlinkClr xmlns:ahyp="http://schemas.microsoft.com/office/drawing/2018/hyperlinkcolor" val="tx"/>
                    </a:ext>
                  </a:extLst>
                </a:hlinkClick>
              </a:rPr>
              <a:t>&lt;15-22-0074-00-04ab&gt;</a:t>
            </a:r>
            <a:r>
              <a:rPr lang="en-US" altLang="zh-CN" sz="1400" dirty="0"/>
              <a:t>, 18 dB link budget improvement with NBA-MMS is expected to be achieved.</a:t>
            </a:r>
          </a:p>
        </p:txBody>
      </p:sp>
      <p:grpSp>
        <p:nvGrpSpPr>
          <p:cNvPr id="3" name="组合 2">
            <a:extLst>
              <a:ext uri="{FF2B5EF4-FFF2-40B4-BE49-F238E27FC236}">
                <a16:creationId xmlns:a16="http://schemas.microsoft.com/office/drawing/2014/main" id="{3F824829-7456-4EC6-9069-A7F3BDD42C8E}"/>
              </a:ext>
            </a:extLst>
          </p:cNvPr>
          <p:cNvGrpSpPr/>
          <p:nvPr/>
        </p:nvGrpSpPr>
        <p:grpSpPr>
          <a:xfrm>
            <a:off x="1905000" y="2037139"/>
            <a:ext cx="5410200" cy="3420676"/>
            <a:chOff x="1473893" y="2238622"/>
            <a:chExt cx="6212541" cy="3877404"/>
          </a:xfrm>
        </p:grpSpPr>
        <p:pic>
          <p:nvPicPr>
            <p:cNvPr id="7" name="图片 6">
              <a:extLst>
                <a:ext uri="{FF2B5EF4-FFF2-40B4-BE49-F238E27FC236}">
                  <a16:creationId xmlns:a16="http://schemas.microsoft.com/office/drawing/2014/main" id="{2A346099-2F87-4B92-B290-B5B7AF442B1C}"/>
                </a:ext>
              </a:extLst>
            </p:cNvPr>
            <p:cNvPicPr>
              <a:picLocks noChangeAspect="1"/>
            </p:cNvPicPr>
            <p:nvPr/>
          </p:nvPicPr>
          <p:blipFill>
            <a:blip r:embed="rId3"/>
            <a:stretch>
              <a:fillRect/>
            </a:stretch>
          </p:blipFill>
          <p:spPr>
            <a:xfrm>
              <a:off x="1473893" y="2238622"/>
              <a:ext cx="6196213" cy="3877404"/>
            </a:xfrm>
            <a:prstGeom prst="rect">
              <a:avLst/>
            </a:prstGeom>
          </p:spPr>
        </p:pic>
        <p:sp>
          <p:nvSpPr>
            <p:cNvPr id="8" name="矩形: 圆角 7">
              <a:extLst>
                <a:ext uri="{FF2B5EF4-FFF2-40B4-BE49-F238E27FC236}">
                  <a16:creationId xmlns:a16="http://schemas.microsoft.com/office/drawing/2014/main" id="{C7F121E1-53BB-415C-B3FF-632C975F1BF1}"/>
                </a:ext>
              </a:extLst>
            </p:cNvPr>
            <p:cNvSpPr/>
            <p:nvPr/>
          </p:nvSpPr>
          <p:spPr>
            <a:xfrm>
              <a:off x="1490221" y="5100843"/>
              <a:ext cx="6196213" cy="314167"/>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grpSp>
      <p:sp>
        <p:nvSpPr>
          <p:cNvPr id="10" name="Content Placeholder 2">
            <a:extLst>
              <a:ext uri="{FF2B5EF4-FFF2-40B4-BE49-F238E27FC236}">
                <a16:creationId xmlns:a16="http://schemas.microsoft.com/office/drawing/2014/main" id="{32E61139-9319-4912-BFF8-FE7D225E7D33}"/>
              </a:ext>
            </a:extLst>
          </p:cNvPr>
          <p:cNvSpPr txBox="1">
            <a:spLocks/>
          </p:cNvSpPr>
          <p:nvPr/>
        </p:nvSpPr>
        <p:spPr bwMode="auto">
          <a:xfrm>
            <a:off x="683078" y="5562600"/>
            <a:ext cx="8108269" cy="691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400" dirty="0">
                <a:solidFill>
                  <a:srgbClr val="FF0000"/>
                </a:solidFill>
              </a:rPr>
              <a:t>18 dB link budget improvement is mainly for the RFRAME with no data, but in CCC scenario, control and report messages using SP0 with data have to be exchanged in a  ranging round.</a:t>
            </a:r>
          </a:p>
        </p:txBody>
      </p:sp>
    </p:spTree>
    <p:extLst>
      <p:ext uri="{BB962C8B-B14F-4D97-AF65-F5344CB8AC3E}">
        <p14:creationId xmlns:p14="http://schemas.microsoft.com/office/powerpoint/2010/main" val="1181240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D5EE6A73-52B2-4668-B1C9-E148855CE3FB}"/>
              </a:ext>
            </a:extLst>
          </p:cNvPr>
          <p:cNvPicPr>
            <a:picLocks noChangeAspect="1"/>
          </p:cNvPicPr>
          <p:nvPr/>
        </p:nvPicPr>
        <p:blipFill>
          <a:blip r:embed="rId2"/>
          <a:stretch>
            <a:fillRect/>
          </a:stretch>
        </p:blipFill>
        <p:spPr>
          <a:xfrm>
            <a:off x="1600200" y="2590800"/>
            <a:ext cx="6503353" cy="2438400"/>
          </a:xfrm>
          <a:prstGeom prst="rect">
            <a:avLst/>
          </a:prstGeom>
        </p:spPr>
      </p:pic>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What if </a:t>
            </a:r>
            <a:r>
              <a:rPr lang="en-US" altLang="zh-CN" sz="2400" dirty="0"/>
              <a:t>we introduce MMS in automotive use case</a:t>
            </a:r>
            <a:endParaRPr lang="en-US" sz="2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dirty="0"/>
              <a:t>Wenzheng Li (</a:t>
            </a:r>
            <a:r>
              <a:rPr lang="en-US" altLang="en-US" dirty="0" err="1"/>
              <a:t>Calterah</a:t>
            </a:r>
            <a:r>
              <a:rPr lang="en-US" altLang="en-US" dirty="0"/>
              <a:t> Semiconductor)</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7</a:t>
            </a:fld>
            <a:endParaRPr lang="en-US" altLang="en-US"/>
          </a:p>
        </p:txBody>
      </p:sp>
      <p:sp>
        <p:nvSpPr>
          <p:cNvPr id="18" name="Content Placeholder 2">
            <a:extLst>
              <a:ext uri="{FF2B5EF4-FFF2-40B4-BE49-F238E27FC236}">
                <a16:creationId xmlns:a16="http://schemas.microsoft.com/office/drawing/2014/main" id="{E4F831FB-AC54-42E3-93F4-7EBFF7F9D995}"/>
              </a:ext>
            </a:extLst>
          </p:cNvPr>
          <p:cNvSpPr>
            <a:spLocks noGrp="1"/>
          </p:cNvSpPr>
          <p:nvPr>
            <p:ph idx="1"/>
          </p:nvPr>
        </p:nvSpPr>
        <p:spPr>
          <a:xfrm>
            <a:off x="479765" y="1428749"/>
            <a:ext cx="8260669" cy="1046780"/>
          </a:xfrm>
        </p:spPr>
        <p:txBody>
          <a:bodyPr/>
          <a:lstStyle/>
          <a:p>
            <a:pPr marL="0" indent="0">
              <a:lnSpc>
                <a:spcPct val="150000"/>
              </a:lnSpc>
              <a:spcBef>
                <a:spcPts val="0"/>
              </a:spcBef>
              <a:spcAft>
                <a:spcPts val="0"/>
              </a:spcAft>
              <a:buNone/>
            </a:pPr>
            <a:r>
              <a:rPr lang="en-US" altLang="zh-CN" sz="1400" dirty="0"/>
              <a:t>If the control and report message in control and report phase are using SP0, according to our calculation, only date rate 110kbps can meet 1ms MMS gain!  </a:t>
            </a:r>
            <a:r>
              <a:rPr lang="en-US" altLang="zh-CN" sz="1400" dirty="0">
                <a:solidFill>
                  <a:srgbClr val="FF0000"/>
                </a:solidFill>
              </a:rPr>
              <a:t>So, the link budget gain for UWB-driven MMS is limited by the control and report phase.</a:t>
            </a:r>
          </a:p>
        </p:txBody>
      </p:sp>
      <p:sp>
        <p:nvSpPr>
          <p:cNvPr id="8" name="矩形: 圆角 7">
            <a:extLst>
              <a:ext uri="{FF2B5EF4-FFF2-40B4-BE49-F238E27FC236}">
                <a16:creationId xmlns:a16="http://schemas.microsoft.com/office/drawing/2014/main" id="{C7F121E1-53BB-415C-B3FF-632C975F1BF1}"/>
              </a:ext>
            </a:extLst>
          </p:cNvPr>
          <p:cNvSpPr/>
          <p:nvPr/>
        </p:nvSpPr>
        <p:spPr>
          <a:xfrm>
            <a:off x="1547131" y="4168400"/>
            <a:ext cx="6609489" cy="860800"/>
          </a:xfrm>
          <a:prstGeom prst="roundRect">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sz="1200" kern="1200">
                <a:solidFill>
                  <a:schemeClr val="lt1"/>
                </a:solidFill>
                <a:latin typeface="+mn-lt"/>
                <a:ea typeface="+mn-ea"/>
                <a:cs typeface="+mn-cs"/>
              </a:defRPr>
            </a:lvl1pPr>
            <a:lvl2pPr marL="457200" algn="l" rtl="0" eaLnBrk="0" fontAlgn="base" hangingPunct="0">
              <a:spcBef>
                <a:spcPct val="0"/>
              </a:spcBef>
              <a:spcAft>
                <a:spcPct val="0"/>
              </a:spcAft>
              <a:defRPr sz="1200" kern="1200">
                <a:solidFill>
                  <a:schemeClr val="lt1"/>
                </a:solidFill>
                <a:latin typeface="+mn-lt"/>
                <a:ea typeface="+mn-ea"/>
                <a:cs typeface="+mn-cs"/>
              </a:defRPr>
            </a:lvl2pPr>
            <a:lvl3pPr marL="914400" algn="l" rtl="0" eaLnBrk="0" fontAlgn="base" hangingPunct="0">
              <a:spcBef>
                <a:spcPct val="0"/>
              </a:spcBef>
              <a:spcAft>
                <a:spcPct val="0"/>
              </a:spcAft>
              <a:defRPr sz="1200" kern="1200">
                <a:solidFill>
                  <a:schemeClr val="lt1"/>
                </a:solidFill>
                <a:latin typeface="+mn-lt"/>
                <a:ea typeface="+mn-ea"/>
                <a:cs typeface="+mn-cs"/>
              </a:defRPr>
            </a:lvl3pPr>
            <a:lvl4pPr marL="1371600" algn="l" rtl="0" eaLnBrk="0" fontAlgn="base" hangingPunct="0">
              <a:spcBef>
                <a:spcPct val="0"/>
              </a:spcBef>
              <a:spcAft>
                <a:spcPct val="0"/>
              </a:spcAft>
              <a:defRPr sz="1200" kern="1200">
                <a:solidFill>
                  <a:schemeClr val="lt1"/>
                </a:solidFill>
                <a:latin typeface="+mn-lt"/>
                <a:ea typeface="+mn-ea"/>
                <a:cs typeface="+mn-cs"/>
              </a:defRPr>
            </a:lvl4pPr>
            <a:lvl5pPr marL="1828800" algn="l"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zh-CN" altLang="en-US" dirty="0">
              <a:solidFill>
                <a:schemeClr val="tx1"/>
              </a:solidFill>
            </a:endParaRPr>
          </a:p>
        </p:txBody>
      </p:sp>
      <p:sp>
        <p:nvSpPr>
          <p:cNvPr id="10" name="Content Placeholder 2">
            <a:extLst>
              <a:ext uri="{FF2B5EF4-FFF2-40B4-BE49-F238E27FC236}">
                <a16:creationId xmlns:a16="http://schemas.microsoft.com/office/drawing/2014/main" id="{3EF4C7F9-0937-4468-B0A5-303F65D1D124}"/>
              </a:ext>
            </a:extLst>
          </p:cNvPr>
          <p:cNvSpPr txBox="1">
            <a:spLocks/>
          </p:cNvSpPr>
          <p:nvPr/>
        </p:nvSpPr>
        <p:spPr bwMode="auto">
          <a:xfrm>
            <a:off x="609600" y="5122700"/>
            <a:ext cx="8260669" cy="1046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spcAft>
                <a:spcPts val="0"/>
              </a:spcAft>
              <a:buFontTx/>
              <a:buNone/>
            </a:pPr>
            <a:r>
              <a:rPr lang="en-US" altLang="zh-CN" sz="1400" dirty="0"/>
              <a:t>Two ways to fully enjoy the MMS gain:</a:t>
            </a:r>
          </a:p>
          <a:p>
            <a:pPr>
              <a:lnSpc>
                <a:spcPct val="150000"/>
              </a:lnSpc>
              <a:spcBef>
                <a:spcPts val="0"/>
              </a:spcBef>
              <a:spcAft>
                <a:spcPts val="0"/>
              </a:spcAft>
              <a:buFontTx/>
              <a:buAutoNum type="arabicPeriod"/>
            </a:pPr>
            <a:r>
              <a:rPr lang="en-US" altLang="zh-CN" sz="1400" dirty="0"/>
              <a:t>NBA-MMS</a:t>
            </a:r>
          </a:p>
          <a:p>
            <a:pPr>
              <a:lnSpc>
                <a:spcPct val="150000"/>
              </a:lnSpc>
              <a:spcBef>
                <a:spcPts val="0"/>
              </a:spcBef>
              <a:spcAft>
                <a:spcPts val="0"/>
              </a:spcAft>
              <a:buFontTx/>
              <a:buAutoNum type="arabicPeriod"/>
            </a:pPr>
            <a:r>
              <a:rPr lang="en-US" altLang="zh-CN" sz="1400" dirty="0">
                <a:solidFill>
                  <a:srgbClr val="FF0000"/>
                </a:solidFill>
              </a:rPr>
              <a:t>OOB assisted MMS, which means, offload the control and report phase to OOB(BLE)</a:t>
            </a:r>
          </a:p>
        </p:txBody>
      </p:sp>
    </p:spTree>
    <p:extLst>
      <p:ext uri="{BB962C8B-B14F-4D97-AF65-F5344CB8AC3E}">
        <p14:creationId xmlns:p14="http://schemas.microsoft.com/office/powerpoint/2010/main" val="367103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4790008"/>
            <a:ext cx="7772401" cy="1254736"/>
          </a:xfrm>
        </p:spPr>
        <p:txBody>
          <a:bodyPr/>
          <a:lstStyle/>
          <a:p>
            <a:pPr>
              <a:spcBef>
                <a:spcPts val="0"/>
              </a:spcBef>
              <a:spcAft>
                <a:spcPts val="0"/>
              </a:spcAft>
              <a:buFont typeface="Arial" panose="020B0604020202020204" pitchFamily="34" charset="0"/>
              <a:buChar char="•"/>
            </a:pPr>
            <a:r>
              <a:rPr lang="en-US" sz="1400" dirty="0"/>
              <a:t>NBA-MMS may take years to come to the market due to the unclear spectrum policy in UNII-3 and UNII-5(for example, in China)</a:t>
            </a:r>
          </a:p>
          <a:p>
            <a:pPr>
              <a:spcBef>
                <a:spcPts val="0"/>
              </a:spcBef>
              <a:spcAft>
                <a:spcPts val="0"/>
              </a:spcAft>
              <a:buFont typeface="Arial" panose="020B0604020202020204" pitchFamily="34" charset="0"/>
              <a:buChar char="•"/>
            </a:pPr>
            <a:r>
              <a:rPr lang="en-US" sz="1400" dirty="0"/>
              <a:t>NBA-MMS must be supported in both user end(car key or smart phone) and car end</a:t>
            </a:r>
          </a:p>
          <a:p>
            <a:pPr>
              <a:spcBef>
                <a:spcPts val="0"/>
              </a:spcBef>
              <a:spcAft>
                <a:spcPts val="0"/>
              </a:spcAft>
              <a:buFont typeface="Arial" panose="020B0604020202020204" pitchFamily="34" charset="0"/>
              <a:buChar char="•"/>
            </a:pPr>
            <a:r>
              <a:rPr lang="en-US" sz="1400" dirty="0"/>
              <a:t>Due to the relatively long technology upgrade procedure for automotive manufactory, the NBA-MMS may take even longer time to become practice, but the BLE is already there</a:t>
            </a: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8</a:t>
            </a:fld>
            <a:endParaRPr lang="en-US" altLang="en-US"/>
          </a:p>
        </p:txBody>
      </p:sp>
      <p:sp>
        <p:nvSpPr>
          <p:cNvPr id="17" name="Title 1">
            <a:extLst>
              <a:ext uri="{FF2B5EF4-FFF2-40B4-BE49-F238E27FC236}">
                <a16:creationId xmlns:a16="http://schemas.microsoft.com/office/drawing/2014/main" id="{89B16878-2821-4614-AD3A-92E97E53A6DF}"/>
              </a:ext>
            </a:extLst>
          </p:cNvPr>
          <p:cNvSpPr txBox="1">
            <a:spLocks/>
          </p:cNvSpPr>
          <p:nvPr/>
        </p:nvSpPr>
        <p:spPr bwMode="auto">
          <a:xfrm>
            <a:off x="685800" y="741974"/>
            <a:ext cx="7772400" cy="628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zh-CN" sz="2400" dirty="0"/>
              <a:t>Overview of UNII-3 and UNII-5</a:t>
            </a:r>
            <a:endParaRPr lang="en-US" sz="2400" dirty="0"/>
          </a:p>
        </p:txBody>
      </p:sp>
      <p:pic>
        <p:nvPicPr>
          <p:cNvPr id="2" name="图片 1">
            <a:extLst>
              <a:ext uri="{FF2B5EF4-FFF2-40B4-BE49-F238E27FC236}">
                <a16:creationId xmlns:a16="http://schemas.microsoft.com/office/drawing/2014/main" id="{4460C3B2-1DA0-4B7E-98D5-1EBDB86C208B}"/>
              </a:ext>
            </a:extLst>
          </p:cNvPr>
          <p:cNvPicPr>
            <a:picLocks noChangeAspect="1"/>
          </p:cNvPicPr>
          <p:nvPr/>
        </p:nvPicPr>
        <p:blipFill>
          <a:blip r:embed="rId2"/>
          <a:stretch>
            <a:fillRect/>
          </a:stretch>
        </p:blipFill>
        <p:spPr>
          <a:xfrm>
            <a:off x="533400" y="1518556"/>
            <a:ext cx="8308372" cy="2977244"/>
          </a:xfrm>
          <a:prstGeom prst="rect">
            <a:avLst/>
          </a:prstGeom>
        </p:spPr>
      </p:pic>
    </p:spTree>
    <p:extLst>
      <p:ext uri="{BB962C8B-B14F-4D97-AF65-F5344CB8AC3E}">
        <p14:creationId xmlns:p14="http://schemas.microsoft.com/office/powerpoint/2010/main" val="2291056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741974"/>
            <a:ext cx="7772400" cy="628333"/>
          </a:xfrm>
        </p:spPr>
        <p:txBody>
          <a:bodyPr/>
          <a:lstStyle/>
          <a:p>
            <a:r>
              <a:rPr lang="en-US" sz="2400" dirty="0"/>
              <a:t>Suggestion for MMS in automotive use case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551213"/>
            <a:ext cx="8230467" cy="1700893"/>
          </a:xfrm>
        </p:spPr>
        <p:txBody>
          <a:bodyPr/>
          <a:lstStyle/>
          <a:p>
            <a:pPr>
              <a:lnSpc>
                <a:spcPct val="150000"/>
              </a:lnSpc>
              <a:spcBef>
                <a:spcPts val="0"/>
              </a:spcBef>
              <a:spcAft>
                <a:spcPts val="0"/>
              </a:spcAft>
            </a:pPr>
            <a:r>
              <a:rPr lang="en-US" altLang="zh-CN" sz="1600" dirty="0"/>
              <a:t>OOB(BLE) assisted MMS will play a very important role to achieve the MMS link budget gain in ranging distance before NBA-MMS really comes to the market.</a:t>
            </a:r>
          </a:p>
          <a:p>
            <a:pPr>
              <a:lnSpc>
                <a:spcPct val="150000"/>
              </a:lnSpc>
              <a:spcBef>
                <a:spcPts val="0"/>
              </a:spcBef>
              <a:spcAft>
                <a:spcPts val="0"/>
              </a:spcAft>
            </a:pPr>
            <a:r>
              <a:rPr lang="en-US" altLang="zh-CN" sz="1600" dirty="0"/>
              <a:t>MMS needs to fit the most common automotive use case, which apply one to many DS-TWR, and the responders(UWB anchors in a car) is normally 5 or 6 today.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a:xfrm>
            <a:off x="685800" y="378281"/>
            <a:ext cx="1600200" cy="215444"/>
          </a:xfrm>
        </p:spPr>
        <p:txBody>
          <a:bodyPr/>
          <a:lstStyle/>
          <a:p>
            <a:r>
              <a:rPr lang="en-US" altLang="zh-CN"/>
              <a:t>July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a:xfrm>
            <a:off x="5486400" y="6475413"/>
            <a:ext cx="3124200" cy="184666"/>
          </a:xfrm>
        </p:spPr>
        <p:txBody>
          <a:bodyPr/>
          <a:lstStyle/>
          <a:p>
            <a:r>
              <a:rPr lang="en-US" altLang="en-US"/>
              <a:t>Wenzheng Li (Calterah Semiconductor)</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a:xfrm>
            <a:off x="4344988" y="6475413"/>
            <a:ext cx="530225" cy="182562"/>
          </a:xfrm>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15648802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103246</TotalTime>
  <Words>1590</Words>
  <Application>Microsoft Office PowerPoint</Application>
  <PresentationFormat>全屏显示(4:3)</PresentationFormat>
  <Paragraphs>201</Paragraphs>
  <Slides>11</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微软雅黑</vt:lpstr>
      <vt:lpstr>Arial</vt:lpstr>
      <vt:lpstr>Times New Roman</vt:lpstr>
      <vt:lpstr>Office Theme</vt:lpstr>
      <vt:lpstr>PowerPoint 演示文稿</vt:lpstr>
      <vt:lpstr>A Common Case for UWB anchor implementation in a Car</vt:lpstr>
      <vt:lpstr>CCC Digital Key 3.0 Scenario for BLE with UWB  </vt:lpstr>
      <vt:lpstr>CCC Digital Key 3.0 Scenario for BLE with UWB  </vt:lpstr>
      <vt:lpstr>Key Observation of UWB ranging for Automotive today</vt:lpstr>
      <vt:lpstr>What if we introduce MMS in automotive use case</vt:lpstr>
      <vt:lpstr>What if we introduce MMS in automotive use case</vt:lpstr>
      <vt:lpstr>PowerPoint 演示文稿</vt:lpstr>
      <vt:lpstr>Suggestion for MMS in automotive use case</vt:lpstr>
      <vt:lpstr>Key Comments for 4ab D1.0</vt:lpstr>
      <vt:lpstr>Suggestion</vt:lpstr>
    </vt:vector>
  </TitlesOfParts>
  <Manager/>
  <Company>Calterah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wenzheng.li@calterah.com</dc:creator>
  <cp:keywords/>
  <dc:description>&lt;doc#&gt;</dc:description>
  <cp:lastModifiedBy>李文正(Wenzheng Li)</cp:lastModifiedBy>
  <cp:revision>462</cp:revision>
  <cp:lastPrinted>1998-02-10T13:28:06Z</cp:lastPrinted>
  <dcterms:created xsi:type="dcterms:W3CDTF">2021-07-16T20:39:58Z</dcterms:created>
  <dcterms:modified xsi:type="dcterms:W3CDTF">2024-07-12T09:13:58Z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