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448" r:id="rId3"/>
    <p:sldId id="449" r:id="rId4"/>
    <p:sldId id="451" r:id="rId5"/>
    <p:sldId id="452" r:id="rId6"/>
    <p:sldId id="467" r:id="rId7"/>
    <p:sldId id="481" r:id="rId8"/>
    <p:sldId id="459" r:id="rId9"/>
    <p:sldId id="477" r:id="rId10"/>
    <p:sldId id="479" r:id="rId11"/>
    <p:sldId id="4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37" autoAdjust="0"/>
    <p:restoredTop sz="94771" autoAdjust="0"/>
  </p:normalViewPr>
  <p:slideViewPr>
    <p:cSldViewPr>
      <p:cViewPr varScale="1">
        <p:scale>
          <a:sx n="128" d="100"/>
          <a:sy n="128" d="100"/>
        </p:scale>
        <p:origin x="2064"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4160536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7</a:t>
            </a:fld>
            <a:endParaRPr lang="en-CA"/>
          </a:p>
        </p:txBody>
      </p:sp>
    </p:spTree>
    <p:extLst>
      <p:ext uri="{BB962C8B-B14F-4D97-AF65-F5344CB8AC3E}">
        <p14:creationId xmlns:p14="http://schemas.microsoft.com/office/powerpoint/2010/main" val="3247622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a:t>July 2024</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July 2024</a:t>
            </a:r>
          </a:p>
        </p:txBody>
      </p:sp>
      <p:sp>
        <p:nvSpPr>
          <p:cNvPr id="1029" name="Rectangle 5"/>
          <p:cNvSpPr>
            <a:spLocks noGrp="1" noChangeArrowheads="1"/>
          </p:cNvSpPr>
          <p:nvPr>
            <p:ph type="ftr" sz="quarter" idx="3"/>
          </p:nvPr>
        </p:nvSpPr>
        <p:spPr bwMode="auto">
          <a:xfrm>
            <a:off x="6484154" y="6475413"/>
            <a:ext cx="19508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chemeClr val="tx1"/>
                </a:solidFill>
                <a:latin typeface="Times New Roman" pitchFamily="18" charset="0"/>
              </a:defRPr>
            </a:lvl1pPr>
          </a:lstStyle>
          <a:p>
            <a:pPr>
              <a:defRPr/>
            </a:pPr>
            <a:r>
              <a:rPr lang="en-US"/>
              <a:t>Gary Stuebing –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437091" y="304800"/>
            <a:ext cx="300723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DCN 15-24-0359-05-04me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374-02-04me-802-15-4me-summary-of-must-be-satisfied-comments.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4/15-24-0374-02-04me-802-15-4me-summary-of-must-be-satisfied-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SA 802.15.4me </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802.15.4me</a:t>
            </a:r>
            <a:r>
              <a:rPr lang="en-GB" sz="1600" dirty="0">
                <a:latin typeface="Calibri" panose="020F0502020204030204" pitchFamily="34" charset="0"/>
                <a:cs typeface="Calibri" panose="020F0502020204030204" pitchFamily="34" charset="0"/>
              </a:rPr>
              <a:t>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[18 July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[Gary Stuebing] Company [Cisco Systems]</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[North Myrtle Beach, SC]</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Voice:[+1 803 230-3027], E-Mail:[</a:t>
            </a:r>
            <a:r>
              <a:rPr lang="en-US" sz="1600" dirty="0" err="1">
                <a:latin typeface="Calibri" panose="020F0502020204030204" pitchFamily="34" charset="0"/>
                <a:ea typeface="ＭＳ Ｐゴシック" pitchFamily="-65" charset="-128"/>
                <a:cs typeface="Calibri" panose="020F0502020204030204" pitchFamily="34" charset="0"/>
              </a:rPr>
              <a:t>gstuebin@cisco.com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802.14.4me - Revision]</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Revision of IEEE 802.15.4-2020</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effectLst/>
                <a:latin typeface="Calibri" panose="020F0502020204030204" pitchFamily="34" charset="0"/>
                <a:cs typeface="Calibri" panose="020F0502020204030204" pitchFamily="34" charset="0"/>
              </a:rPr>
              <a:t>This project is needed to incorporate accumulated maintenance changes and</a:t>
            </a:r>
          </a:p>
          <a:p>
            <a:r>
              <a:rPr lang="en-US" sz="1600" dirty="0">
                <a:effectLst/>
                <a:latin typeface="Calibri" panose="020F0502020204030204" pitchFamily="34" charset="0"/>
                <a:cs typeface="Calibri" panose="020F0502020204030204" pitchFamily="34" charset="0"/>
              </a:rPr>
              <a:t>corrigenda (editorial and technical corrections) into the standard and to include approved amendments. The amendments include IEEE Std 802.15.4w, IEEE Std 802.15.4y, IEEE Std 802.15.4z, IEEE Std 802.15.4aa</a:t>
            </a:r>
          </a:p>
          <a:p>
            <a:r>
              <a:rPr lang="en-US" sz="1600" dirty="0">
                <a:effectLst/>
                <a:latin typeface="Calibri" panose="020F0502020204030204" pitchFamily="34" charset="0"/>
                <a:cs typeface="Calibri" panose="020F0502020204030204" pitchFamily="34" charset="0"/>
              </a:rPr>
              <a:t>which are approved.</a:t>
            </a: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711041" y="6475413"/>
            <a:ext cx="189955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Gary Stuebing-Cisco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4021377705"/>
              </p:ext>
            </p:extLst>
          </p:nvPr>
        </p:nvGraphicFramePr>
        <p:xfrm>
          <a:off x="400050" y="1150420"/>
          <a:ext cx="8420100" cy="2788934"/>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Request Conditional approval from LMSC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When 4</a:t>
                      </a:r>
                      <a:r>
                        <a:rPr kumimoji="0" lang="en-US" sz="1600" b="0" i="0" u="none" strike="noStrike" kern="1200" cap="none" normalizeH="0" baseline="30000" dirty="0">
                          <a:ln>
                            <a:noFill/>
                          </a:ln>
                          <a:solidFill>
                            <a:schemeClr val="tx1"/>
                          </a:solidFill>
                          <a:effectLst/>
                          <a:latin typeface="Arial" charset="0"/>
                          <a:ea typeface="+mn-ea"/>
                          <a:cs typeface="+mn-cs"/>
                        </a:rPr>
                        <a:t>th</a:t>
                      </a:r>
                      <a:r>
                        <a:rPr kumimoji="0" lang="en-US" sz="1600" b="0" i="0" u="none" strike="noStrike" kern="1200" cap="none" normalizeH="0" baseline="0" dirty="0">
                          <a:ln>
                            <a:noFill/>
                          </a:ln>
                          <a:solidFill>
                            <a:schemeClr val="tx1"/>
                          </a:solidFill>
                          <a:effectLst/>
                          <a:latin typeface="Arial" charset="0"/>
                          <a:ea typeface="+mn-ea"/>
                          <a:cs typeface="+mn-cs"/>
                        </a:rPr>
                        <a:t> Recirculation closes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165951937"/>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976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LMSC Motion</a:t>
            </a:r>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1815882"/>
          </a:xfrm>
          <a:prstGeom prst="rect">
            <a:avLst/>
          </a:prstGeom>
        </p:spPr>
        <p:txBody>
          <a:bodyPr wrap="square">
            <a:spAutoFit/>
          </a:bodyPr>
          <a:lstStyle/>
          <a:p>
            <a:pPr>
              <a:spcBef>
                <a:spcPts val="0"/>
              </a:spcBef>
              <a:spcAft>
                <a:spcPts val="0"/>
              </a:spcAft>
            </a:pPr>
            <a:r>
              <a:rPr lang="en-US" sz="1600" b="1" dirty="0">
                <a:solidFill>
                  <a:schemeClr val="accent2">
                    <a:lumMod val="75000"/>
                  </a:schemeClr>
                </a:solidFill>
                <a:latin typeface="Calibri" panose="020F0502020204030204" pitchFamily="34" charset="0"/>
              </a:rPr>
              <a:t>P802.15.4.D07 </a:t>
            </a:r>
            <a:r>
              <a:rPr lang="en-US" sz="1600" b="1" dirty="0">
                <a:solidFill>
                  <a:srgbClr val="1F497D"/>
                </a:solidFill>
                <a:latin typeface="Calibri" panose="020F0502020204030204" pitchFamily="34" charset="0"/>
              </a:rPr>
              <a:t>to </a:t>
            </a:r>
            <a:r>
              <a:rPr lang="en-US" sz="1600" b="1" dirty="0">
                <a:solidFill>
                  <a:schemeClr val="accent2">
                    <a:lumMod val="75000"/>
                  </a:schemeClr>
                </a:solidFill>
                <a:latin typeface="Calibri" panose="020F0502020204030204" pitchFamily="34" charset="0"/>
              </a:rPr>
              <a:t>RevCom</a:t>
            </a:r>
            <a:r>
              <a:rPr lang="en-US" sz="1600" b="1" dirty="0">
                <a:solidFill>
                  <a:srgbClr val="1F497D"/>
                </a:solidFill>
                <a:latin typeface="Calibri" panose="020F0502020204030204" pitchFamily="34" charset="0"/>
              </a:rPr>
              <a:t> </a:t>
            </a:r>
          </a:p>
          <a:p>
            <a:pPr>
              <a:spcBef>
                <a:spcPts val="0"/>
              </a:spcBef>
              <a:spcAft>
                <a:spcPts val="0"/>
              </a:spcAft>
            </a:pPr>
            <a:r>
              <a:rPr lang="en-US" sz="1600" dirty="0">
                <a:solidFill>
                  <a:srgbClr val="1F497D"/>
                </a:solidFill>
                <a:latin typeface="Calibri" panose="020F0502020204030204" pitchFamily="34" charset="0"/>
              </a:rPr>
              <a:t>Approve sending P802.15.4.D07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 DCN15.24.359.05.04me</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Clint Powell</a:t>
            </a:r>
            <a:endParaRPr lang="en-US" sz="1600" dirty="0">
              <a:solidFill>
                <a:srgbClr val="FF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xx</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533400" y="2247198"/>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sz="2000" kern="0" dirty="0">
                <a:latin typeface="+mn-lt"/>
              </a:rPr>
              <a:t>July 16, 2024</a:t>
            </a:r>
            <a:endParaRPr kumimoji="0" lang="en-US" sz="2000" b="0" i="0" u="none" strike="noStrike" kern="0" cap="none" spc="0" normalizeH="0" baseline="0" noProof="0" dirty="0">
              <a:ln>
                <a:noFill/>
              </a:ln>
              <a:effectLst/>
              <a:uLnTx/>
              <a:uFillTx/>
              <a:latin typeface="+mn-lt"/>
              <a:ea typeface="+mn-ea"/>
              <a:cs typeface="+mn-cs"/>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591935364"/>
              </p:ext>
            </p:extLst>
          </p:nvPr>
        </p:nvGraphicFramePr>
        <p:xfrm>
          <a:off x="874920" y="3767046"/>
          <a:ext cx="8235950" cy="925513"/>
        </p:xfrm>
        <a:graphic>
          <a:graphicData uri="http://schemas.openxmlformats.org/presentationml/2006/ole">
            <mc:AlternateContent xmlns:mc="http://schemas.openxmlformats.org/markup-compatibility/2006">
              <mc:Choice xmlns:v="urn:schemas-microsoft-com:vml" Requires="v">
                <p:oleObj name="Document" r:id="rId3" imgW="8318500" imgH="1003300" progId="Word.Document.8">
                  <p:embed/>
                </p:oleObj>
              </mc:Choice>
              <mc:Fallback>
                <p:oleObj name="Document" r:id="rId3" imgW="8318500" imgH="1003300" progId="Word.Document.8">
                  <p:embed/>
                  <p:pic>
                    <p:nvPicPr>
                      <p:cNvPr id="10" name="Object 11"/>
                      <p:cNvPicPr>
                        <a:picLocks noChangeAspect="1" noChangeArrowheads="1"/>
                      </p:cNvPicPr>
                      <p:nvPr/>
                    </p:nvPicPr>
                    <p:blipFill>
                      <a:blip r:embed="rId4"/>
                      <a:srcRect/>
                      <a:stretch>
                        <a:fillRect/>
                      </a:stretch>
                    </p:blipFill>
                    <p:spPr bwMode="auto">
                      <a:xfrm>
                        <a:off x="874920" y="3767046"/>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b="1" kern="0" dirty="0">
                <a:latin typeface="+mj-lt"/>
                <a:ea typeface="ＭＳ Ｐゴシック" pitchFamily="34" charset="-128"/>
                <a:cs typeface="+mj-cs"/>
              </a:rPr>
              <a:t>802.15.4me</a:t>
            </a:r>
            <a:r>
              <a:rPr lang="en-GB" sz="3600" b="1" kern="0" dirty="0">
                <a:solidFill>
                  <a:srgbClr val="FF0000"/>
                </a:solidFill>
                <a:latin typeface="+mj-lt"/>
                <a:ea typeface="ＭＳ Ｐゴシック" pitchFamily="34" charset="-128"/>
                <a:cs typeface="+mj-cs"/>
              </a:rPr>
              <a:t> </a:t>
            </a:r>
            <a:r>
              <a:rPr lang="en-US" sz="3200" b="1" kern="0" dirty="0">
                <a:solidFill>
                  <a:schemeClr val="tx2"/>
                </a:solidFill>
                <a:latin typeface="+mj-lt"/>
                <a:ea typeface="+mj-ea"/>
                <a:cs typeface="+mj-cs"/>
              </a:rPr>
              <a:t>Report to LMSC 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2" name="Footer Placeholder 3">
            <a:extLst>
              <a:ext uri="{FF2B5EF4-FFF2-40B4-BE49-F238E27FC236}">
                <a16:creationId xmlns:a16="http://schemas.microsoft.com/office/drawing/2014/main" id="{D3E92FED-BF01-82AB-3B6A-8272BB7A6A9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conditional approval to send 802.15.4-D07 to RevCom.</a:t>
            </a:r>
          </a:p>
          <a:p>
            <a:r>
              <a:rPr lang="en-GB" sz="1800" dirty="0">
                <a:ea typeface="ＭＳ Ｐゴシック" pitchFamily="34" charset="-128"/>
              </a:rPr>
              <a:t>The 802 LMSC Motion is on 11.</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Footer Placeholder 3">
            <a:extLst>
              <a:ext uri="{FF2B5EF4-FFF2-40B4-BE49-F238E27FC236}">
                <a16:creationId xmlns:a16="http://schemas.microsoft.com/office/drawing/2014/main" id="{862DFCD7-4B1C-1628-4254-8E8170BEA49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a:t>
            </a:r>
            <a:br>
              <a:rPr lang="en-GB" dirty="0">
                <a:ea typeface="ＭＳ Ｐゴシック" pitchFamily="34" charset="-128"/>
              </a:rPr>
            </a:br>
            <a:r>
              <a:rPr lang="en-GB" dirty="0">
                <a:ea typeface="ＭＳ Ｐゴシック" pitchFamily="34" charset="-128"/>
              </a:rPr>
              <a:t>P802.15.4me</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34459046"/>
              </p:ext>
            </p:extLst>
          </p:nvPr>
        </p:nvGraphicFramePr>
        <p:xfrm>
          <a:off x="1066800" y="1737361"/>
          <a:ext cx="7162800" cy="422147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90</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110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94</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r>
                        <a:rPr kumimoji="0" lang="en-GB" sz="1400" b="0" i="0" u="none" strike="noStrike" cap="none" normalizeH="0" baseline="0" dirty="0">
                          <a:ln>
                            <a:noFill/>
                          </a:ln>
                          <a:solidFill>
                            <a:srgbClr val="000000"/>
                          </a:solidFill>
                          <a:effectLst/>
                          <a:latin typeface="Arial" charset="0"/>
                          <a:cs typeface="Arial" charset="0"/>
                        </a:rPr>
                        <a:t>138</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114</a:t>
                      </a:r>
                    </a:p>
                  </a:txBody>
                  <a:tcPr/>
                </a:tc>
                <a:tc>
                  <a:txBody>
                    <a:bodyPr/>
                    <a:lstStyle/>
                    <a:p>
                      <a:r>
                        <a:rPr lang="en-CA" sz="1400" dirty="0">
                          <a:latin typeface="Arial" pitchFamily="34" charset="0"/>
                          <a:cs typeface="Arial" pitchFamily="34" charset="0"/>
                        </a:rPr>
                        <a:t>82</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138</a:t>
                      </a:r>
                    </a:p>
                  </a:txBody>
                  <a:tcPr/>
                </a:tc>
                <a:tc>
                  <a:txBody>
                    <a:bodyPr/>
                    <a:lstStyle/>
                    <a:p>
                      <a:r>
                        <a:rPr lang="en-CA" sz="1400" dirty="0">
                          <a:latin typeface="Arial" pitchFamily="34" charset="0"/>
                          <a:cs typeface="Arial" pitchFamily="34" charset="0"/>
                        </a:rPr>
                        <a:t>115</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July 27,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138</a:t>
                      </a: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284550074"/>
                  </a:ext>
                </a:extLst>
              </a:tr>
            </a:tbl>
          </a:graphicData>
        </a:graphic>
      </p:graphicFrame>
      <p:sp>
        <p:nvSpPr>
          <p:cNvPr id="9" name="Footer Placeholder 3">
            <a:extLst>
              <a:ext uri="{FF2B5EF4-FFF2-40B4-BE49-F238E27FC236}">
                <a16:creationId xmlns:a16="http://schemas.microsoft.com/office/drawing/2014/main" id="{192053E1-35AA-4145-5495-BD9188A18222}"/>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P802.15.4me</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812109115"/>
              </p:ext>
            </p:extLst>
          </p:nvPr>
        </p:nvGraphicFramePr>
        <p:xfrm>
          <a:off x="1293091" y="1676400"/>
          <a:ext cx="6631708" cy="408644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141  (57 T, 75 E, 9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26 (15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17 (14 T, 3E)</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3 (2 T, 1 E)</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27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a:t>
                      </a:r>
                    </a:p>
                  </a:txBody>
                  <a:tcPr/>
                </a:tc>
                <a:extLst>
                  <a:ext uri="{0D108BD9-81ED-4DB2-BD59-A6C34878D82A}">
                    <a16:rowId xmlns:a16="http://schemas.microsoft.com/office/drawing/2014/main" val="4245893333"/>
                  </a:ext>
                </a:extLst>
              </a:tr>
            </a:tbl>
          </a:graphicData>
        </a:graphic>
      </p:graphicFrame>
      <p:sp>
        <p:nvSpPr>
          <p:cNvPr id="10" name="Footer Placeholder 3">
            <a:extLst>
              <a:ext uri="{FF2B5EF4-FFF2-40B4-BE49-F238E27FC236}">
                <a16:creationId xmlns:a16="http://schemas.microsoft.com/office/drawing/2014/main" id="{22C3A3A2-BFED-8497-DEC3-D3A8281715D8}"/>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25380545"/>
              </p:ext>
            </p:extLst>
          </p:nvPr>
        </p:nvGraphicFramePr>
        <p:xfrm>
          <a:off x="457200" y="1219200"/>
          <a:ext cx="8618864" cy="4789262"/>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294389">
                  <a:extLst>
                    <a:ext uri="{9D8B030D-6E8A-4147-A177-3AD203B41FA5}">
                      <a16:colId xmlns:a16="http://schemas.microsoft.com/office/drawing/2014/main" val="20001"/>
                    </a:ext>
                  </a:extLst>
                </a:gridCol>
                <a:gridCol w="412145">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Carlos Aldana</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I-1,I-2, I-3, I-4 – Rejected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R1-7,R1-8, R1-13 Rejected -- R1-9, R1-10, R1-11, R1-12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nd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R2-3, R2-4, R2-11 Accepted – R2-5, R2-6, R2-7, R2-8, R2-13, R2-14, R2-15, R2-16 Rejected -- R2-9, R2-10, R2-12, R2-17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26</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Matthew Fischer</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4</a:t>
                      </a:r>
                    </a:p>
                  </a:txBody>
                  <a:tcPr/>
                </a:tc>
                <a:tc>
                  <a:txBody>
                    <a:bodyPr/>
                    <a:lstStyle/>
                    <a:p>
                      <a:pPr algn="ctr"/>
                      <a:r>
                        <a:rPr lang="en-US" sz="1200" dirty="0"/>
                        <a:t>1</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I-138, I-139, I-141 Rejected – I-140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R1-4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5</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Muhammad Kumail Haider</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3888884344"/>
              </p:ext>
            </p:extLst>
          </p:nvPr>
        </p:nvGraphicFramePr>
        <p:xfrm>
          <a:off x="457200" y="1219200"/>
          <a:ext cx="8618864" cy="2788920"/>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390920">
                  <a:extLst>
                    <a:ext uri="{9D8B030D-6E8A-4147-A177-3AD203B41FA5}">
                      <a16:colId xmlns:a16="http://schemas.microsoft.com/office/drawing/2014/main" val="20001"/>
                    </a:ext>
                  </a:extLst>
                </a:gridCol>
                <a:gridCol w="315614">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Dorothy Stanley</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I-136 Rejected – I-135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err="1">
                          <a:latin typeface="Calibri" panose="020F0502020204030204" pitchFamily="34" charset="0"/>
                        </a:rPr>
                        <a:t>Menzo</a:t>
                      </a:r>
                      <a:r>
                        <a:rPr lang="en-US" altLang="ko-KR" sz="1200" b="0" dirty="0">
                          <a:latin typeface="Calibri" panose="020F0502020204030204" pitchFamily="34" charset="0"/>
                        </a:rPr>
                        <a:t> </a:t>
                      </a:r>
                      <a:r>
                        <a:rPr lang="en-US" altLang="ko-KR" sz="1200" b="0" dirty="0" err="1">
                          <a:latin typeface="Calibri" panose="020F0502020204030204" pitchFamily="34" charset="0"/>
                        </a:rPr>
                        <a:t>Wentlink</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I-137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COMMENT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594035064"/>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15-24-374-02-04me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73070131"/>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7</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1982559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453763012"/>
              </p:ext>
            </p:extLst>
          </p:nvPr>
        </p:nvGraphicFramePr>
        <p:xfrm>
          <a:off x="250606" y="1444851"/>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January 12,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June 9,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Comments received from RAC member satisfied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3">
            <a:extLst>
              <a:ext uri="{FF2B5EF4-FFF2-40B4-BE49-F238E27FC236}">
                <a16:creationId xmlns:a16="http://schemas.microsoft.com/office/drawing/2014/main" id="{BB685C10-40D6-409B-5956-A24948E0384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366444183"/>
              </p:ext>
            </p:extLst>
          </p:nvPr>
        </p:nvGraphicFramePr>
        <p:xfrm>
          <a:off x="361950" y="1076515"/>
          <a:ext cx="8420100" cy="5520832"/>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25,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D04 (10-day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30-June 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14,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D05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16-June 26,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28</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D06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2-July 12,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TG Comment Response Complete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16</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D07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17-July 27,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09475079"/>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 </a:t>
                      </a:r>
                    </a:p>
                    <a:p>
                      <a:pPr marL="342900" marR="0" lvl="0" indent="-342900" algn="l" defTabSz="914400" rtl="0" eaLnBrk="0" fontAlgn="b" latinLnBrk="0" hangingPunct="0">
                        <a:lnSpc>
                          <a:spcPct val="100000"/>
                        </a:lnSpc>
                        <a:spcBef>
                          <a:spcPct val="0"/>
                        </a:spcBef>
                        <a:spcAft>
                          <a:spcPct val="0"/>
                        </a:spcAft>
                        <a:buClrTx/>
                        <a:buSzTx/>
                        <a:buFontTx/>
                        <a:buNone/>
                        <a:tabLst/>
                        <a:defRPr/>
                      </a:pPr>
                      <a:endParaRPr kumimoji="0" lang="en-US" sz="1600" b="0" i="0" u="none" strike="noStrike" kern="1200" cap="none" normalizeH="0" baseline="0" dirty="0">
                        <a:ln>
                          <a:noFill/>
                        </a:ln>
                        <a:solidFill>
                          <a:schemeClr val="tx1"/>
                        </a:solidFill>
                        <a:effectLst/>
                        <a:latin typeface="Arial" charset="0"/>
                        <a:ea typeface="+mn-ea"/>
                        <a:cs typeface="+mn-cs"/>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Aug 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635569847"/>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21854339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119970</TotalTime>
  <Words>1288</Words>
  <Application>Microsoft Macintosh PowerPoint</Application>
  <PresentationFormat>On-screen Show (4:3)</PresentationFormat>
  <Paragraphs>287</Paragraphs>
  <Slides>11</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ＭＳ Ｐゴシック</vt:lpstr>
      <vt:lpstr>Arial</vt:lpstr>
      <vt:lpstr>Calibri</vt:lpstr>
      <vt:lpstr>open_sansregular</vt:lpstr>
      <vt:lpstr>Times New Roman</vt:lpstr>
      <vt:lpstr>802-11-Submission</vt:lpstr>
      <vt:lpstr>Document</vt:lpstr>
      <vt:lpstr>PowerPoint Presentation</vt:lpstr>
      <vt:lpstr>PowerPoint Presentation</vt:lpstr>
      <vt:lpstr>Introduction</vt:lpstr>
      <vt:lpstr>Standards Association (SA) Ballot Results – P802.15.4me</vt:lpstr>
      <vt:lpstr>SA Ballot Comments – P802.15.4me</vt:lpstr>
      <vt:lpstr>MBS comments by commenter</vt:lpstr>
      <vt:lpstr>MBS comments by commenter</vt:lpstr>
      <vt:lpstr>Mandatory Coordination</vt:lpstr>
      <vt:lpstr>IEEE 802.15.4me Timeline</vt:lpstr>
      <vt:lpstr>IEEE 802.15.4me Timeline</vt:lpstr>
      <vt:lpstr>802 LMSC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Gary Stuebing (gstuebin)</cp:lastModifiedBy>
  <cp:revision>3007</cp:revision>
  <cp:lastPrinted>1998-02-10T13:28:06Z</cp:lastPrinted>
  <dcterms:created xsi:type="dcterms:W3CDTF">2007-04-17T18:10:23Z</dcterms:created>
  <dcterms:modified xsi:type="dcterms:W3CDTF">2024-07-18T13:51:18Z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MSIP_Label_c8f49a32-fde3-48a5-9266-b5b0972a22dc_Enabled">
    <vt:lpwstr>true</vt:lpwstr>
  </property>
  <property fmtid="{D5CDD505-2E9C-101B-9397-08002B2CF9AE}" pid="10" name="MSIP_Label_c8f49a32-fde3-48a5-9266-b5b0972a22dc_SetDate">
    <vt:lpwstr>2024-07-08T19:24:58Z</vt:lpwstr>
  </property>
  <property fmtid="{D5CDD505-2E9C-101B-9397-08002B2CF9AE}" pid="11" name="MSIP_Label_c8f49a32-fde3-48a5-9266-b5b0972a22dc_Method">
    <vt:lpwstr>Standard</vt:lpwstr>
  </property>
  <property fmtid="{D5CDD505-2E9C-101B-9397-08002B2CF9AE}" pid="12" name="MSIP_Label_c8f49a32-fde3-48a5-9266-b5b0972a22dc_Name">
    <vt:lpwstr>Cisco Confidential</vt:lpwstr>
  </property>
  <property fmtid="{D5CDD505-2E9C-101B-9397-08002B2CF9AE}" pid="13" name="MSIP_Label_c8f49a32-fde3-48a5-9266-b5b0972a22dc_SiteId">
    <vt:lpwstr>5ae1af62-9505-4097-a69a-c1553ef7840e</vt:lpwstr>
  </property>
  <property fmtid="{D5CDD505-2E9C-101B-9397-08002B2CF9AE}" pid="14" name="MSIP_Label_c8f49a32-fde3-48a5-9266-b5b0972a22dc_ActionId">
    <vt:lpwstr>22a507ba-7548-4b07-8677-032396bdcb11</vt:lpwstr>
  </property>
  <property fmtid="{D5CDD505-2E9C-101B-9397-08002B2CF9AE}" pid="15" name="MSIP_Label_c8f49a32-fde3-48a5-9266-b5b0972a22dc_ContentBits">
    <vt:lpwstr>2</vt:lpwstr>
  </property>
  <property fmtid="{D5CDD505-2E9C-101B-9397-08002B2CF9AE}" pid="16" name="ClassificationContentMarkingFooterLocations">
    <vt:lpwstr>802-11-Submission:3</vt:lpwstr>
  </property>
  <property fmtid="{D5CDD505-2E9C-101B-9397-08002B2CF9AE}" pid="17" name="ClassificationContentMarkingFooterText">
    <vt:lpwstr>Cisco Confidential</vt:lpwstr>
  </property>
</Properties>
</file>