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9" r:id="rId2"/>
    <p:sldId id="448" r:id="rId3"/>
    <p:sldId id="449" r:id="rId4"/>
    <p:sldId id="451" r:id="rId5"/>
    <p:sldId id="452" r:id="rId6"/>
    <p:sldId id="467" r:id="rId7"/>
    <p:sldId id="480" r:id="rId8"/>
    <p:sldId id="481" r:id="rId9"/>
    <p:sldId id="459" r:id="rId10"/>
    <p:sldId id="477" r:id="rId11"/>
    <p:sldId id="479" r:id="rId12"/>
    <p:sldId id="470"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944" autoAdjust="0"/>
    <p:restoredTop sz="94771" autoAdjust="0"/>
  </p:normalViewPr>
  <p:slideViewPr>
    <p:cSldViewPr>
      <p:cViewPr varScale="1">
        <p:scale>
          <a:sx n="128" d="100"/>
          <a:sy n="128" d="100"/>
        </p:scale>
        <p:origin x="856" y="16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576" y="1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23525" y="175081"/>
            <a:ext cx="221535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802.15-21-0181r0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2020</a:t>
            </a:r>
          </a:p>
        </p:txBody>
      </p:sp>
      <p:sp>
        <p:nvSpPr>
          <p:cNvPr id="3076" name="Rectangle 4"/>
          <p:cNvSpPr>
            <a:spLocks noGrp="1" noChangeArrowheads="1"/>
          </p:cNvSpPr>
          <p:nvPr>
            <p:ph type="ftr" sz="quarter" idx="2"/>
          </p:nvPr>
        </p:nvSpPr>
        <p:spPr bwMode="auto">
          <a:xfrm>
            <a:off x="4268009" y="8982075"/>
            <a:ext cx="205024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dirty="0"/>
              <a:t>Pat Kinney (Kinney Consulting))</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D48B62BC-A010-4F8B-96BC-D75426AA710C}"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9036040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66388" y="95706"/>
            <a:ext cx="221535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802.15-21-0181r0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2020</a:t>
            </a:r>
          </a:p>
        </p:txBody>
      </p:sp>
      <p:sp>
        <p:nvSpPr>
          <p:cNvPr id="358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69832" y="8985250"/>
            <a:ext cx="25119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dirty="0"/>
              <a:t>Pat Kinney (Kinney Consulting))</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D36C3B56-22C2-4F66-8AB0-B76AF03CA8D4}"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32476198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10</a:t>
            </a:fld>
            <a:endParaRPr lang="en-US"/>
          </a:p>
        </p:txBody>
      </p:sp>
    </p:spTree>
    <p:extLst>
      <p:ext uri="{BB962C8B-B14F-4D97-AF65-F5344CB8AC3E}">
        <p14:creationId xmlns:p14="http://schemas.microsoft.com/office/powerpoint/2010/main" val="9785450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11</a:t>
            </a:fld>
            <a:endParaRPr lang="en-US"/>
          </a:p>
        </p:txBody>
      </p:sp>
    </p:spTree>
    <p:extLst>
      <p:ext uri="{BB962C8B-B14F-4D97-AF65-F5344CB8AC3E}">
        <p14:creationId xmlns:p14="http://schemas.microsoft.com/office/powerpoint/2010/main" val="41605367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2</a:t>
            </a:fld>
            <a:endParaRPr lang="en-US"/>
          </a:p>
        </p:txBody>
      </p:sp>
    </p:spTree>
    <p:extLst>
      <p:ext uri="{BB962C8B-B14F-4D97-AF65-F5344CB8AC3E}">
        <p14:creationId xmlns:p14="http://schemas.microsoft.com/office/powerpoint/2010/main" val="3149058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3</a:t>
            </a:fld>
            <a:endParaRPr lang="en-US"/>
          </a:p>
        </p:txBody>
      </p:sp>
    </p:spTree>
    <p:extLst>
      <p:ext uri="{BB962C8B-B14F-4D97-AF65-F5344CB8AC3E}">
        <p14:creationId xmlns:p14="http://schemas.microsoft.com/office/powerpoint/2010/main" val="31529428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4</a:t>
            </a:fld>
            <a:endParaRPr lang="en-US"/>
          </a:p>
        </p:txBody>
      </p:sp>
    </p:spTree>
    <p:extLst>
      <p:ext uri="{BB962C8B-B14F-4D97-AF65-F5344CB8AC3E}">
        <p14:creationId xmlns:p14="http://schemas.microsoft.com/office/powerpoint/2010/main" val="37312308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5</a:t>
            </a:fld>
            <a:endParaRPr lang="en-US"/>
          </a:p>
        </p:txBody>
      </p:sp>
    </p:spTree>
    <p:extLst>
      <p:ext uri="{BB962C8B-B14F-4D97-AF65-F5344CB8AC3E}">
        <p14:creationId xmlns:p14="http://schemas.microsoft.com/office/powerpoint/2010/main" val="9274198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r>
              <a:rPr lang="en-CA" dirty="0"/>
              <a:t>doc.: IEEE 802.15-21-0181r0</a:t>
            </a:r>
          </a:p>
        </p:txBody>
      </p:sp>
      <p:sp>
        <p:nvSpPr>
          <p:cNvPr id="5" name="Date Placeholder 4"/>
          <p:cNvSpPr>
            <a:spLocks noGrp="1"/>
          </p:cNvSpPr>
          <p:nvPr>
            <p:ph type="dt" idx="11"/>
          </p:nvPr>
        </p:nvSpPr>
        <p:spPr/>
        <p:txBody>
          <a:bodyPr/>
          <a:lstStyle/>
          <a:p>
            <a:r>
              <a:rPr lang="en-US"/>
              <a:t>October 2020</a:t>
            </a:r>
            <a:endParaRPr lang="en-CA"/>
          </a:p>
        </p:txBody>
      </p:sp>
      <p:sp>
        <p:nvSpPr>
          <p:cNvPr id="6" name="Footer Placeholder 5"/>
          <p:cNvSpPr>
            <a:spLocks noGrp="1"/>
          </p:cNvSpPr>
          <p:nvPr>
            <p:ph type="ftr" sz="quarter" idx="12"/>
          </p:nvPr>
        </p:nvSpPr>
        <p:spPr>
          <a:xfrm>
            <a:off x="3769832" y="8985250"/>
            <a:ext cx="2511906" cy="184666"/>
          </a:xfrm>
        </p:spPr>
        <p:txBody>
          <a:bodyPr/>
          <a:lstStyle/>
          <a:p>
            <a:pPr lvl="4"/>
            <a:r>
              <a:rPr lang="en-CA" dirty="0"/>
              <a:t>Pat Kinney (Kinney Consulting))</a:t>
            </a:r>
          </a:p>
        </p:txBody>
      </p:sp>
      <p:sp>
        <p:nvSpPr>
          <p:cNvPr id="7" name="Slide Number Placeholder 6"/>
          <p:cNvSpPr>
            <a:spLocks noGrp="1"/>
          </p:cNvSpPr>
          <p:nvPr>
            <p:ph type="sldNum" sz="quarter" idx="13"/>
          </p:nvPr>
        </p:nvSpPr>
        <p:spPr/>
        <p:txBody>
          <a:bodyPr/>
          <a:lstStyle/>
          <a:p>
            <a:r>
              <a:rPr lang="en-CA"/>
              <a:t>Page </a:t>
            </a:r>
            <a:fld id="{90457F90-05FA-43B5-BE98-57963B7D9E4D}" type="slidenum">
              <a:rPr lang="en-CA" smtClean="0"/>
              <a:pPr/>
              <a:t>6</a:t>
            </a:fld>
            <a:endParaRPr lang="en-CA"/>
          </a:p>
        </p:txBody>
      </p:sp>
    </p:spTree>
    <p:extLst>
      <p:ext uri="{BB962C8B-B14F-4D97-AF65-F5344CB8AC3E}">
        <p14:creationId xmlns:p14="http://schemas.microsoft.com/office/powerpoint/2010/main" val="6335092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r>
              <a:rPr lang="en-CA" dirty="0"/>
              <a:t>doc.: IEEE 802.15-21-0181r0</a:t>
            </a:r>
          </a:p>
        </p:txBody>
      </p:sp>
      <p:sp>
        <p:nvSpPr>
          <p:cNvPr id="5" name="Date Placeholder 4"/>
          <p:cNvSpPr>
            <a:spLocks noGrp="1"/>
          </p:cNvSpPr>
          <p:nvPr>
            <p:ph type="dt" idx="11"/>
          </p:nvPr>
        </p:nvSpPr>
        <p:spPr/>
        <p:txBody>
          <a:bodyPr/>
          <a:lstStyle/>
          <a:p>
            <a:r>
              <a:rPr lang="en-US"/>
              <a:t>October 2020</a:t>
            </a:r>
            <a:endParaRPr lang="en-CA"/>
          </a:p>
        </p:txBody>
      </p:sp>
      <p:sp>
        <p:nvSpPr>
          <p:cNvPr id="6" name="Footer Placeholder 5"/>
          <p:cNvSpPr>
            <a:spLocks noGrp="1"/>
          </p:cNvSpPr>
          <p:nvPr>
            <p:ph type="ftr" sz="quarter" idx="12"/>
          </p:nvPr>
        </p:nvSpPr>
        <p:spPr>
          <a:xfrm>
            <a:off x="3769832" y="8985250"/>
            <a:ext cx="2511906" cy="184666"/>
          </a:xfrm>
        </p:spPr>
        <p:txBody>
          <a:bodyPr/>
          <a:lstStyle/>
          <a:p>
            <a:pPr lvl="4"/>
            <a:r>
              <a:rPr lang="en-CA" dirty="0"/>
              <a:t>Pat Kinney (Kinney Consulting))</a:t>
            </a:r>
          </a:p>
        </p:txBody>
      </p:sp>
      <p:sp>
        <p:nvSpPr>
          <p:cNvPr id="7" name="Slide Number Placeholder 6"/>
          <p:cNvSpPr>
            <a:spLocks noGrp="1"/>
          </p:cNvSpPr>
          <p:nvPr>
            <p:ph type="sldNum" sz="quarter" idx="13"/>
          </p:nvPr>
        </p:nvSpPr>
        <p:spPr/>
        <p:txBody>
          <a:bodyPr/>
          <a:lstStyle/>
          <a:p>
            <a:r>
              <a:rPr lang="en-CA"/>
              <a:t>Page </a:t>
            </a:r>
            <a:fld id="{90457F90-05FA-43B5-BE98-57963B7D9E4D}" type="slidenum">
              <a:rPr lang="en-CA" smtClean="0"/>
              <a:pPr/>
              <a:t>7</a:t>
            </a:fld>
            <a:endParaRPr lang="en-CA"/>
          </a:p>
        </p:txBody>
      </p:sp>
    </p:spTree>
    <p:extLst>
      <p:ext uri="{BB962C8B-B14F-4D97-AF65-F5344CB8AC3E}">
        <p14:creationId xmlns:p14="http://schemas.microsoft.com/office/powerpoint/2010/main" val="6753788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r>
              <a:rPr lang="en-CA" dirty="0"/>
              <a:t>doc.: IEEE 802.15-21-0181r0</a:t>
            </a:r>
          </a:p>
        </p:txBody>
      </p:sp>
      <p:sp>
        <p:nvSpPr>
          <p:cNvPr id="5" name="Date Placeholder 4"/>
          <p:cNvSpPr>
            <a:spLocks noGrp="1"/>
          </p:cNvSpPr>
          <p:nvPr>
            <p:ph type="dt" idx="11"/>
          </p:nvPr>
        </p:nvSpPr>
        <p:spPr/>
        <p:txBody>
          <a:bodyPr/>
          <a:lstStyle/>
          <a:p>
            <a:r>
              <a:rPr lang="en-US"/>
              <a:t>October 2020</a:t>
            </a:r>
            <a:endParaRPr lang="en-CA"/>
          </a:p>
        </p:txBody>
      </p:sp>
      <p:sp>
        <p:nvSpPr>
          <p:cNvPr id="6" name="Footer Placeholder 5"/>
          <p:cNvSpPr>
            <a:spLocks noGrp="1"/>
          </p:cNvSpPr>
          <p:nvPr>
            <p:ph type="ftr" sz="quarter" idx="12"/>
          </p:nvPr>
        </p:nvSpPr>
        <p:spPr>
          <a:xfrm>
            <a:off x="3769832" y="8985250"/>
            <a:ext cx="2511906" cy="184666"/>
          </a:xfrm>
        </p:spPr>
        <p:txBody>
          <a:bodyPr/>
          <a:lstStyle/>
          <a:p>
            <a:pPr lvl="4"/>
            <a:r>
              <a:rPr lang="en-CA" dirty="0"/>
              <a:t>Pat Kinney (Kinney Consulting))</a:t>
            </a:r>
          </a:p>
        </p:txBody>
      </p:sp>
      <p:sp>
        <p:nvSpPr>
          <p:cNvPr id="7" name="Slide Number Placeholder 6"/>
          <p:cNvSpPr>
            <a:spLocks noGrp="1"/>
          </p:cNvSpPr>
          <p:nvPr>
            <p:ph type="sldNum" sz="quarter" idx="13"/>
          </p:nvPr>
        </p:nvSpPr>
        <p:spPr/>
        <p:txBody>
          <a:bodyPr/>
          <a:lstStyle/>
          <a:p>
            <a:r>
              <a:rPr lang="en-CA"/>
              <a:t>Page </a:t>
            </a:r>
            <a:fld id="{90457F90-05FA-43B5-BE98-57963B7D9E4D}" type="slidenum">
              <a:rPr lang="en-CA" smtClean="0"/>
              <a:pPr/>
              <a:t>8</a:t>
            </a:fld>
            <a:endParaRPr lang="en-CA"/>
          </a:p>
        </p:txBody>
      </p:sp>
    </p:spTree>
    <p:extLst>
      <p:ext uri="{BB962C8B-B14F-4D97-AF65-F5344CB8AC3E}">
        <p14:creationId xmlns:p14="http://schemas.microsoft.com/office/powerpoint/2010/main" val="32476222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9</a:t>
            </a:fld>
            <a:endParaRPr lang="en-US"/>
          </a:p>
        </p:txBody>
      </p:sp>
    </p:spTree>
    <p:extLst>
      <p:ext uri="{BB962C8B-B14F-4D97-AF65-F5344CB8AC3E}">
        <p14:creationId xmlns:p14="http://schemas.microsoft.com/office/powerpoint/2010/main" val="44903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AC2FCF9-472E-480D-9073-A73C8204271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BF911EF-6A63-4B80-9E8C-821DDACCB07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E9D1CA-8036-452B-AA91-FC35ABF0036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D236530-B1A2-4A31-8CA2-AC905962223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3EFE6D4-15D6-44B7-889D-1EDC2778CCE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D3B9A4B-4D42-4642-8694-CB378EB0C87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15E8FDAC-4B53-4E5B-8EEC-168720E59BD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E9AA826-2D66-4D95-924A-79AB5FB12EB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a:t>July 2024</a:t>
            </a: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Pat Kinney (Kinney Consulting)</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B3C9980-79DC-43B3-9260-ABCB224AB3D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0C135B0-9C00-4A47-A9DD-8577921F7D6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DCDBB2E-8974-4A50-951E-5CD1EEC4EE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July 2024</a:t>
            </a:r>
          </a:p>
        </p:txBody>
      </p:sp>
      <p:sp>
        <p:nvSpPr>
          <p:cNvPr id="1029" name="Rectangle 5"/>
          <p:cNvSpPr>
            <a:spLocks noGrp="1" noChangeArrowheads="1"/>
          </p:cNvSpPr>
          <p:nvPr>
            <p:ph type="ftr" sz="quarter" idx="3"/>
          </p:nvPr>
        </p:nvSpPr>
        <p:spPr bwMode="auto">
          <a:xfrm>
            <a:off x="6484154" y="6475413"/>
            <a:ext cx="195085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solidFill>
                  <a:schemeClr val="tx1"/>
                </a:solidFill>
                <a:latin typeface="Times New Roman" pitchFamily="18" charset="0"/>
              </a:defRPr>
            </a:lvl1pPr>
          </a:lstStyle>
          <a:p>
            <a:pPr>
              <a:defRPr/>
            </a:pPr>
            <a:r>
              <a:rPr lang="en-US"/>
              <a:t>Gary Stuebing – Cisco Systems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AC9ADC54-1EAA-451C-9892-A9A864B36D39}" type="slidenum">
              <a:rPr lang="en-US"/>
              <a:pPr>
                <a:defRPr/>
              </a:pPr>
              <a:t>‹#›</a:t>
            </a:fld>
            <a:endParaRPr lang="en-US"/>
          </a:p>
        </p:txBody>
      </p:sp>
      <p:sp>
        <p:nvSpPr>
          <p:cNvPr id="1031" name="Rectangle 7"/>
          <p:cNvSpPr>
            <a:spLocks noChangeArrowheads="1"/>
          </p:cNvSpPr>
          <p:nvPr/>
        </p:nvSpPr>
        <p:spPr bwMode="auto">
          <a:xfrm>
            <a:off x="5437091" y="304800"/>
            <a:ext cx="300723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latin typeface="+mn-lt"/>
              </a:rPr>
              <a:t>DCN 15-24-0359-01-04me</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24/15-24-0374-00-04me-802-15-4me-summary-of-must-be-satisfied-comments.xlsx"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24/15-24-0374-00-04me-802-15-4me-summary-of-must-be-satisfied-comments.xlsx" TargetMode="External"/><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5/dcn/24/15-24-0374-00-04me-802-15-4me-summary-of-must-be-satisfied-comments.xlsx" TargetMode="External"/><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52400" y="609600"/>
            <a:ext cx="8839200" cy="5109091"/>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SA 802.15.4me </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a:defRPr/>
            </a:pPr>
            <a:r>
              <a:rPr lang="en-US" sz="1600" b="1" dirty="0">
                <a:latin typeface="Calibri" panose="020F0502020204030204" pitchFamily="34" charset="0"/>
                <a:ea typeface="ＭＳ Ｐゴシック" pitchFamily="-65" charset="-128"/>
                <a:cs typeface="Calibri" panose="020F0502020204030204" pitchFamily="34" charset="0"/>
              </a:rPr>
              <a:t>Submission Title:</a:t>
            </a:r>
            <a:r>
              <a:rPr lang="en-US" sz="1600" dirty="0">
                <a:latin typeface="Calibri" panose="020F0502020204030204" pitchFamily="34" charset="0"/>
                <a:ea typeface="ＭＳ Ｐゴシック" pitchFamily="-65" charset="-128"/>
                <a:cs typeface="Calibri" panose="020F0502020204030204" pitchFamily="34" charset="0"/>
              </a:rPr>
              <a:t> [IEEE 802.15.4me</a:t>
            </a:r>
            <a:r>
              <a:rPr lang="en-GB" sz="1600" dirty="0">
                <a:latin typeface="Calibri" panose="020F0502020204030204" pitchFamily="34" charset="0"/>
                <a:cs typeface="Calibri" panose="020F0502020204030204" pitchFamily="34" charset="0"/>
              </a:rPr>
              <a:t> to </a:t>
            </a:r>
            <a:r>
              <a:rPr lang="en-GB" sz="1600" dirty="0" err="1">
                <a:latin typeface="Calibri" panose="020F0502020204030204" pitchFamily="34" charset="0"/>
                <a:cs typeface="Calibri" panose="020F0502020204030204" pitchFamily="34" charset="0"/>
              </a:rPr>
              <a:t>Revcom</a:t>
            </a:r>
            <a:r>
              <a:rPr lang="en-US" sz="1600" dirty="0">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latin typeface="Calibri" panose="020F0502020204030204" pitchFamily="34" charset="0"/>
                <a:ea typeface="ＭＳ Ｐゴシック" pitchFamily="-65" charset="-128"/>
                <a:cs typeface="Calibri" panose="020F0502020204030204" pitchFamily="34" charset="0"/>
              </a:rPr>
              <a:t>Date Submitted: </a:t>
            </a:r>
            <a:r>
              <a:rPr lang="en-US" sz="1600" dirty="0">
                <a:latin typeface="Calibri" panose="020F0502020204030204" pitchFamily="34" charset="0"/>
                <a:ea typeface="ＭＳ Ｐゴシック" pitchFamily="-65" charset="-128"/>
                <a:cs typeface="Calibri" panose="020F0502020204030204" pitchFamily="34" charset="0"/>
              </a:rPr>
              <a:t>[19 July 2024]	</a:t>
            </a:r>
          </a:p>
          <a:p>
            <a:pPr eaLnBrk="0" hangingPunct="0">
              <a:defRPr/>
            </a:pPr>
            <a:r>
              <a:rPr lang="en-US" sz="1600" b="1" dirty="0">
                <a:latin typeface="Calibri" panose="020F0502020204030204" pitchFamily="34" charset="0"/>
                <a:ea typeface="ＭＳ Ｐゴシック" pitchFamily="-65" charset="-128"/>
                <a:cs typeface="Calibri" panose="020F0502020204030204" pitchFamily="34" charset="0"/>
              </a:rPr>
              <a:t>Source:</a:t>
            </a:r>
            <a:r>
              <a:rPr lang="en-US" sz="1600" dirty="0">
                <a:latin typeface="Calibri" panose="020F0502020204030204" pitchFamily="34" charset="0"/>
                <a:ea typeface="ＭＳ Ｐゴシック" pitchFamily="-65" charset="-128"/>
                <a:cs typeface="Calibri" panose="020F0502020204030204" pitchFamily="34" charset="0"/>
              </a:rPr>
              <a:t> [Gary Stuebing] Company [Cisco Systems]</a:t>
            </a:r>
          </a:p>
          <a:p>
            <a:pPr eaLnBrk="0" hangingPunct="0">
              <a:defRPr/>
            </a:pPr>
            <a:r>
              <a:rPr lang="en-US" sz="1600" dirty="0">
                <a:latin typeface="Calibri" panose="020F0502020204030204" pitchFamily="34" charset="0"/>
                <a:ea typeface="ＭＳ Ｐゴシック" pitchFamily="-65" charset="-128"/>
                <a:cs typeface="Calibri" panose="020F0502020204030204" pitchFamily="34" charset="0"/>
              </a:rPr>
              <a:t>Address [North Myrtle Beach, SC]</a:t>
            </a:r>
          </a:p>
          <a:p>
            <a:pPr eaLnBrk="0" hangingPunct="0">
              <a:defRPr/>
            </a:pPr>
            <a:r>
              <a:rPr lang="en-US" sz="1600" dirty="0">
                <a:latin typeface="Calibri" panose="020F0502020204030204" pitchFamily="34" charset="0"/>
                <a:ea typeface="ＭＳ Ｐゴシック" pitchFamily="-65" charset="-128"/>
                <a:cs typeface="Calibri" panose="020F0502020204030204" pitchFamily="34" charset="0"/>
              </a:rPr>
              <a:t>Voice:[+1 803 230-3027], E-Mail:[</a:t>
            </a:r>
            <a:r>
              <a:rPr lang="en-US" sz="1600" dirty="0" err="1">
                <a:latin typeface="Calibri" panose="020F0502020204030204" pitchFamily="34" charset="0"/>
                <a:ea typeface="ＭＳ Ｐゴシック" pitchFamily="-65" charset="-128"/>
                <a:cs typeface="Calibri" panose="020F0502020204030204" pitchFamily="34" charset="0"/>
              </a:rPr>
              <a:t>gstuebin@cisco.com</a:t>
            </a:r>
            <a:r>
              <a:rPr lang="en-US" sz="1600" dirty="0">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[IEEE SA 802.14.4me - Revision]</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Revision of IEEE 802.15.4-2020</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effectLst/>
                <a:latin typeface="Calibri" panose="020F0502020204030204" pitchFamily="34" charset="0"/>
                <a:cs typeface="Calibri" panose="020F0502020204030204" pitchFamily="34" charset="0"/>
              </a:rPr>
              <a:t>This project is needed to incorporate accumulated maintenance changes and</a:t>
            </a:r>
          </a:p>
          <a:p>
            <a:r>
              <a:rPr lang="en-US" sz="1600" dirty="0">
                <a:effectLst/>
                <a:latin typeface="Calibri" panose="020F0502020204030204" pitchFamily="34" charset="0"/>
                <a:cs typeface="Calibri" panose="020F0502020204030204" pitchFamily="34" charset="0"/>
              </a:rPr>
              <a:t>corrigenda (editorial and technical corrections) into the standard and to include approved amendments. The amendments include IEEE Std 802.15.4w, IEEE Std 802.15.4y, IEEE Std 802.15.4z, IEEE Std 802.15.4aa</a:t>
            </a:r>
          </a:p>
          <a:p>
            <a:r>
              <a:rPr lang="en-US" sz="1600" dirty="0">
                <a:effectLst/>
                <a:latin typeface="Calibri" panose="020F0502020204030204" pitchFamily="34" charset="0"/>
                <a:cs typeface="Calibri" panose="020F0502020204030204" pitchFamily="34" charset="0"/>
              </a:rPr>
              <a:t>which are approved.</a:t>
            </a: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6711041" y="6475413"/>
            <a:ext cx="1899559"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Gary Stuebing-Cisco Systems)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723900" y="332601"/>
            <a:ext cx="7772400" cy="925768"/>
          </a:xfrm>
        </p:spPr>
        <p:txBody>
          <a:bodyPr/>
          <a:lstStyle/>
          <a:p>
            <a:r>
              <a:rPr lang="en-US" dirty="0">
                <a:solidFill>
                  <a:schemeClr val="tx1"/>
                </a:solidFill>
              </a:rPr>
              <a:t>IEEE 802.15.4me </a:t>
            </a:r>
            <a:r>
              <a:rPr lang="en-US" dirty="0"/>
              <a:t>Timeline</a:t>
            </a:r>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10</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1880769635"/>
              </p:ext>
            </p:extLst>
          </p:nvPr>
        </p:nvGraphicFramePr>
        <p:xfrm>
          <a:off x="400050" y="1150420"/>
          <a:ext cx="8420100" cy="4362564"/>
        </p:xfrm>
        <a:graphic>
          <a:graphicData uri="http://schemas.openxmlformats.org/drawingml/2006/table">
            <a:tbl>
              <a:tblPr/>
              <a:tblGrid>
                <a:gridCol w="6352664">
                  <a:extLst>
                    <a:ext uri="{9D8B030D-6E8A-4147-A177-3AD203B41FA5}">
                      <a16:colId xmlns:a16="http://schemas.microsoft.com/office/drawing/2014/main" val="20000"/>
                    </a:ext>
                  </a:extLst>
                </a:gridCol>
                <a:gridCol w="2067436">
                  <a:extLst>
                    <a:ext uri="{9D8B030D-6E8A-4147-A177-3AD203B41FA5}">
                      <a16:colId xmlns:a16="http://schemas.microsoft.com/office/drawing/2014/main" val="20003"/>
                    </a:ext>
                  </a:extLst>
                </a:gridCol>
              </a:tblGrid>
              <a:tr h="381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cs typeface="Arial" charset="0"/>
                        </a:rPr>
                        <a:t>Event</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4595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SA Ballot (30 day ballot)</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March 25,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47050163"/>
                  </a:ext>
                </a:extLst>
              </a:tr>
              <a:tr h="4595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CRG comment resolutions </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May 16,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185446988"/>
                  </a:ext>
                </a:extLst>
              </a:tr>
              <a:tr h="4595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charset="0"/>
                          <a:ea typeface="+mn-ea"/>
                          <a:cs typeface="+mn-cs"/>
                        </a:rPr>
                        <a:t>SA Ballot Recirculation on D04 (10-day ballot)</a:t>
                      </a:r>
                      <a:endParaRPr kumimoji="0" lang="en-GB" sz="16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May 30-June 9,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531091">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charset="0"/>
                          <a:ea typeface="+mn-ea"/>
                          <a:cs typeface="+mn-cs"/>
                        </a:rPr>
                        <a:t>CRG Comment Response Complete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June 14,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531091">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charset="0"/>
                          <a:ea typeface="+mn-ea"/>
                          <a:cs typeface="+mn-cs"/>
                        </a:rPr>
                        <a:t>SA Ballot Recirculation on D05 (10 Day Ballot) </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June 16-June 26,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530029510"/>
                  </a:ext>
                </a:extLst>
              </a:tr>
              <a:tr h="458787">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charset="0"/>
                          <a:ea typeface="+mn-ea"/>
                          <a:cs typeface="+mn-cs"/>
                        </a:rPr>
                        <a:t>CRG Comment Response Complete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June 28</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charset="0"/>
                          <a:ea typeface="+mn-ea"/>
                          <a:cs typeface="+mn-cs"/>
                        </a:rPr>
                        <a:t>SA Ballot Recirculation on D06 (10 Day Ballot) </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July 2-July 12,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TG Comment Response Complete </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July 16</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030798874"/>
                  </a:ext>
                </a:extLst>
              </a:tr>
            </a:tbl>
          </a:graphicData>
        </a:graphic>
      </p:graphicFrame>
      <p:sp>
        <p:nvSpPr>
          <p:cNvPr id="2" name="Footer Placeholder 3">
            <a:extLst>
              <a:ext uri="{FF2B5EF4-FFF2-40B4-BE49-F238E27FC236}">
                <a16:creationId xmlns:a16="http://schemas.microsoft.com/office/drawing/2014/main" id="{8C26D3DB-CA2E-D3DD-B0A5-22D03030BC4E}"/>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extLst>
      <p:ext uri="{BB962C8B-B14F-4D97-AF65-F5344CB8AC3E}">
        <p14:creationId xmlns:p14="http://schemas.microsoft.com/office/powerpoint/2010/main" val="2185433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723900" y="332601"/>
            <a:ext cx="7772400" cy="925768"/>
          </a:xfrm>
        </p:spPr>
        <p:txBody>
          <a:bodyPr/>
          <a:lstStyle/>
          <a:p>
            <a:r>
              <a:rPr lang="en-US" dirty="0">
                <a:solidFill>
                  <a:schemeClr val="tx1"/>
                </a:solidFill>
              </a:rPr>
              <a:t>IEEE 802.15.4me </a:t>
            </a:r>
            <a:r>
              <a:rPr lang="en-US" dirty="0"/>
              <a:t>Timeline</a:t>
            </a:r>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11</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3285262133"/>
              </p:ext>
            </p:extLst>
          </p:nvPr>
        </p:nvGraphicFramePr>
        <p:xfrm>
          <a:off x="400050" y="1150420"/>
          <a:ext cx="8420100" cy="2211387"/>
        </p:xfrm>
        <a:graphic>
          <a:graphicData uri="http://schemas.openxmlformats.org/drawingml/2006/table">
            <a:tbl>
              <a:tblPr/>
              <a:tblGrid>
                <a:gridCol w="6352664">
                  <a:extLst>
                    <a:ext uri="{9D8B030D-6E8A-4147-A177-3AD203B41FA5}">
                      <a16:colId xmlns:a16="http://schemas.microsoft.com/office/drawing/2014/main" val="20000"/>
                    </a:ext>
                  </a:extLst>
                </a:gridCol>
                <a:gridCol w="2067436">
                  <a:extLst>
                    <a:ext uri="{9D8B030D-6E8A-4147-A177-3AD203B41FA5}">
                      <a16:colId xmlns:a16="http://schemas.microsoft.com/office/drawing/2014/main" val="20003"/>
                    </a:ext>
                  </a:extLst>
                </a:gridCol>
              </a:tblGrid>
              <a:tr h="381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cs typeface="Arial" charset="0"/>
                        </a:rPr>
                        <a:t>Event</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458787">
                <a:tc>
                  <a:txBody>
                    <a:bodyPr/>
                    <a:lstStyle/>
                    <a:p>
                      <a:pPr marL="9525" marR="0" lvl="0" indent="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highlight>
                            <a:srgbClr val="FFFF00"/>
                          </a:highlight>
                          <a:latin typeface="Arial" charset="0"/>
                          <a:ea typeface="+mn-ea"/>
                          <a:cs typeface="+mn-cs"/>
                        </a:rPr>
                        <a:t>Request approval from EC to forward draft to RevCom</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[EC meeting]</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Post to RevCom (submittal deadline)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r>
                        <a:rPr kumimoji="0" lang="en-GB" sz="1600" b="0" i="0" u="none" strike="noStrike" cap="none" normalizeH="0" baseline="0" dirty="0" err="1">
                          <a:ln>
                            <a:noFill/>
                          </a:ln>
                          <a:solidFill>
                            <a:srgbClr val="FF0000"/>
                          </a:solidFill>
                          <a:effectLst/>
                          <a:latin typeface="Arial" panose="020B0604020202020204" pitchFamily="34" charset="0"/>
                          <a:cs typeface="Arial" panose="020B0604020202020204" pitchFamily="34" charset="0"/>
                        </a:rPr>
                        <a:t>t.b.d.</a:t>
                      </a: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RevCom meeting (teleconference)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r>
                        <a:rPr kumimoji="0" lang="en-GB" sz="1600" b="0" i="0" u="none" strike="noStrike" cap="none" normalizeH="0" baseline="0" dirty="0" err="1">
                          <a:ln>
                            <a:noFill/>
                          </a:ln>
                          <a:solidFill>
                            <a:srgbClr val="FF0000"/>
                          </a:solidFill>
                          <a:effectLst/>
                          <a:latin typeface="Arial" panose="020B0604020202020204" pitchFamily="34" charset="0"/>
                          <a:cs typeface="Arial" panose="020B0604020202020204" pitchFamily="34" charset="0"/>
                        </a:rPr>
                        <a:t>t.b.d.</a:t>
                      </a: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03079887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SASB meeting (teleconference)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r>
                        <a:rPr kumimoji="0" lang="en-GB" sz="1600" b="0" i="0" u="none" strike="noStrike" cap="none" normalizeH="0" baseline="0" dirty="0" err="1">
                          <a:ln>
                            <a:noFill/>
                          </a:ln>
                          <a:solidFill>
                            <a:srgbClr val="FF0000"/>
                          </a:solidFill>
                          <a:effectLst/>
                          <a:latin typeface="Arial" panose="020B0604020202020204" pitchFamily="34" charset="0"/>
                          <a:cs typeface="Arial" panose="020B0604020202020204" pitchFamily="34" charset="0"/>
                        </a:rPr>
                        <a:t>t.b.d.</a:t>
                      </a: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335149056"/>
                  </a:ext>
                </a:extLst>
              </a:tr>
            </a:tbl>
          </a:graphicData>
        </a:graphic>
      </p:graphicFrame>
      <p:sp>
        <p:nvSpPr>
          <p:cNvPr id="2" name="Footer Placeholder 3">
            <a:extLst>
              <a:ext uri="{FF2B5EF4-FFF2-40B4-BE49-F238E27FC236}">
                <a16:creationId xmlns:a16="http://schemas.microsoft.com/office/drawing/2014/main" id="{8C26D3DB-CA2E-D3DD-B0A5-22D03030BC4E}"/>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extLst>
      <p:ext uri="{BB962C8B-B14F-4D97-AF65-F5344CB8AC3E}">
        <p14:creationId xmlns:p14="http://schemas.microsoft.com/office/powerpoint/2010/main" val="397621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5B312-57E5-E544-AF91-AC5B7910454A}"/>
              </a:ext>
            </a:extLst>
          </p:cNvPr>
          <p:cNvSpPr>
            <a:spLocks noGrp="1"/>
          </p:cNvSpPr>
          <p:nvPr>
            <p:ph type="title"/>
          </p:nvPr>
        </p:nvSpPr>
        <p:spPr>
          <a:xfrm>
            <a:off x="674687" y="457200"/>
            <a:ext cx="7772400" cy="914400"/>
          </a:xfrm>
        </p:spPr>
        <p:txBody>
          <a:bodyPr/>
          <a:lstStyle/>
          <a:p>
            <a:r>
              <a:rPr lang="en-US" dirty="0"/>
              <a:t>802 EC Motion</a:t>
            </a:r>
          </a:p>
        </p:txBody>
      </p:sp>
      <p:sp>
        <p:nvSpPr>
          <p:cNvPr id="4" name="Footer Placeholder 3">
            <a:extLst>
              <a:ext uri="{FF2B5EF4-FFF2-40B4-BE49-F238E27FC236}">
                <a16:creationId xmlns:a16="http://schemas.microsoft.com/office/drawing/2014/main" id="{513469B2-2D32-1946-A821-4B34D268F249}"/>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
        <p:nvSpPr>
          <p:cNvPr id="5" name="Slide Number Placeholder 4">
            <a:extLst>
              <a:ext uri="{FF2B5EF4-FFF2-40B4-BE49-F238E27FC236}">
                <a16:creationId xmlns:a16="http://schemas.microsoft.com/office/drawing/2014/main" id="{9E311BB5-3027-4C49-9CEE-414A97F7C26C}"/>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12</a:t>
            </a:fld>
            <a:endParaRPr lang="en-US"/>
          </a:p>
        </p:txBody>
      </p:sp>
      <p:sp>
        <p:nvSpPr>
          <p:cNvPr id="7" name="Rectangle 6">
            <a:extLst>
              <a:ext uri="{FF2B5EF4-FFF2-40B4-BE49-F238E27FC236}">
                <a16:creationId xmlns:a16="http://schemas.microsoft.com/office/drawing/2014/main" id="{7B6D652C-824B-BE46-A271-C721E6ED399F}"/>
              </a:ext>
            </a:extLst>
          </p:cNvPr>
          <p:cNvSpPr/>
          <p:nvPr/>
        </p:nvSpPr>
        <p:spPr>
          <a:xfrm>
            <a:off x="228600" y="1371600"/>
            <a:ext cx="8686800" cy="1815882"/>
          </a:xfrm>
          <a:prstGeom prst="rect">
            <a:avLst/>
          </a:prstGeom>
        </p:spPr>
        <p:txBody>
          <a:bodyPr wrap="square">
            <a:spAutoFit/>
          </a:bodyPr>
          <a:lstStyle/>
          <a:p>
            <a:pPr>
              <a:spcBef>
                <a:spcPts val="0"/>
              </a:spcBef>
              <a:spcAft>
                <a:spcPts val="0"/>
              </a:spcAft>
            </a:pPr>
            <a:r>
              <a:rPr lang="en-US" sz="1600" b="1" dirty="0">
                <a:solidFill>
                  <a:schemeClr val="accent2">
                    <a:lumMod val="75000"/>
                  </a:schemeClr>
                </a:solidFill>
                <a:latin typeface="Calibri" panose="020F0502020204030204" pitchFamily="34" charset="0"/>
              </a:rPr>
              <a:t>P802.15.4.D06 </a:t>
            </a:r>
            <a:r>
              <a:rPr lang="en-US" sz="1600" b="1" dirty="0">
                <a:solidFill>
                  <a:srgbClr val="1F497D"/>
                </a:solidFill>
                <a:latin typeface="Calibri" panose="020F0502020204030204" pitchFamily="34" charset="0"/>
              </a:rPr>
              <a:t>to </a:t>
            </a:r>
            <a:r>
              <a:rPr lang="en-US" sz="1600" b="1" dirty="0">
                <a:solidFill>
                  <a:schemeClr val="accent2">
                    <a:lumMod val="75000"/>
                  </a:schemeClr>
                </a:solidFill>
                <a:latin typeface="Calibri" panose="020F0502020204030204" pitchFamily="34" charset="0"/>
              </a:rPr>
              <a:t>RevCom</a:t>
            </a:r>
            <a:r>
              <a:rPr lang="en-US" sz="1600" b="1" dirty="0">
                <a:solidFill>
                  <a:srgbClr val="1F497D"/>
                </a:solidFill>
                <a:latin typeface="Calibri" panose="020F0502020204030204" pitchFamily="34" charset="0"/>
              </a:rPr>
              <a:t> </a:t>
            </a:r>
          </a:p>
          <a:p>
            <a:pPr>
              <a:spcBef>
                <a:spcPts val="0"/>
              </a:spcBef>
              <a:spcAft>
                <a:spcPts val="0"/>
              </a:spcAft>
            </a:pPr>
            <a:r>
              <a:rPr lang="en-US" sz="1600" dirty="0">
                <a:solidFill>
                  <a:srgbClr val="1F497D"/>
                </a:solidFill>
                <a:latin typeface="Calibri" panose="020F0502020204030204" pitchFamily="34" charset="0"/>
              </a:rPr>
              <a:t>Approve sending P802.15.4.D06 to RevCom.</a:t>
            </a:r>
            <a:endParaRPr lang="en-US" sz="1600" dirty="0">
              <a:solidFill>
                <a:srgbClr val="000000"/>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Supporting Documentation: DCN15.24.359.00.04me</a:t>
            </a:r>
            <a:endParaRPr lang="en-US" sz="1600" dirty="0">
              <a:solidFill>
                <a:srgbClr val="000000"/>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Moved: Clint Powell</a:t>
            </a:r>
            <a:endParaRPr lang="en-US" sz="1600" dirty="0">
              <a:solidFill>
                <a:srgbClr val="FF0000"/>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Seconded:  xx</a:t>
            </a:r>
          </a:p>
          <a:p>
            <a:pPr>
              <a:spcBef>
                <a:spcPts val="0"/>
              </a:spcBef>
              <a:spcAft>
                <a:spcPts val="0"/>
              </a:spcAft>
            </a:pPr>
            <a:r>
              <a:rPr lang="en-US" sz="1600" dirty="0">
                <a:solidFill>
                  <a:srgbClr val="1F497D"/>
                </a:solidFill>
                <a:latin typeface="Calibri" panose="020F0502020204030204" pitchFamily="34" charset="0"/>
              </a:rPr>
              <a:t>Result: Yes: x, No: x, Abstain: x</a:t>
            </a:r>
            <a:endParaRPr lang="en-US" sz="1600" dirty="0">
              <a:solidFill>
                <a:srgbClr val="000000"/>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p:txBody>
      </p:sp>
    </p:spTree>
    <p:extLst>
      <p:ext uri="{BB962C8B-B14F-4D97-AF65-F5344CB8AC3E}">
        <p14:creationId xmlns:p14="http://schemas.microsoft.com/office/powerpoint/2010/main" val="2789794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a:t>Slide </a:t>
            </a:r>
            <a:fld id="{BD236530-B1A2-4A31-8CA2-AC905962223D}" type="slidenum">
              <a:rPr lang="en-US" smtClean="0"/>
              <a:pPr>
                <a:defRPr/>
              </a:pPr>
              <a:t>2</a:t>
            </a:fld>
            <a:endParaRPr lang="en-US"/>
          </a:p>
        </p:txBody>
      </p:sp>
      <p:sp>
        <p:nvSpPr>
          <p:cNvPr id="9" name="Rectangle 6"/>
          <p:cNvSpPr txBox="1">
            <a:spLocks noChangeArrowheads="1"/>
          </p:cNvSpPr>
          <p:nvPr/>
        </p:nvSpPr>
        <p:spPr>
          <a:xfrm>
            <a:off x="533400" y="2247198"/>
            <a:ext cx="7772400" cy="381000"/>
          </a:xfrm>
          <a:prstGeom prst="rect">
            <a:avLst/>
          </a:prstGeom>
          <a:noFill/>
        </p:spPr>
        <p:txBody>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0" cap="none" spc="0" normalizeH="0" baseline="0" noProof="0" dirty="0">
                <a:ln>
                  <a:noFill/>
                </a:ln>
                <a:solidFill>
                  <a:schemeClr val="tx1"/>
                </a:solidFill>
                <a:effectLst/>
                <a:uLnTx/>
                <a:uFillTx/>
                <a:latin typeface="+mn-lt"/>
                <a:ea typeface="+mn-ea"/>
                <a:cs typeface="+mn-cs"/>
              </a:rPr>
              <a:t>Date:</a:t>
            </a:r>
            <a:r>
              <a:rPr kumimoji="0" lang="en-US" sz="2000" b="0" i="0" u="none" strike="noStrike" kern="0" cap="none" spc="0" normalizeH="0" baseline="0" noProof="0" dirty="0">
                <a:ln>
                  <a:noFill/>
                </a:ln>
                <a:solidFill>
                  <a:schemeClr val="tx1"/>
                </a:solidFill>
                <a:effectLst/>
                <a:uLnTx/>
                <a:uFillTx/>
                <a:latin typeface="+mn-lt"/>
                <a:ea typeface="+mn-ea"/>
                <a:cs typeface="+mn-cs"/>
              </a:rPr>
              <a:t> </a:t>
            </a:r>
            <a:r>
              <a:rPr lang="en-US" sz="2000" kern="0" dirty="0">
                <a:latin typeface="+mn-lt"/>
              </a:rPr>
              <a:t>July 19,2024</a:t>
            </a:r>
            <a:endParaRPr kumimoji="0" lang="en-US" sz="2000" b="0" i="0" u="none" strike="noStrike" kern="0" cap="none" spc="0" normalizeH="0" baseline="0" noProof="0" dirty="0">
              <a:ln>
                <a:noFill/>
              </a:ln>
              <a:effectLst/>
              <a:uLnTx/>
              <a:uFillTx/>
              <a:latin typeface="+mn-lt"/>
              <a:ea typeface="+mn-ea"/>
              <a:cs typeface="+mn-cs"/>
            </a:endParaRPr>
          </a:p>
        </p:txBody>
      </p:sp>
      <p:graphicFrame>
        <p:nvGraphicFramePr>
          <p:cNvPr id="10" name="Object 11"/>
          <p:cNvGraphicFramePr>
            <a:graphicFrameLocks noChangeAspect="1"/>
          </p:cNvGraphicFramePr>
          <p:nvPr>
            <p:extLst>
              <p:ext uri="{D42A27DB-BD31-4B8C-83A1-F6EECF244321}">
                <p14:modId xmlns:p14="http://schemas.microsoft.com/office/powerpoint/2010/main" val="2591935364"/>
              </p:ext>
            </p:extLst>
          </p:nvPr>
        </p:nvGraphicFramePr>
        <p:xfrm>
          <a:off x="874920" y="3767046"/>
          <a:ext cx="8235950" cy="925513"/>
        </p:xfrm>
        <a:graphic>
          <a:graphicData uri="http://schemas.openxmlformats.org/presentationml/2006/ole">
            <mc:AlternateContent xmlns:mc="http://schemas.openxmlformats.org/markup-compatibility/2006">
              <mc:Choice xmlns:v="urn:schemas-microsoft-com:vml" Requires="v">
                <p:oleObj name="Document" r:id="rId3" imgW="8318500" imgH="1003300" progId="Word.Document.8">
                  <p:embed/>
                </p:oleObj>
              </mc:Choice>
              <mc:Fallback>
                <p:oleObj name="Document" r:id="rId3" imgW="8318500" imgH="1003300" progId="Word.Document.8">
                  <p:embed/>
                  <p:pic>
                    <p:nvPicPr>
                      <p:cNvPr id="10" name="Object 11"/>
                      <p:cNvPicPr>
                        <a:picLocks noChangeAspect="1" noChangeArrowheads="1"/>
                      </p:cNvPicPr>
                      <p:nvPr/>
                    </p:nvPicPr>
                    <p:blipFill>
                      <a:blip r:embed="rId4"/>
                      <a:srcRect/>
                      <a:stretch>
                        <a:fillRect/>
                      </a:stretch>
                    </p:blipFill>
                    <p:spPr bwMode="auto">
                      <a:xfrm>
                        <a:off x="874920" y="3767046"/>
                        <a:ext cx="8235950" cy="925513"/>
                      </a:xfrm>
                      <a:prstGeom prst="rect">
                        <a:avLst/>
                      </a:prstGeom>
                      <a:noFill/>
                    </p:spPr>
                  </p:pic>
                </p:oleObj>
              </mc:Fallback>
            </mc:AlternateContent>
          </a:graphicData>
        </a:graphic>
      </p:graphicFrame>
      <p:sp>
        <p:nvSpPr>
          <p:cNvPr id="11" name="Rectangle 12"/>
          <p:cNvSpPr>
            <a:spLocks noChangeArrowheads="1"/>
          </p:cNvSpPr>
          <p:nvPr/>
        </p:nvSpPr>
        <p:spPr bwMode="auto">
          <a:xfrm>
            <a:off x="533400" y="3122797"/>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a:t>
            </a:r>
            <a:endParaRPr lang="en-US" sz="2000" dirty="0"/>
          </a:p>
        </p:txBody>
      </p:sp>
      <p:sp>
        <p:nvSpPr>
          <p:cNvPr id="12" name="Rectangle 2"/>
          <p:cNvSpPr txBox="1">
            <a:spLocks noChangeArrowheads="1"/>
          </p:cNvSpPr>
          <p:nvPr/>
        </p:nvSpPr>
        <p:spPr>
          <a:xfrm>
            <a:off x="304800" y="685800"/>
            <a:ext cx="8153400" cy="1066800"/>
          </a:xfrm>
          <a:prstGeom prst="rect">
            <a:avLst/>
          </a:prstGeom>
          <a:noFill/>
        </p:spPr>
        <p:txBody>
          <a:bodyPr/>
          <a:lstStyle/>
          <a:p>
            <a:pPr lvl="0" algn="ctr">
              <a:defRPr/>
            </a:pPr>
            <a:r>
              <a:rPr lang="en-GB" sz="3600" b="1" kern="0" dirty="0">
                <a:latin typeface="+mj-lt"/>
                <a:ea typeface="ＭＳ Ｐゴシック" pitchFamily="34" charset="-128"/>
                <a:cs typeface="+mj-cs"/>
              </a:rPr>
              <a:t>802.15.4me</a:t>
            </a:r>
            <a:r>
              <a:rPr lang="en-GB" sz="3600" b="1" kern="0" dirty="0">
                <a:solidFill>
                  <a:srgbClr val="FF0000"/>
                </a:solidFill>
                <a:latin typeface="+mj-lt"/>
                <a:ea typeface="ＭＳ Ｐゴシック" pitchFamily="34" charset="-128"/>
                <a:cs typeface="+mj-cs"/>
              </a:rPr>
              <a:t> </a:t>
            </a:r>
            <a:r>
              <a:rPr lang="en-US" sz="3200" b="1" kern="0" dirty="0">
                <a:solidFill>
                  <a:schemeClr val="tx2"/>
                </a:solidFill>
                <a:latin typeface="+mj-lt"/>
                <a:ea typeface="+mj-ea"/>
                <a:cs typeface="+mj-cs"/>
              </a:rPr>
              <a:t>Report to EC on Unconditional Approval to forward draft to RevCom</a:t>
            </a:r>
            <a:endParaRPr kumimoji="0" lang="en-US" sz="3200" b="1" i="0" u="none" strike="noStrike" kern="0" cap="none" spc="0" normalizeH="0" baseline="0" noProof="0" dirty="0">
              <a:ln>
                <a:noFill/>
              </a:ln>
              <a:solidFill>
                <a:schemeClr val="tx2"/>
              </a:solidFill>
              <a:effectLst/>
              <a:uLnTx/>
              <a:uFillTx/>
              <a:latin typeface="+mj-lt"/>
              <a:ea typeface="+mj-ea"/>
              <a:cs typeface="+mj-cs"/>
            </a:endParaRPr>
          </a:p>
        </p:txBody>
      </p:sp>
      <p:sp>
        <p:nvSpPr>
          <p:cNvPr id="2" name="Footer Placeholder 3">
            <a:extLst>
              <a:ext uri="{FF2B5EF4-FFF2-40B4-BE49-F238E27FC236}">
                <a16:creationId xmlns:a16="http://schemas.microsoft.com/office/drawing/2014/main" id="{D3E92FED-BF01-82AB-3B6A-8272BB7A6A9F}"/>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ea typeface="ＭＳ Ｐゴシック" pitchFamily="34" charset="-128"/>
              </a:rPr>
              <a:t>Introduction</a:t>
            </a:r>
            <a:endParaRPr lang="en-US" dirty="0"/>
          </a:p>
        </p:txBody>
      </p:sp>
      <p:sp>
        <p:nvSpPr>
          <p:cNvPr id="6" name="Content Placeholder 5"/>
          <p:cNvSpPr>
            <a:spLocks noGrp="1"/>
          </p:cNvSpPr>
          <p:nvPr>
            <p:ph idx="1"/>
          </p:nvPr>
        </p:nvSpPr>
        <p:spPr>
          <a:xfrm>
            <a:off x="752475" y="1752600"/>
            <a:ext cx="7772400" cy="4419600"/>
          </a:xfrm>
        </p:spPr>
        <p:txBody>
          <a:bodyPr/>
          <a:lstStyle/>
          <a:p>
            <a:r>
              <a:rPr lang="en-GB" sz="1800" dirty="0">
                <a:ea typeface="ＭＳ Ｐゴシック" pitchFamily="34" charset="-128"/>
              </a:rPr>
              <a:t>This document contains the report to the IEEE 802 Executive Committee in support of a request for approval to send 802.14.4 D06 to RevCom.</a:t>
            </a:r>
          </a:p>
          <a:p>
            <a:r>
              <a:rPr lang="en-GB" sz="1800" dirty="0">
                <a:ea typeface="ＭＳ Ｐゴシック" pitchFamily="34" charset="-128"/>
              </a:rPr>
              <a:t>The 802 EC motion is on </a:t>
            </a:r>
            <a:r>
              <a:rPr lang="en-GB" sz="1800" dirty="0">
                <a:solidFill>
                  <a:srgbClr val="FF0000"/>
                </a:solidFill>
                <a:ea typeface="ＭＳ Ｐゴシック" pitchFamily="34" charset="-128"/>
              </a:rPr>
              <a:t>[insert slide # here]</a:t>
            </a:r>
            <a:r>
              <a:rPr lang="en-GB" sz="1800" dirty="0">
                <a:ea typeface="ＭＳ Ｐゴシック" pitchFamily="34" charset="-128"/>
              </a:rPr>
              <a:t>.</a:t>
            </a:r>
          </a:p>
        </p:txBody>
      </p:sp>
      <p:sp>
        <p:nvSpPr>
          <p:cNvPr id="4" name="Slide Number Placeholder 3"/>
          <p:cNvSpPr>
            <a:spLocks noGrp="1"/>
          </p:cNvSpPr>
          <p:nvPr>
            <p:ph type="sldNum" sz="quarter" idx="12"/>
          </p:nvPr>
        </p:nvSpPr>
        <p:spPr/>
        <p:txBody>
          <a:bodyPr/>
          <a:lstStyle/>
          <a:p>
            <a:pPr>
              <a:defRPr/>
            </a:pPr>
            <a:r>
              <a:rPr lang="en-US"/>
              <a:t>Slide </a:t>
            </a:r>
            <a:fld id="{FB3C9980-79DC-43B3-9260-ABCB224AB3D0}" type="slidenum">
              <a:rPr lang="en-US" smtClean="0"/>
              <a:pPr>
                <a:defRPr/>
              </a:pPr>
              <a:t>3</a:t>
            </a:fld>
            <a:endParaRPr lang="en-US"/>
          </a:p>
        </p:txBody>
      </p:sp>
      <p:sp>
        <p:nvSpPr>
          <p:cNvPr id="7" name="TextBox 6">
            <a:extLst>
              <a:ext uri="{FF2B5EF4-FFF2-40B4-BE49-F238E27FC236}">
                <a16:creationId xmlns:a16="http://schemas.microsoft.com/office/drawing/2014/main" id="{9A8B51AD-F4FC-44DA-9809-A70E17991799}"/>
              </a:ext>
            </a:extLst>
          </p:cNvPr>
          <p:cNvSpPr txBox="1"/>
          <p:nvPr/>
        </p:nvSpPr>
        <p:spPr>
          <a:xfrm>
            <a:off x="3124200" y="3777734"/>
            <a:ext cx="3489097" cy="369332"/>
          </a:xfrm>
          <a:prstGeom prst="rect">
            <a:avLst/>
          </a:prstGeom>
          <a:noFill/>
          <a:ln w="38100">
            <a:solidFill>
              <a:srgbClr val="FF0000"/>
            </a:solidFill>
          </a:ln>
        </p:spPr>
        <p:txBody>
          <a:bodyPr wrap="none" rtlCol="0">
            <a:spAutoFit/>
          </a:bodyPr>
          <a:lstStyle/>
          <a:p>
            <a:r>
              <a:rPr lang="en-GB" sz="1800" b="1" dirty="0">
                <a:solidFill>
                  <a:srgbClr val="FF0000"/>
                </a:solidFill>
              </a:rPr>
              <a:t>match the draft title and revision </a:t>
            </a:r>
          </a:p>
        </p:txBody>
      </p:sp>
      <p:sp>
        <p:nvSpPr>
          <p:cNvPr id="9" name="Footer Placeholder 3">
            <a:extLst>
              <a:ext uri="{FF2B5EF4-FFF2-40B4-BE49-F238E27FC236}">
                <a16:creationId xmlns:a16="http://schemas.microsoft.com/office/drawing/2014/main" id="{862DFCD7-4B1C-1628-4254-8E8170BEA494}"/>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ea typeface="ＭＳ Ｐゴシック" pitchFamily="34" charset="-128"/>
              </a:rPr>
              <a:t>Standards Association (SA) Ballot Results –</a:t>
            </a:r>
            <a:br>
              <a:rPr lang="en-GB" dirty="0">
                <a:ea typeface="ＭＳ Ｐゴシック" pitchFamily="34" charset="-128"/>
              </a:rPr>
            </a:br>
            <a:r>
              <a:rPr lang="en-GB" dirty="0">
                <a:ea typeface="ＭＳ Ｐゴシック" pitchFamily="34" charset="-128"/>
              </a:rPr>
              <a:t>P802.15.4me</a:t>
            </a:r>
            <a:endParaRPr lang="en-US" dirty="0">
              <a:solidFill>
                <a:srgbClr val="FF0000"/>
              </a:solidFill>
            </a:endParaRPr>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4</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999309508"/>
              </p:ext>
            </p:extLst>
          </p:nvPr>
        </p:nvGraphicFramePr>
        <p:xfrm>
          <a:off x="1066800" y="1737361"/>
          <a:ext cx="7162800" cy="3089347"/>
        </p:xfrm>
        <a:graphic>
          <a:graphicData uri="http://schemas.openxmlformats.org/drawingml/2006/table">
            <a:tbl>
              <a:tblPr firstRow="1" bandRow="1">
                <a:tableStyleId>{ED083AE6-46FA-4A59-8FB0-9F97EB10719F}</a:tableStyleId>
              </a:tblPr>
              <a:tblGrid>
                <a:gridCol w="908978">
                  <a:extLst>
                    <a:ext uri="{9D8B030D-6E8A-4147-A177-3AD203B41FA5}">
                      <a16:colId xmlns:a16="http://schemas.microsoft.com/office/drawing/2014/main" val="20000"/>
                    </a:ext>
                  </a:extLst>
                </a:gridCol>
                <a:gridCol w="2441254">
                  <a:extLst>
                    <a:ext uri="{9D8B030D-6E8A-4147-A177-3AD203B41FA5}">
                      <a16:colId xmlns:a16="http://schemas.microsoft.com/office/drawing/2014/main" val="20001"/>
                    </a:ext>
                  </a:extLst>
                </a:gridCol>
                <a:gridCol w="545387">
                  <a:extLst>
                    <a:ext uri="{9D8B030D-6E8A-4147-A177-3AD203B41FA5}">
                      <a16:colId xmlns:a16="http://schemas.microsoft.com/office/drawing/2014/main" val="20002"/>
                    </a:ext>
                  </a:extLst>
                </a:gridCol>
                <a:gridCol w="545387">
                  <a:extLst>
                    <a:ext uri="{9D8B030D-6E8A-4147-A177-3AD203B41FA5}">
                      <a16:colId xmlns:a16="http://schemas.microsoft.com/office/drawing/2014/main" val="20003"/>
                    </a:ext>
                  </a:extLst>
                </a:gridCol>
                <a:gridCol w="389562">
                  <a:extLst>
                    <a:ext uri="{9D8B030D-6E8A-4147-A177-3AD203B41FA5}">
                      <a16:colId xmlns:a16="http://schemas.microsoft.com/office/drawing/2014/main" val="20004"/>
                    </a:ext>
                  </a:extLst>
                </a:gridCol>
                <a:gridCol w="389562">
                  <a:extLst>
                    <a:ext uri="{9D8B030D-6E8A-4147-A177-3AD203B41FA5}">
                      <a16:colId xmlns:a16="http://schemas.microsoft.com/office/drawing/2014/main" val="20005"/>
                    </a:ext>
                  </a:extLst>
                </a:gridCol>
                <a:gridCol w="389562">
                  <a:extLst>
                    <a:ext uri="{9D8B030D-6E8A-4147-A177-3AD203B41FA5}">
                      <a16:colId xmlns:a16="http://schemas.microsoft.com/office/drawing/2014/main" val="20006"/>
                    </a:ext>
                  </a:extLst>
                </a:gridCol>
                <a:gridCol w="545387">
                  <a:extLst>
                    <a:ext uri="{9D8B030D-6E8A-4147-A177-3AD203B41FA5}">
                      <a16:colId xmlns:a16="http://schemas.microsoft.com/office/drawing/2014/main" val="20007"/>
                    </a:ext>
                  </a:extLst>
                </a:gridCol>
                <a:gridCol w="398121">
                  <a:extLst>
                    <a:ext uri="{9D8B030D-6E8A-4147-A177-3AD203B41FA5}">
                      <a16:colId xmlns:a16="http://schemas.microsoft.com/office/drawing/2014/main" val="20008"/>
                    </a:ext>
                  </a:extLst>
                </a:gridCol>
                <a:gridCol w="609600">
                  <a:extLst>
                    <a:ext uri="{9D8B030D-6E8A-4147-A177-3AD203B41FA5}">
                      <a16:colId xmlns:a16="http://schemas.microsoft.com/office/drawing/2014/main" val="20009"/>
                    </a:ext>
                  </a:extLst>
                </a:gridCol>
              </a:tblGrid>
              <a:tr h="99059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Pool</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Disapprove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extLst>
                  <a:ext uri="{0D108BD9-81ED-4DB2-BD59-A6C34878D82A}">
                    <a16:rowId xmlns:a16="http://schemas.microsoft.com/office/drawing/2014/main" val="10000"/>
                  </a:ext>
                </a:extLst>
              </a:tr>
              <a:tr h="228601">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 May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Initial SA ballot for P802.15.4me draft 3.0</a:t>
                      </a:r>
                    </a:p>
                  </a:txBody>
                  <a:tcPr/>
                </a:tc>
                <a:tc>
                  <a:txBody>
                    <a:bodyPr/>
                    <a:lstStyle/>
                    <a:p>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138</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106</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76</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89</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90</a:t>
                      </a:r>
                    </a:p>
                  </a:txBody>
                  <a:tcPr/>
                </a:tc>
                <a:extLst>
                  <a:ext uri="{0D108BD9-81ED-4DB2-BD59-A6C34878D82A}">
                    <a16:rowId xmlns:a16="http://schemas.microsoft.com/office/drawing/2014/main" val="10001"/>
                  </a:ext>
                </a:extLst>
              </a:tr>
              <a:tr h="243841">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09 Jun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First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P802.15.4me draft 4.0</a:t>
                      </a:r>
                    </a:p>
                  </a:txBody>
                  <a:tcPr/>
                </a:tc>
                <a:tc>
                  <a:txBody>
                    <a:bodyPr/>
                    <a:lstStyle/>
                    <a:p>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138</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110</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79</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6</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94</a:t>
                      </a:r>
                    </a:p>
                  </a:txBody>
                  <a:tcPr/>
                </a:tc>
                <a:extLst>
                  <a:ext uri="{0D108BD9-81ED-4DB2-BD59-A6C34878D82A}">
                    <a16:rowId xmlns:a16="http://schemas.microsoft.com/office/drawing/2014/main" val="10002"/>
                  </a:ext>
                </a:extLst>
              </a:tr>
              <a:tr h="243841">
                <a:tc>
                  <a:txBody>
                    <a:bodyPr/>
                    <a:lstStyle/>
                    <a:p>
                      <a:r>
                        <a:rPr lang="en-CA" sz="1400" dirty="0">
                          <a:latin typeface="Arial" pitchFamily="34" charset="0"/>
                          <a:cs typeface="Arial" pitchFamily="34" charset="0"/>
                        </a:rPr>
                        <a:t>26 Jun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Second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P802.4me draft 5.0</a:t>
                      </a:r>
                    </a:p>
                  </a:txBody>
                  <a:tcPr/>
                </a:tc>
                <a:tc>
                  <a:txBody>
                    <a:bodyPr/>
                    <a:lstStyle/>
                    <a:p>
                      <a:r>
                        <a:rPr kumimoji="0" lang="en-GB" sz="1400" b="0" i="0" u="none" strike="noStrike" cap="none" normalizeH="0" baseline="0" dirty="0">
                          <a:ln>
                            <a:noFill/>
                          </a:ln>
                          <a:solidFill>
                            <a:srgbClr val="000000"/>
                          </a:solidFill>
                          <a:effectLst/>
                          <a:latin typeface="Arial" charset="0"/>
                          <a:cs typeface="Arial" charset="0"/>
                        </a:rPr>
                        <a:t>138</a:t>
                      </a:r>
                      <a:endParaRPr lang="en-CA" sz="1400" dirty="0">
                        <a:latin typeface="Arial" pitchFamily="34" charset="0"/>
                        <a:cs typeface="Arial" pitchFamily="34" charset="0"/>
                      </a:endParaRPr>
                    </a:p>
                  </a:txBody>
                  <a:tcPr/>
                </a:tc>
                <a:tc>
                  <a:txBody>
                    <a:bodyPr/>
                    <a:lstStyle/>
                    <a:p>
                      <a:r>
                        <a:rPr lang="en-CA" sz="1400" dirty="0">
                          <a:latin typeface="Arial" pitchFamily="34" charset="0"/>
                          <a:cs typeface="Arial" pitchFamily="34" charset="0"/>
                        </a:rPr>
                        <a:t>114</a:t>
                      </a:r>
                    </a:p>
                  </a:txBody>
                  <a:tcPr/>
                </a:tc>
                <a:tc>
                  <a:txBody>
                    <a:bodyPr/>
                    <a:lstStyle/>
                    <a:p>
                      <a:r>
                        <a:rPr lang="en-CA" sz="1400" dirty="0">
                          <a:latin typeface="Arial" pitchFamily="34" charset="0"/>
                          <a:cs typeface="Arial" pitchFamily="34" charset="0"/>
                        </a:rPr>
                        <a:t>82</a:t>
                      </a:r>
                    </a:p>
                  </a:txBody>
                  <a:tcPr/>
                </a:tc>
                <a:tc>
                  <a:txBody>
                    <a:bodyPr/>
                    <a:lstStyle/>
                    <a:p>
                      <a:r>
                        <a:rPr lang="en-CA" sz="1400" dirty="0">
                          <a:latin typeface="Arial" pitchFamily="34" charset="0"/>
                          <a:cs typeface="Arial" pitchFamily="34" charset="0"/>
                        </a:rPr>
                        <a:t>9</a:t>
                      </a:r>
                    </a:p>
                  </a:txBody>
                  <a:tcPr/>
                </a:tc>
                <a:tc>
                  <a:txBody>
                    <a:bodyPr/>
                    <a:lstStyle/>
                    <a:p>
                      <a:r>
                        <a:rPr lang="en-CA" sz="1400" dirty="0">
                          <a:latin typeface="Arial" pitchFamily="34" charset="0"/>
                          <a:cs typeface="Arial" pitchFamily="34" charset="0"/>
                        </a:rPr>
                        <a:t>7</a:t>
                      </a:r>
                    </a:p>
                  </a:txBody>
                  <a:tcPr/>
                </a:tc>
                <a:tc>
                  <a:txBody>
                    <a:bodyPr/>
                    <a:lstStyle/>
                    <a:p>
                      <a:r>
                        <a:rPr lang="en-CA" sz="1400" dirty="0">
                          <a:latin typeface="Arial" pitchFamily="34" charset="0"/>
                          <a:cs typeface="Arial" pitchFamily="34" charset="0"/>
                        </a:rPr>
                        <a:t>100</a:t>
                      </a:r>
                    </a:p>
                  </a:txBody>
                  <a:tcPr/>
                </a:tc>
                <a:tc>
                  <a:txBody>
                    <a:bodyPr/>
                    <a:lstStyle/>
                    <a:p>
                      <a:r>
                        <a:rPr lang="en-CA" sz="1400" dirty="0">
                          <a:latin typeface="Arial" pitchFamily="34" charset="0"/>
                          <a:cs typeface="Arial" pitchFamily="34" charset="0"/>
                        </a:rPr>
                        <a:t>5</a:t>
                      </a:r>
                    </a:p>
                  </a:txBody>
                  <a:tcPr/>
                </a:tc>
                <a:tc>
                  <a:txBody>
                    <a:bodyPr/>
                    <a:lstStyle/>
                    <a:p>
                      <a:r>
                        <a:rPr lang="en-CA" sz="1400" dirty="0">
                          <a:latin typeface="Arial" pitchFamily="34" charset="0"/>
                          <a:cs typeface="Arial" pitchFamily="34" charset="0"/>
                        </a:rPr>
                        <a:t>95</a:t>
                      </a:r>
                    </a:p>
                  </a:txBody>
                  <a:tcPr/>
                </a:tc>
                <a:extLst>
                  <a:ext uri="{0D108BD9-81ED-4DB2-BD59-A6C34878D82A}">
                    <a16:rowId xmlns:a16="http://schemas.microsoft.com/office/drawing/2014/main" val="10003"/>
                  </a:ext>
                </a:extLst>
              </a:tr>
              <a:tr h="544268">
                <a:tc>
                  <a:txBody>
                    <a:bodyPr/>
                    <a:lstStyle/>
                    <a:p>
                      <a:r>
                        <a:rPr lang="en-US" sz="1400" dirty="0">
                          <a:solidFill>
                            <a:schemeClr val="tx1"/>
                          </a:solidFill>
                          <a:latin typeface="Arial" pitchFamily="34" charset="0"/>
                          <a:cs typeface="Arial" pitchFamily="34" charset="0"/>
                        </a:rPr>
                        <a:t>12 July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Third Recirculation SA</a:t>
                      </a:r>
                      <a:r>
                        <a:rPr kumimoji="0" lang="en-GB" sz="1400" b="0" i="0" u="none" strike="noStrike" cap="none" normalizeH="0" baseline="0" dirty="0">
                          <a:ln>
                            <a:noFill/>
                          </a:ln>
                          <a:solidFill>
                            <a:schemeClr val="tx1"/>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 Ballot for P802.4me draft 6.0</a:t>
                      </a:r>
                    </a:p>
                  </a:txBody>
                  <a:tcPr/>
                </a:tc>
                <a:tc>
                  <a:txBody>
                    <a:bodyPr/>
                    <a:lstStyle/>
                    <a:p>
                      <a:r>
                        <a:rPr lang="en-CA" sz="1400" dirty="0">
                          <a:latin typeface="Arial" pitchFamily="34" charset="0"/>
                          <a:cs typeface="Arial" pitchFamily="34" charset="0"/>
                        </a:rPr>
                        <a:t>138</a:t>
                      </a:r>
                    </a:p>
                  </a:txBody>
                  <a:tcPr/>
                </a:tc>
                <a:tc>
                  <a:txBody>
                    <a:bodyPr/>
                    <a:lstStyle/>
                    <a:p>
                      <a:r>
                        <a:rPr lang="en-CA" sz="1400" dirty="0">
                          <a:latin typeface="Arial" pitchFamily="34" charset="0"/>
                          <a:cs typeface="Arial" pitchFamily="34" charset="0"/>
                        </a:rPr>
                        <a:t>115</a:t>
                      </a:r>
                    </a:p>
                  </a:txBody>
                  <a:tcPr/>
                </a:tc>
                <a:tc>
                  <a:txBody>
                    <a:bodyPr/>
                    <a:lstStyle/>
                    <a:p>
                      <a:r>
                        <a:rPr lang="en-CA" sz="1400" dirty="0">
                          <a:latin typeface="Arial" pitchFamily="34" charset="0"/>
                          <a:cs typeface="Arial" pitchFamily="34" charset="0"/>
                        </a:rPr>
                        <a:t>83</a:t>
                      </a:r>
                    </a:p>
                  </a:txBody>
                  <a:tcPr/>
                </a:tc>
                <a:tc>
                  <a:txBody>
                    <a:bodyPr/>
                    <a:lstStyle/>
                    <a:p>
                      <a:r>
                        <a:rPr lang="en-CA" sz="1400" dirty="0">
                          <a:latin typeface="Arial" pitchFamily="34" charset="0"/>
                          <a:cs typeface="Arial" pitchFamily="34" charset="0"/>
                        </a:rPr>
                        <a:t>9</a:t>
                      </a:r>
                    </a:p>
                  </a:txBody>
                  <a:tcPr/>
                </a:tc>
                <a:tc>
                  <a:txBody>
                    <a:bodyPr/>
                    <a:lstStyle/>
                    <a:p>
                      <a:r>
                        <a:rPr lang="en-CA" sz="1400" dirty="0">
                          <a:latin typeface="Arial" pitchFamily="34" charset="0"/>
                          <a:cs typeface="Arial" pitchFamily="34" charset="0"/>
                        </a:rPr>
                        <a:t>7</a:t>
                      </a:r>
                    </a:p>
                  </a:txBody>
                  <a:tcPr/>
                </a:tc>
                <a:tc>
                  <a:txBody>
                    <a:bodyPr/>
                    <a:lstStyle/>
                    <a:p>
                      <a:r>
                        <a:rPr lang="en-CA" sz="1400" dirty="0">
                          <a:latin typeface="Arial" pitchFamily="34" charset="0"/>
                          <a:cs typeface="Arial" pitchFamily="34" charset="0"/>
                        </a:rPr>
                        <a:t>100</a:t>
                      </a:r>
                    </a:p>
                  </a:txBody>
                  <a:tcPr/>
                </a:tc>
                <a:tc>
                  <a:txBody>
                    <a:bodyPr/>
                    <a:lstStyle/>
                    <a:p>
                      <a:r>
                        <a:rPr lang="en-CA" sz="1400" dirty="0">
                          <a:latin typeface="Arial" pitchFamily="34" charset="0"/>
                          <a:cs typeface="Arial" pitchFamily="34" charset="0"/>
                        </a:rPr>
                        <a:t>5</a:t>
                      </a:r>
                    </a:p>
                  </a:txBody>
                  <a:tcPr/>
                </a:tc>
                <a:tc>
                  <a:txBody>
                    <a:bodyPr/>
                    <a:lstStyle/>
                    <a:p>
                      <a:r>
                        <a:rPr lang="en-CA" sz="1400" dirty="0">
                          <a:latin typeface="Arial" pitchFamily="34" charset="0"/>
                          <a:cs typeface="Arial" pitchFamily="34" charset="0"/>
                        </a:rPr>
                        <a:t>95</a:t>
                      </a:r>
                    </a:p>
                  </a:txBody>
                  <a:tcPr/>
                </a:tc>
                <a:extLst>
                  <a:ext uri="{0D108BD9-81ED-4DB2-BD59-A6C34878D82A}">
                    <a16:rowId xmlns:a16="http://schemas.microsoft.com/office/drawing/2014/main" val="10004"/>
                  </a:ext>
                </a:extLst>
              </a:tr>
            </a:tbl>
          </a:graphicData>
        </a:graphic>
      </p:graphicFrame>
      <p:sp>
        <p:nvSpPr>
          <p:cNvPr id="9" name="Footer Placeholder 3">
            <a:extLst>
              <a:ext uri="{FF2B5EF4-FFF2-40B4-BE49-F238E27FC236}">
                <a16:creationId xmlns:a16="http://schemas.microsoft.com/office/drawing/2014/main" id="{192053E1-35AA-4145-5495-BD9188A18222}"/>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solidFill>
                  <a:schemeClr val="tx1"/>
                </a:solidFill>
                <a:ea typeface="ＭＳ Ｐゴシック" pitchFamily="34" charset="-128"/>
              </a:rPr>
              <a:t>SA Ballot Comments – P802.15.4me</a:t>
            </a:r>
            <a:endParaRPr lang="en-US" sz="2800" dirty="0">
              <a:solidFill>
                <a:srgbClr val="FF0000"/>
              </a:solidFill>
            </a:endParaRPr>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5</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4258661077"/>
              </p:ext>
            </p:extLst>
          </p:nvPr>
        </p:nvGraphicFramePr>
        <p:xfrm>
          <a:off x="1293091" y="1676400"/>
          <a:ext cx="6631708" cy="3354923"/>
        </p:xfrm>
        <a:graphic>
          <a:graphicData uri="http://schemas.openxmlformats.org/drawingml/2006/table">
            <a:tbl>
              <a:tblPr firstRow="1" bandRow="1">
                <a:tableStyleId>{ED083AE6-46FA-4A59-8FB0-9F97EB10719F}</a:tableStyleId>
              </a:tblPr>
              <a:tblGrid>
                <a:gridCol w="947045">
                  <a:extLst>
                    <a:ext uri="{9D8B030D-6E8A-4147-A177-3AD203B41FA5}">
                      <a16:colId xmlns:a16="http://schemas.microsoft.com/office/drawing/2014/main" val="20000"/>
                    </a:ext>
                  </a:extLst>
                </a:gridCol>
                <a:gridCol w="2525454">
                  <a:extLst>
                    <a:ext uri="{9D8B030D-6E8A-4147-A177-3AD203B41FA5}">
                      <a16:colId xmlns:a16="http://schemas.microsoft.com/office/drawing/2014/main" val="20001"/>
                    </a:ext>
                  </a:extLst>
                </a:gridCol>
                <a:gridCol w="3159209">
                  <a:extLst>
                    <a:ext uri="{9D8B030D-6E8A-4147-A177-3AD203B41FA5}">
                      <a16:colId xmlns:a16="http://schemas.microsoft.com/office/drawing/2014/main" val="20002"/>
                    </a:ext>
                  </a:extLst>
                </a:gridCol>
              </a:tblGrid>
              <a:tr h="99059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Total Number of Comments received (Yes and No votes)</a:t>
                      </a:r>
                      <a:endParaRPr kumimoji="0" lang="en-GB" sz="1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extLst>
                  <a:ext uri="{0D108BD9-81ED-4DB2-BD59-A6C34878D82A}">
                    <a16:rowId xmlns:a16="http://schemas.microsoft.com/office/drawing/2014/main" val="10000"/>
                  </a:ext>
                </a:extLst>
              </a:tr>
              <a:tr h="544268">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 May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Initial SA ballot for P802.15.4me draft 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141  (57 T, 75 E, 9 G)</a:t>
                      </a:r>
                      <a:endParaRPr kumimoji="0" lang="en-GB" sz="14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1"/>
                  </a:ext>
                </a:extLst>
              </a:tr>
              <a:tr h="544268">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09 Jun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First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P802.15.4me draft 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26 (15 T, 11 E)</a:t>
                      </a:r>
                      <a:endParaRPr kumimoji="0" lang="en-GB" sz="14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2"/>
                  </a:ext>
                </a:extLst>
              </a:tr>
              <a:tr h="544268">
                <a:tc>
                  <a:txBody>
                    <a:bodyPr/>
                    <a:lstStyle/>
                    <a:p>
                      <a:r>
                        <a:rPr lang="en-CA" sz="1400" dirty="0">
                          <a:latin typeface="Arial" pitchFamily="34" charset="0"/>
                          <a:cs typeface="Arial" pitchFamily="34" charset="0"/>
                        </a:rPr>
                        <a:t>26 Jun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Second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P802.15.4me draft 5.0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chemeClr val="tx1"/>
                          </a:solidFill>
                          <a:effectLst/>
                          <a:latin typeface="Arial" pitchFamily="34" charset="0"/>
                          <a:ea typeface="Times New Roman" pitchFamily="18" charset="0"/>
                          <a:cs typeface="Arial" pitchFamily="34" charset="0"/>
                        </a:rPr>
                        <a:t>17 (14 T, 3E)</a:t>
                      </a:r>
                    </a:p>
                  </a:txBody>
                  <a:tcPr/>
                </a:tc>
                <a:extLst>
                  <a:ext uri="{0D108BD9-81ED-4DB2-BD59-A6C34878D82A}">
                    <a16:rowId xmlns:a16="http://schemas.microsoft.com/office/drawing/2014/main" val="10003"/>
                  </a:ext>
                </a:extLst>
              </a:tr>
              <a:tr h="544268">
                <a:tc>
                  <a:txBody>
                    <a:bodyPr/>
                    <a:lstStyle/>
                    <a:p>
                      <a:r>
                        <a:rPr lang="en-US" sz="1400" dirty="0">
                          <a:solidFill>
                            <a:schemeClr val="tx1"/>
                          </a:solidFill>
                          <a:latin typeface="Arial" pitchFamily="34" charset="0"/>
                          <a:cs typeface="Arial" pitchFamily="34" charset="0"/>
                        </a:rPr>
                        <a:t>12 July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Third Recirculation SA</a:t>
                      </a:r>
                      <a:r>
                        <a:rPr kumimoji="0" lang="en-GB" sz="1400" b="0" i="0" u="none" strike="noStrike" cap="none" normalizeH="0" baseline="0" dirty="0">
                          <a:ln>
                            <a:noFill/>
                          </a:ln>
                          <a:solidFill>
                            <a:schemeClr val="tx1"/>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 Ballot for P802.4me draft 6.0</a:t>
                      </a:r>
                    </a:p>
                  </a:txBody>
                  <a:tcPr/>
                </a:tc>
                <a:tc>
                  <a:txBody>
                    <a:bodyPr/>
                    <a:lstStyle/>
                    <a:p>
                      <a:r>
                        <a:rPr lang="en-CA" sz="1400">
                          <a:latin typeface="Arial" pitchFamily="34" charset="0"/>
                          <a:cs typeface="Arial" pitchFamily="34" charset="0"/>
                        </a:rPr>
                        <a:t>3 (2 T, 1 E)</a:t>
                      </a:r>
                      <a:endParaRPr lang="en-CA" sz="1400" dirty="0">
                        <a:latin typeface="Arial" pitchFamily="34" charset="0"/>
                        <a:cs typeface="Arial" pitchFamily="34" charset="0"/>
                      </a:endParaRPr>
                    </a:p>
                  </a:txBody>
                  <a:tcPr/>
                </a:tc>
                <a:extLst>
                  <a:ext uri="{0D108BD9-81ED-4DB2-BD59-A6C34878D82A}">
                    <a16:rowId xmlns:a16="http://schemas.microsoft.com/office/drawing/2014/main" val="10004"/>
                  </a:ext>
                </a:extLst>
              </a:tr>
            </a:tbl>
          </a:graphicData>
        </a:graphic>
      </p:graphicFrame>
      <p:sp>
        <p:nvSpPr>
          <p:cNvPr id="10" name="Footer Placeholder 3">
            <a:extLst>
              <a:ext uri="{FF2B5EF4-FFF2-40B4-BE49-F238E27FC236}">
                <a16:creationId xmlns:a16="http://schemas.microsoft.com/office/drawing/2014/main" id="{22C3A3A2-BFED-8497-DEC3-D3A8281715D8}"/>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01"/>
            <a:ext cx="8496944" cy="1066800"/>
          </a:xfrm>
        </p:spPr>
        <p:txBody>
          <a:bodyPr/>
          <a:lstStyle/>
          <a:p>
            <a:r>
              <a:rPr lang="en-GB" dirty="0">
                <a:ea typeface="ＭＳ Ｐゴシック" pitchFamily="34" charset="-128"/>
              </a:rPr>
              <a:t>MBS comments by commenter</a:t>
            </a:r>
            <a:endParaRPr lang="en-CA" dirty="0"/>
          </a:p>
        </p:txBody>
      </p:sp>
      <p:graphicFrame>
        <p:nvGraphicFramePr>
          <p:cNvPr id="6" name="Table 5"/>
          <p:cNvGraphicFramePr>
            <a:graphicFrameLocks noGrp="1"/>
          </p:cNvGraphicFramePr>
          <p:nvPr>
            <p:extLst>
              <p:ext uri="{D42A27DB-BD31-4B8C-83A1-F6EECF244321}">
                <p14:modId xmlns:p14="http://schemas.microsoft.com/office/powerpoint/2010/main" val="3506996935"/>
              </p:ext>
            </p:extLst>
          </p:nvPr>
        </p:nvGraphicFramePr>
        <p:xfrm>
          <a:off x="457200" y="1219200"/>
          <a:ext cx="8618864" cy="4716872"/>
        </p:xfrm>
        <a:graphic>
          <a:graphicData uri="http://schemas.openxmlformats.org/drawingml/2006/table">
            <a:tbl>
              <a:tblPr firstRow="1" bandRow="1">
                <a:tableStyleId>{ED083AE6-46FA-4A59-8FB0-9F97EB10719F}</a:tableStyleId>
              </a:tblPr>
              <a:tblGrid>
                <a:gridCol w="828280">
                  <a:extLst>
                    <a:ext uri="{9D8B030D-6E8A-4147-A177-3AD203B41FA5}">
                      <a16:colId xmlns:a16="http://schemas.microsoft.com/office/drawing/2014/main" val="20000"/>
                    </a:ext>
                  </a:extLst>
                </a:gridCol>
                <a:gridCol w="294389">
                  <a:extLst>
                    <a:ext uri="{9D8B030D-6E8A-4147-A177-3AD203B41FA5}">
                      <a16:colId xmlns:a16="http://schemas.microsoft.com/office/drawing/2014/main" val="20001"/>
                    </a:ext>
                  </a:extLst>
                </a:gridCol>
                <a:gridCol w="412145">
                  <a:extLst>
                    <a:ext uri="{9D8B030D-6E8A-4147-A177-3AD203B41FA5}">
                      <a16:colId xmlns:a16="http://schemas.microsoft.com/office/drawing/2014/main" val="20002"/>
                    </a:ext>
                  </a:extLst>
                </a:gridCol>
                <a:gridCol w="351458">
                  <a:extLst>
                    <a:ext uri="{9D8B030D-6E8A-4147-A177-3AD203B41FA5}">
                      <a16:colId xmlns:a16="http://schemas.microsoft.com/office/drawing/2014/main" val="20003"/>
                    </a:ext>
                  </a:extLst>
                </a:gridCol>
                <a:gridCol w="237320">
                  <a:extLst>
                    <a:ext uri="{9D8B030D-6E8A-4147-A177-3AD203B41FA5}">
                      <a16:colId xmlns:a16="http://schemas.microsoft.com/office/drawing/2014/main" val="3010065338"/>
                    </a:ext>
                  </a:extLst>
                </a:gridCol>
                <a:gridCol w="6108575">
                  <a:extLst>
                    <a:ext uri="{9D8B030D-6E8A-4147-A177-3AD203B41FA5}">
                      <a16:colId xmlns:a16="http://schemas.microsoft.com/office/drawing/2014/main" val="20004"/>
                    </a:ext>
                  </a:extLst>
                </a:gridCol>
                <a:gridCol w="386697">
                  <a:extLst>
                    <a:ext uri="{9D8B030D-6E8A-4147-A177-3AD203B41FA5}">
                      <a16:colId xmlns:a16="http://schemas.microsoft.com/office/drawing/2014/main" val="20005"/>
                    </a:ext>
                  </a:extLst>
                </a:gridCol>
              </a:tblGrid>
              <a:tr h="838200">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200" b="1" i="0" u="none" strike="noStrike" kern="1200" cap="none" normalizeH="0" baseline="0" dirty="0">
                          <a:ln>
                            <a:noFill/>
                          </a:ln>
                          <a:solidFill>
                            <a:schemeClr val="tx1"/>
                          </a:solidFill>
                          <a:effectLst/>
                          <a:latin typeface="Times New Roman" pitchFamily="18" charset="0"/>
                          <a:ea typeface="+mn-ea"/>
                          <a:cs typeface="Times New Roman" pitchFamily="18" charset="0"/>
                        </a:rPr>
                        <a:t>Voter</a:t>
                      </a:r>
                    </a:p>
                  </a:txBody>
                  <a:tcPr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Initial </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1st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2</a:t>
                      </a:r>
                      <a:r>
                        <a:rPr kumimoji="0" lang="en-GB" altLang="ko-KR" sz="1200" b="1" i="0" u="none" strike="noStrike" kern="1200" cap="none" normalizeH="0" baseline="30000" dirty="0">
                          <a:ln>
                            <a:noFill/>
                          </a:ln>
                          <a:solidFill>
                            <a:schemeClr val="tx1"/>
                          </a:solidFill>
                          <a:effectLst/>
                          <a:latin typeface="Times New Roman" pitchFamily="18" charset="0"/>
                          <a:ea typeface="+mn-ea"/>
                          <a:cs typeface="Times New Roman" pitchFamily="18" charset="0"/>
                        </a:rPr>
                        <a:t>nd</a:t>
                      </a: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3</a:t>
                      </a:r>
                      <a:r>
                        <a:rPr kumimoji="0" lang="en-GB" altLang="ko-KR" sz="1200" b="1" i="0" u="none" strike="noStrike" kern="1200" cap="none" normalizeH="0" baseline="30000" dirty="0">
                          <a:ln>
                            <a:noFill/>
                          </a:ln>
                          <a:solidFill>
                            <a:schemeClr val="tx1"/>
                          </a:solidFill>
                          <a:effectLst/>
                          <a:latin typeface="Times New Roman" pitchFamily="18" charset="0"/>
                          <a:ea typeface="+mn-ea"/>
                          <a:cs typeface="Times New Roman" pitchFamily="18" charset="0"/>
                        </a:rPr>
                        <a:t>rd</a:t>
                      </a: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US"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Comment topic</a:t>
                      </a:r>
                      <a:endPar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T="45711" marB="45711" horzOverflow="overflow"/>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chemeClr val="tx1"/>
                          </a:solidFill>
                          <a:effectLst/>
                          <a:latin typeface="Times New Roman" pitchFamily="18" charset="0"/>
                          <a:cs typeface="Times New Roman" pitchFamily="18" charset="0"/>
                        </a:rPr>
                        <a:t>Total</a:t>
                      </a:r>
                      <a:endParaRPr kumimoji="0" lang="en-GB" sz="1200" b="0" i="0" u="none" strike="noStrike" cap="none" normalizeH="0" baseline="0" dirty="0">
                        <a:ln>
                          <a:noFill/>
                        </a:ln>
                        <a:solidFill>
                          <a:schemeClr val="tx1"/>
                        </a:solidFill>
                        <a:effectLst/>
                        <a:latin typeface="Times New Roman" pitchFamily="18" charset="0"/>
                      </a:endParaRPr>
                    </a:p>
                  </a:txBody>
                  <a:tcPr marT="45711" marB="45711" vert="vert" horzOverflow="overflow"/>
                </a:tc>
                <a:extLst>
                  <a:ext uri="{0D108BD9-81ED-4DB2-BD59-A6C34878D82A}">
                    <a16:rowId xmlns:a16="http://schemas.microsoft.com/office/drawing/2014/main" val="10000"/>
                  </a:ext>
                </a:extLst>
              </a:tr>
              <a:tr h="533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latin typeface="Calibri" panose="020F0502020204030204" pitchFamily="34" charset="0"/>
                        </a:rPr>
                        <a:t>Carlos Aldana</a:t>
                      </a:r>
                      <a:endParaRPr lang="ko-KR" altLang="en-US" sz="1200" b="0" dirty="0">
                        <a:solidFill>
                          <a:schemeClr val="tx1"/>
                        </a:solidFill>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4</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7</a:t>
                      </a: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Initial: I-1,I-2, I-3, I-4 – Rejected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r>
                        <a:rPr kumimoji="0" lang="en-US" sz="1200" b="0" i="0" u="none" strike="noStrike" kern="1200" cap="none" normalizeH="0" baseline="30000" dirty="0">
                          <a:ln>
                            <a:noFill/>
                          </a:ln>
                          <a:solidFill>
                            <a:schemeClr val="tx1"/>
                          </a:solidFill>
                          <a:effectLst/>
                          <a:latin typeface="Times New Roman" pitchFamily="18" charset="0"/>
                          <a:ea typeface="Times New Roman" pitchFamily="18" charset="0"/>
                          <a:cs typeface="Arial" charset="0"/>
                        </a:rPr>
                        <a:t>st</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Recirculation: R1-7,R1-8, R1-13 Rejected -- R1-9, R1-10, R1-11, R1-12 Revised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a:t>
                      </a:r>
                      <a:r>
                        <a:rPr kumimoji="0" lang="en-US" sz="1200" b="0" i="0" u="none" strike="noStrike" kern="1200" cap="none" normalizeH="0" baseline="30000" dirty="0">
                          <a:ln>
                            <a:noFill/>
                          </a:ln>
                          <a:solidFill>
                            <a:schemeClr val="tx1"/>
                          </a:solidFill>
                          <a:effectLst/>
                          <a:latin typeface="Times New Roman" pitchFamily="18" charset="0"/>
                          <a:ea typeface="Times New Roman" pitchFamily="18" charset="0"/>
                          <a:cs typeface="Arial" charset="0"/>
                        </a:rPr>
                        <a:t>nd</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Recirculation: R2-3, R2-4, R2-11 Accepted – R2-5, R2-6, R2-7, R2-8, R2-13, R2-14, R2-15, R2-16 Rejected -- R2-9, R2-10, R2-12, R2-17</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26</a:t>
                      </a:r>
                    </a:p>
                  </a:txBody>
                  <a:tcPr/>
                </a:tc>
                <a:extLst>
                  <a:ext uri="{0D108BD9-81ED-4DB2-BD59-A6C34878D82A}">
                    <a16:rowId xmlns:a16="http://schemas.microsoft.com/office/drawing/2014/main" val="10001"/>
                  </a:ext>
                </a:extLst>
              </a:tr>
              <a:tr h="5029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See spreadsheet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3"/>
                        </a:rPr>
                        <a:t>DCN 15-24-374-00-04m3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for Detail</a:t>
                      </a: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2"/>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latin typeface="Calibri" panose="020F0502020204030204" pitchFamily="34" charset="0"/>
                        </a:rPr>
                        <a:t>Matthew Fischer</a:t>
                      </a:r>
                      <a:endParaRPr lang="ko-KR" altLang="en-US" sz="1200" b="0" dirty="0">
                        <a:solidFill>
                          <a:schemeClr val="tx1"/>
                        </a:solidFill>
                        <a:latin typeface="Calibri" panose="020F0502020204030204" pitchFamily="34" charset="0"/>
                      </a:endParaRPr>
                    </a:p>
                  </a:txBody>
                  <a:tcPr marL="9525" marR="9525" marT="9525" marB="9525"/>
                </a:tc>
                <a:tc>
                  <a:txBody>
                    <a:bodyPr/>
                    <a:lstStyle/>
                    <a:p>
                      <a:pPr algn="ctr"/>
                      <a:r>
                        <a:rPr lang="en-US" sz="1200" dirty="0"/>
                        <a:t>4</a:t>
                      </a:r>
                    </a:p>
                  </a:txBody>
                  <a:tcPr/>
                </a:tc>
                <a:tc>
                  <a:txBody>
                    <a:bodyPr/>
                    <a:lstStyle/>
                    <a:p>
                      <a:pPr algn="ctr"/>
                      <a:r>
                        <a:rPr lang="en-US" sz="1200" dirty="0"/>
                        <a:t>1</a:t>
                      </a:r>
                    </a:p>
                  </a:txBody>
                  <a:tcPr/>
                </a:tc>
                <a:tc>
                  <a:txBody>
                    <a:bodyPr/>
                    <a:lstStyle/>
                    <a:p>
                      <a:pPr algn="ctr"/>
                      <a:r>
                        <a:rPr lang="en-US" sz="1200" dirty="0"/>
                        <a:t>0</a:t>
                      </a:r>
                    </a:p>
                  </a:txBody>
                  <a:tcPr/>
                </a:tc>
                <a:tc>
                  <a:txBody>
                    <a:bodyPr/>
                    <a:lstStyle/>
                    <a:p>
                      <a:pPr algn="ctr"/>
                      <a:r>
                        <a:rPr lang="en-US" sz="1200" dirty="0"/>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Initial: I-138, I-139, I-141 Rejected – I-140 Revised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r>
                        <a:rPr kumimoji="0" lang="en-US" sz="1200" b="0" i="0" u="none" strike="noStrike" kern="1200" cap="none" normalizeH="0" baseline="30000" dirty="0">
                          <a:ln>
                            <a:noFill/>
                          </a:ln>
                          <a:solidFill>
                            <a:schemeClr val="tx1"/>
                          </a:solidFill>
                          <a:effectLst/>
                          <a:latin typeface="Times New Roman" pitchFamily="18" charset="0"/>
                          <a:ea typeface="Times New Roman" pitchFamily="18" charset="0"/>
                          <a:cs typeface="Arial" charset="0"/>
                        </a:rPr>
                        <a:t>st</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Recirculation: R1-4 Rejected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5</a:t>
                      </a:r>
                    </a:p>
                  </a:txBody>
                  <a:tcPr/>
                </a:tc>
                <a:extLst>
                  <a:ext uri="{0D108BD9-81ED-4DB2-BD59-A6C34878D82A}">
                    <a16:rowId xmlns:a16="http://schemas.microsoft.com/office/drawing/2014/main" val="2659199455"/>
                  </a:ext>
                </a:extLst>
              </a:tr>
              <a:tr h="7049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ko-KR" altLang="en-US" sz="1200" b="0" dirty="0">
                        <a:latin typeface="Calibri" panose="020F0502020204030204" pitchFamily="34" charset="0"/>
                      </a:endParaRPr>
                    </a:p>
                  </a:txBody>
                  <a:tcPr marL="9525" marR="9525" marT="9525" marB="9525"/>
                </a:tc>
                <a:tc>
                  <a:txBody>
                    <a:bodyPr/>
                    <a:lstStyle/>
                    <a:p>
                      <a:pPr algn="ctr"/>
                      <a:endParaRPr lang="en-US" sz="1200" dirty="0"/>
                    </a:p>
                  </a:txBody>
                  <a:tcPr/>
                </a:tc>
                <a:tc>
                  <a:txBody>
                    <a:bodyPr/>
                    <a:lstStyle/>
                    <a:p>
                      <a:pPr algn="ctr"/>
                      <a:endParaRPr lang="en-US" sz="1200" dirty="0"/>
                    </a:p>
                  </a:txBody>
                  <a:tcPr/>
                </a:tc>
                <a:tc>
                  <a:txBody>
                    <a:bodyPr/>
                    <a:lstStyle/>
                    <a:p>
                      <a:pPr algn="ctr"/>
                      <a:endParaRPr lang="en-US" sz="1200" dirty="0"/>
                    </a:p>
                  </a:txBody>
                  <a:tcPr/>
                </a:tc>
                <a:tc>
                  <a:txBody>
                    <a:bodyPr/>
                    <a:lstStyle/>
                    <a:p>
                      <a:pPr algn="ctr"/>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See spreadsheet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3"/>
                        </a:rPr>
                        <a:t>DCN 15-24-374-00-04m3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for Detail</a:t>
                      </a: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3368167068"/>
                  </a:ext>
                </a:extLst>
              </a:tr>
              <a:tr h="3808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latin typeface="Calibri" panose="020F0502020204030204" pitchFamily="34" charset="0"/>
                        </a:rPr>
                        <a:t>Muhammad Kumail Haider</a:t>
                      </a:r>
                      <a:endParaRPr lang="ko-KR" altLang="en-US" sz="1200" b="0" dirty="0">
                        <a:solidFill>
                          <a:schemeClr val="tx1"/>
                        </a:solidFill>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Initial: I-11 Rejected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r>
                        <a:rPr kumimoji="0" lang="en-US" sz="1200" b="0" i="0" u="none" strike="noStrike" kern="1200" cap="none" normalizeH="0" baseline="30000" dirty="0">
                          <a:ln>
                            <a:noFill/>
                          </a:ln>
                          <a:solidFill>
                            <a:schemeClr val="tx1"/>
                          </a:solidFill>
                          <a:effectLst/>
                          <a:latin typeface="Times New Roman" pitchFamily="18" charset="0"/>
                          <a:ea typeface="Times New Roman" pitchFamily="18" charset="0"/>
                          <a:cs typeface="Arial" charset="0"/>
                        </a:rPr>
                        <a:t>st</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Recirculation: R1-1 Rejected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a:t>
                      </a:r>
                    </a:p>
                  </a:txBody>
                  <a:tcPr/>
                </a:tc>
                <a:extLst>
                  <a:ext uri="{0D108BD9-81ED-4DB2-BD59-A6C34878D82A}">
                    <a16:rowId xmlns:a16="http://schemas.microsoft.com/office/drawing/2014/main" val="10007"/>
                  </a:ext>
                </a:extLst>
              </a:tr>
              <a:tr h="3808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See spreadsheet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3"/>
                        </a:rPr>
                        <a:t>DCN 15-24-374-00-04m3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for Detail</a:t>
                      </a: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3025160468"/>
                  </a:ext>
                </a:extLst>
              </a:tr>
            </a:tbl>
          </a:graphicData>
        </a:graphic>
      </p:graphicFrame>
      <p:sp>
        <p:nvSpPr>
          <p:cNvPr id="11" name="Slide Number Placeholder 4"/>
          <p:cNvSpPr>
            <a:spLocks noGrp="1"/>
          </p:cNvSpPr>
          <p:nvPr>
            <p:ph type="sldNum" sz="quarter" idx="12"/>
          </p:nvPr>
        </p:nvSpPr>
        <p:spPr>
          <a:xfrm>
            <a:off x="4344988" y="6475413"/>
            <a:ext cx="530225" cy="182562"/>
          </a:xfrm>
        </p:spPr>
        <p:txBody>
          <a:bodyPr/>
          <a:lstStyle/>
          <a:p>
            <a:r>
              <a:rPr lang="en-CA" dirty="0"/>
              <a:t>Slide </a:t>
            </a:r>
            <a:fld id="{04DB4A89-15C8-4E45-B125-5017FF6EA3AB}" type="slidenum">
              <a:rPr lang="en-CA" smtClean="0"/>
              <a:pPr/>
              <a:t>6</a:t>
            </a:fld>
            <a:endParaRPr lang="en-CA" dirty="0"/>
          </a:p>
        </p:txBody>
      </p:sp>
      <p:sp>
        <p:nvSpPr>
          <p:cNvPr id="4" name="Footer Placeholder 3">
            <a:extLst>
              <a:ext uri="{FF2B5EF4-FFF2-40B4-BE49-F238E27FC236}">
                <a16:creationId xmlns:a16="http://schemas.microsoft.com/office/drawing/2014/main" id="{6B64D432-2E02-ED34-EABC-0768F11C1084}"/>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extLst>
      <p:ext uri="{BB962C8B-B14F-4D97-AF65-F5344CB8AC3E}">
        <p14:creationId xmlns:p14="http://schemas.microsoft.com/office/powerpoint/2010/main" val="325807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01"/>
            <a:ext cx="8496944" cy="1066800"/>
          </a:xfrm>
        </p:spPr>
        <p:txBody>
          <a:bodyPr/>
          <a:lstStyle/>
          <a:p>
            <a:r>
              <a:rPr lang="en-GB" dirty="0">
                <a:ea typeface="ＭＳ Ｐゴシック" pitchFamily="34" charset="-128"/>
              </a:rPr>
              <a:t>MBS comments by commenter</a:t>
            </a:r>
            <a:endParaRPr lang="en-CA" dirty="0"/>
          </a:p>
        </p:txBody>
      </p:sp>
      <p:graphicFrame>
        <p:nvGraphicFramePr>
          <p:cNvPr id="6" name="Table 5"/>
          <p:cNvGraphicFramePr>
            <a:graphicFrameLocks noGrp="1"/>
          </p:cNvGraphicFramePr>
          <p:nvPr>
            <p:extLst>
              <p:ext uri="{D42A27DB-BD31-4B8C-83A1-F6EECF244321}">
                <p14:modId xmlns:p14="http://schemas.microsoft.com/office/powerpoint/2010/main" val="487979257"/>
              </p:ext>
            </p:extLst>
          </p:nvPr>
        </p:nvGraphicFramePr>
        <p:xfrm>
          <a:off x="457200" y="1219200"/>
          <a:ext cx="8618864" cy="4427312"/>
        </p:xfrm>
        <a:graphic>
          <a:graphicData uri="http://schemas.openxmlformats.org/drawingml/2006/table">
            <a:tbl>
              <a:tblPr firstRow="1" bandRow="1">
                <a:tableStyleId>{ED083AE6-46FA-4A59-8FB0-9F97EB10719F}</a:tableStyleId>
              </a:tblPr>
              <a:tblGrid>
                <a:gridCol w="828280">
                  <a:extLst>
                    <a:ext uri="{9D8B030D-6E8A-4147-A177-3AD203B41FA5}">
                      <a16:colId xmlns:a16="http://schemas.microsoft.com/office/drawing/2014/main" val="20000"/>
                    </a:ext>
                  </a:extLst>
                </a:gridCol>
                <a:gridCol w="390920">
                  <a:extLst>
                    <a:ext uri="{9D8B030D-6E8A-4147-A177-3AD203B41FA5}">
                      <a16:colId xmlns:a16="http://schemas.microsoft.com/office/drawing/2014/main" val="20001"/>
                    </a:ext>
                  </a:extLst>
                </a:gridCol>
                <a:gridCol w="315614">
                  <a:extLst>
                    <a:ext uri="{9D8B030D-6E8A-4147-A177-3AD203B41FA5}">
                      <a16:colId xmlns:a16="http://schemas.microsoft.com/office/drawing/2014/main" val="20002"/>
                    </a:ext>
                  </a:extLst>
                </a:gridCol>
                <a:gridCol w="351458">
                  <a:extLst>
                    <a:ext uri="{9D8B030D-6E8A-4147-A177-3AD203B41FA5}">
                      <a16:colId xmlns:a16="http://schemas.microsoft.com/office/drawing/2014/main" val="20003"/>
                    </a:ext>
                  </a:extLst>
                </a:gridCol>
                <a:gridCol w="237320">
                  <a:extLst>
                    <a:ext uri="{9D8B030D-6E8A-4147-A177-3AD203B41FA5}">
                      <a16:colId xmlns:a16="http://schemas.microsoft.com/office/drawing/2014/main" val="3010065338"/>
                    </a:ext>
                  </a:extLst>
                </a:gridCol>
                <a:gridCol w="6108575">
                  <a:extLst>
                    <a:ext uri="{9D8B030D-6E8A-4147-A177-3AD203B41FA5}">
                      <a16:colId xmlns:a16="http://schemas.microsoft.com/office/drawing/2014/main" val="20004"/>
                    </a:ext>
                  </a:extLst>
                </a:gridCol>
                <a:gridCol w="386697">
                  <a:extLst>
                    <a:ext uri="{9D8B030D-6E8A-4147-A177-3AD203B41FA5}">
                      <a16:colId xmlns:a16="http://schemas.microsoft.com/office/drawing/2014/main" val="20005"/>
                    </a:ext>
                  </a:extLst>
                </a:gridCol>
              </a:tblGrid>
              <a:tr h="838200">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200" b="1" i="0" u="none" strike="noStrike" kern="1200" cap="none" normalizeH="0" baseline="0" dirty="0">
                          <a:ln>
                            <a:noFill/>
                          </a:ln>
                          <a:solidFill>
                            <a:schemeClr val="tx1"/>
                          </a:solidFill>
                          <a:effectLst/>
                          <a:latin typeface="Times New Roman" pitchFamily="18" charset="0"/>
                          <a:ea typeface="+mn-ea"/>
                          <a:cs typeface="Times New Roman" pitchFamily="18" charset="0"/>
                        </a:rPr>
                        <a:t>Voter</a:t>
                      </a:r>
                    </a:p>
                  </a:txBody>
                  <a:tcPr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Initial </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1st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2</a:t>
                      </a:r>
                      <a:r>
                        <a:rPr kumimoji="0" lang="en-GB" altLang="ko-KR" sz="1200" b="1" i="0" u="none" strike="noStrike" kern="1200" cap="none" normalizeH="0" baseline="30000" dirty="0">
                          <a:ln>
                            <a:noFill/>
                          </a:ln>
                          <a:solidFill>
                            <a:schemeClr val="tx1"/>
                          </a:solidFill>
                          <a:effectLst/>
                          <a:latin typeface="Times New Roman" pitchFamily="18" charset="0"/>
                          <a:ea typeface="+mn-ea"/>
                          <a:cs typeface="Times New Roman" pitchFamily="18" charset="0"/>
                        </a:rPr>
                        <a:t>nd</a:t>
                      </a: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3</a:t>
                      </a:r>
                      <a:r>
                        <a:rPr kumimoji="0" lang="en-GB" altLang="ko-KR" sz="1200" b="1" i="0" u="none" strike="noStrike" kern="1200" cap="none" normalizeH="0" baseline="30000" dirty="0">
                          <a:ln>
                            <a:noFill/>
                          </a:ln>
                          <a:solidFill>
                            <a:schemeClr val="tx1"/>
                          </a:solidFill>
                          <a:effectLst/>
                          <a:latin typeface="Times New Roman" pitchFamily="18" charset="0"/>
                          <a:ea typeface="+mn-ea"/>
                          <a:cs typeface="Times New Roman" pitchFamily="18" charset="0"/>
                        </a:rPr>
                        <a:t>rd</a:t>
                      </a: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US"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Comment topic</a:t>
                      </a:r>
                      <a:endPar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T="45711" marB="45711" horzOverflow="overflow"/>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chemeClr val="tx1"/>
                          </a:solidFill>
                          <a:effectLst/>
                          <a:latin typeface="Times New Roman" pitchFamily="18" charset="0"/>
                          <a:cs typeface="Times New Roman" pitchFamily="18" charset="0"/>
                        </a:rPr>
                        <a:t>Total</a:t>
                      </a:r>
                      <a:endParaRPr kumimoji="0" lang="en-GB" sz="1200" b="0" i="0" u="none" strike="noStrike" cap="none" normalizeH="0" baseline="0" dirty="0">
                        <a:ln>
                          <a:noFill/>
                        </a:ln>
                        <a:solidFill>
                          <a:schemeClr val="tx1"/>
                        </a:solidFill>
                        <a:effectLst/>
                        <a:latin typeface="Times New Roman" pitchFamily="18" charset="0"/>
                      </a:endParaRPr>
                    </a:p>
                  </a:txBody>
                  <a:tcPr marT="45711" marB="45711" vert="vert" horzOverflow="overflow"/>
                </a:tc>
                <a:extLst>
                  <a:ext uri="{0D108BD9-81ED-4DB2-BD59-A6C34878D82A}">
                    <a16:rowId xmlns:a16="http://schemas.microsoft.com/office/drawing/2014/main" val="10000"/>
                  </a:ext>
                </a:extLst>
              </a:tr>
              <a:tr h="533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latin typeface="Calibri" panose="020F0502020204030204" pitchFamily="34" charset="0"/>
                        </a:rPr>
                        <a:t>Klaus </a:t>
                      </a:r>
                      <a:r>
                        <a:rPr lang="en-US" altLang="ko-KR" sz="1200" b="0" dirty="0" err="1">
                          <a:solidFill>
                            <a:schemeClr val="tx1"/>
                          </a:solidFill>
                          <a:latin typeface="Calibri" panose="020F0502020204030204" pitchFamily="34" charset="0"/>
                        </a:rPr>
                        <a:t>Hueske</a:t>
                      </a:r>
                      <a:endParaRPr lang="ko-KR" altLang="en-US" sz="1200" b="0" dirty="0">
                        <a:solidFill>
                          <a:schemeClr val="tx1"/>
                        </a:solidFill>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Initial I-39 Accepted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extLst>
                  <a:ext uri="{0D108BD9-81ED-4DB2-BD59-A6C34878D82A}">
                    <a16:rowId xmlns:a16="http://schemas.microsoft.com/office/drawing/2014/main" val="10001"/>
                  </a:ext>
                </a:extLst>
              </a:tr>
              <a:tr h="5029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See spreadsheet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3"/>
                        </a:rPr>
                        <a:t>DCN 15-24-374-00-04m3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for Detail</a:t>
                      </a: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2"/>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latin typeface="Calibri" panose="020F0502020204030204" pitchFamily="34" charset="0"/>
                        </a:rPr>
                        <a:t>Edward </a:t>
                      </a:r>
                      <a:r>
                        <a:rPr lang="en-US" altLang="ko-KR" sz="1200" b="0" dirty="0" err="1">
                          <a:solidFill>
                            <a:schemeClr val="tx1"/>
                          </a:solidFill>
                          <a:latin typeface="Calibri" panose="020F0502020204030204" pitchFamily="34" charset="0"/>
                        </a:rPr>
                        <a:t>Mccall</a:t>
                      </a:r>
                      <a:endParaRPr lang="ko-KR" altLang="en-US" sz="1200" b="0" dirty="0">
                        <a:solidFill>
                          <a:schemeClr val="tx1"/>
                        </a:solidFill>
                        <a:latin typeface="Calibri" panose="020F0502020204030204" pitchFamily="34" charset="0"/>
                      </a:endParaRPr>
                    </a:p>
                  </a:txBody>
                  <a:tcPr marL="9525" marR="9525" marT="9525" marB="9525"/>
                </a:tc>
                <a:tc>
                  <a:txBody>
                    <a:bodyPr/>
                    <a:lstStyle/>
                    <a:p>
                      <a:pPr algn="ctr"/>
                      <a:r>
                        <a:rPr lang="en-US" sz="1200" dirty="0"/>
                        <a:t>4</a:t>
                      </a:r>
                    </a:p>
                  </a:txBody>
                  <a:tcPr/>
                </a:tc>
                <a:tc>
                  <a:txBody>
                    <a:bodyPr/>
                    <a:lstStyle/>
                    <a:p>
                      <a:pPr algn="ctr"/>
                      <a:r>
                        <a:rPr lang="en-US" sz="1200" dirty="0"/>
                        <a:t>0</a:t>
                      </a:r>
                    </a:p>
                  </a:txBody>
                  <a:tcPr/>
                </a:tc>
                <a:tc>
                  <a:txBody>
                    <a:bodyPr/>
                    <a:lstStyle/>
                    <a:p>
                      <a:pPr algn="ctr"/>
                      <a:r>
                        <a:rPr lang="en-US" sz="1200" dirty="0"/>
                        <a:t>0</a:t>
                      </a:r>
                    </a:p>
                  </a:txBody>
                  <a:tcPr/>
                </a:tc>
                <a:tc>
                  <a:txBody>
                    <a:bodyPr/>
                    <a:lstStyle/>
                    <a:p>
                      <a:pPr algn="ctr"/>
                      <a:r>
                        <a:rPr lang="en-US" sz="1200" dirty="0"/>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Initial: I-17 Rejected – I-14, I15, I-16 Revised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4</a:t>
                      </a:r>
                    </a:p>
                  </a:txBody>
                  <a:tcPr/>
                </a:tc>
                <a:extLst>
                  <a:ext uri="{0D108BD9-81ED-4DB2-BD59-A6C34878D82A}">
                    <a16:rowId xmlns:a16="http://schemas.microsoft.com/office/drawing/2014/main" val="2659199455"/>
                  </a:ext>
                </a:extLst>
              </a:tr>
              <a:tr h="7049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ko-KR" altLang="en-US" sz="1200" b="0" dirty="0">
                        <a:latin typeface="Calibri" panose="020F0502020204030204" pitchFamily="34" charset="0"/>
                      </a:endParaRPr>
                    </a:p>
                  </a:txBody>
                  <a:tcPr marL="9525" marR="9525" marT="9525" marB="9525"/>
                </a:tc>
                <a:tc>
                  <a:txBody>
                    <a:bodyPr/>
                    <a:lstStyle/>
                    <a:p>
                      <a:pPr algn="ctr"/>
                      <a:endParaRPr lang="en-US" sz="1200" dirty="0"/>
                    </a:p>
                  </a:txBody>
                  <a:tcPr/>
                </a:tc>
                <a:tc>
                  <a:txBody>
                    <a:bodyPr/>
                    <a:lstStyle/>
                    <a:p>
                      <a:pPr algn="ctr"/>
                      <a:endParaRPr lang="en-US" sz="1200" dirty="0"/>
                    </a:p>
                  </a:txBody>
                  <a:tcPr/>
                </a:tc>
                <a:tc>
                  <a:txBody>
                    <a:bodyPr/>
                    <a:lstStyle/>
                    <a:p>
                      <a:pPr algn="ctr"/>
                      <a:endParaRPr lang="en-US" sz="1200" dirty="0"/>
                    </a:p>
                  </a:txBody>
                  <a:tcPr/>
                </a:tc>
                <a:tc>
                  <a:txBody>
                    <a:bodyPr/>
                    <a:lstStyle/>
                    <a:p>
                      <a:pPr algn="ctr"/>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See spreadsheet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3"/>
                        </a:rPr>
                        <a:t>DCN 15-24-374-00-04m3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for Detail</a:t>
                      </a: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3368167068"/>
                  </a:ext>
                </a:extLst>
              </a:tr>
              <a:tr h="3808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latin typeface="Calibri" panose="020F0502020204030204" pitchFamily="34" charset="0"/>
                        </a:rPr>
                        <a:t>Ruben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latin typeface="Calibri" panose="020F0502020204030204" pitchFamily="34" charset="0"/>
                        </a:rPr>
                        <a:t>Salazar Cardoza</a:t>
                      </a:r>
                      <a:endParaRPr lang="ko-KR" altLang="en-US" sz="1200" b="0" dirty="0">
                        <a:solidFill>
                          <a:schemeClr val="tx1"/>
                        </a:solidFill>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62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Initial: I-47, I-53, I-63, I-66, I-67, I-71, I-75, I-78, I-82, I-89, I-92, I-93, I-94, I-95, I-96, I-97, I-98, I-99, I-100, I-101, I-102, I-103, I-104, I-105, I-106, I-107, I-108, I-110, I-111, I-112 Rejected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I-42,, I-44, I-45, I-46, I-48, I-49, I-50, I-52, I-54, I-55, I-68, I-69, I-72, I-73, I-79, I-80, I-81, I-83, I-85, I-86, I-87, I-88, I-109 Accepted – I-60, I-61, I-62, I-64, I-70, I-74, I-76, I-77, I-84 Revised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62</a:t>
                      </a:r>
                    </a:p>
                  </a:txBody>
                  <a:tcPr/>
                </a:tc>
                <a:extLst>
                  <a:ext uri="{0D108BD9-81ED-4DB2-BD59-A6C34878D82A}">
                    <a16:rowId xmlns:a16="http://schemas.microsoft.com/office/drawing/2014/main" val="10007"/>
                  </a:ext>
                </a:extLst>
              </a:tr>
              <a:tr h="3808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See spreadsheet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3"/>
                        </a:rPr>
                        <a:t>DCN 15-24-374-00-04m3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for Detail</a:t>
                      </a: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3025160468"/>
                  </a:ext>
                </a:extLst>
              </a:tr>
            </a:tbl>
          </a:graphicData>
        </a:graphic>
      </p:graphicFrame>
      <p:sp>
        <p:nvSpPr>
          <p:cNvPr id="11" name="Slide Number Placeholder 4"/>
          <p:cNvSpPr>
            <a:spLocks noGrp="1"/>
          </p:cNvSpPr>
          <p:nvPr>
            <p:ph type="sldNum" sz="quarter" idx="12"/>
          </p:nvPr>
        </p:nvSpPr>
        <p:spPr>
          <a:xfrm>
            <a:off x="4344988" y="6475413"/>
            <a:ext cx="530225" cy="182562"/>
          </a:xfrm>
        </p:spPr>
        <p:txBody>
          <a:bodyPr/>
          <a:lstStyle/>
          <a:p>
            <a:r>
              <a:rPr lang="en-CA" dirty="0"/>
              <a:t>Slide </a:t>
            </a:r>
            <a:fld id="{04DB4A89-15C8-4E45-B125-5017FF6EA3AB}" type="slidenum">
              <a:rPr lang="en-CA" smtClean="0"/>
              <a:pPr/>
              <a:t>7</a:t>
            </a:fld>
            <a:endParaRPr lang="en-CA" dirty="0"/>
          </a:p>
        </p:txBody>
      </p:sp>
      <p:sp>
        <p:nvSpPr>
          <p:cNvPr id="4" name="Footer Placeholder 3">
            <a:extLst>
              <a:ext uri="{FF2B5EF4-FFF2-40B4-BE49-F238E27FC236}">
                <a16:creationId xmlns:a16="http://schemas.microsoft.com/office/drawing/2014/main" id="{6B64D432-2E02-ED34-EABC-0768F11C1084}"/>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extLst>
      <p:ext uri="{BB962C8B-B14F-4D97-AF65-F5344CB8AC3E}">
        <p14:creationId xmlns:p14="http://schemas.microsoft.com/office/powerpoint/2010/main" val="4272654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01"/>
            <a:ext cx="8496944" cy="1066800"/>
          </a:xfrm>
        </p:spPr>
        <p:txBody>
          <a:bodyPr/>
          <a:lstStyle/>
          <a:p>
            <a:r>
              <a:rPr lang="en-GB" dirty="0">
                <a:ea typeface="ＭＳ Ｐゴシック" pitchFamily="34" charset="-128"/>
              </a:rPr>
              <a:t>MBS comments by commenter</a:t>
            </a:r>
            <a:endParaRPr lang="en-CA" dirty="0"/>
          </a:p>
        </p:txBody>
      </p:sp>
      <p:graphicFrame>
        <p:nvGraphicFramePr>
          <p:cNvPr id="6" name="Table 5"/>
          <p:cNvGraphicFramePr>
            <a:graphicFrameLocks noGrp="1"/>
          </p:cNvGraphicFramePr>
          <p:nvPr>
            <p:extLst>
              <p:ext uri="{D42A27DB-BD31-4B8C-83A1-F6EECF244321}">
                <p14:modId xmlns:p14="http://schemas.microsoft.com/office/powerpoint/2010/main" val="3471058926"/>
              </p:ext>
            </p:extLst>
          </p:nvPr>
        </p:nvGraphicFramePr>
        <p:xfrm>
          <a:off x="457200" y="1219200"/>
          <a:ext cx="8618864" cy="4720682"/>
        </p:xfrm>
        <a:graphic>
          <a:graphicData uri="http://schemas.openxmlformats.org/drawingml/2006/table">
            <a:tbl>
              <a:tblPr firstRow="1" bandRow="1">
                <a:tableStyleId>{ED083AE6-46FA-4A59-8FB0-9F97EB10719F}</a:tableStyleId>
              </a:tblPr>
              <a:tblGrid>
                <a:gridCol w="828280">
                  <a:extLst>
                    <a:ext uri="{9D8B030D-6E8A-4147-A177-3AD203B41FA5}">
                      <a16:colId xmlns:a16="http://schemas.microsoft.com/office/drawing/2014/main" val="20000"/>
                    </a:ext>
                  </a:extLst>
                </a:gridCol>
                <a:gridCol w="390920">
                  <a:extLst>
                    <a:ext uri="{9D8B030D-6E8A-4147-A177-3AD203B41FA5}">
                      <a16:colId xmlns:a16="http://schemas.microsoft.com/office/drawing/2014/main" val="20001"/>
                    </a:ext>
                  </a:extLst>
                </a:gridCol>
                <a:gridCol w="315614">
                  <a:extLst>
                    <a:ext uri="{9D8B030D-6E8A-4147-A177-3AD203B41FA5}">
                      <a16:colId xmlns:a16="http://schemas.microsoft.com/office/drawing/2014/main" val="20002"/>
                    </a:ext>
                  </a:extLst>
                </a:gridCol>
                <a:gridCol w="351458">
                  <a:extLst>
                    <a:ext uri="{9D8B030D-6E8A-4147-A177-3AD203B41FA5}">
                      <a16:colId xmlns:a16="http://schemas.microsoft.com/office/drawing/2014/main" val="20003"/>
                    </a:ext>
                  </a:extLst>
                </a:gridCol>
                <a:gridCol w="237320">
                  <a:extLst>
                    <a:ext uri="{9D8B030D-6E8A-4147-A177-3AD203B41FA5}">
                      <a16:colId xmlns:a16="http://schemas.microsoft.com/office/drawing/2014/main" val="3010065338"/>
                    </a:ext>
                  </a:extLst>
                </a:gridCol>
                <a:gridCol w="6108575">
                  <a:extLst>
                    <a:ext uri="{9D8B030D-6E8A-4147-A177-3AD203B41FA5}">
                      <a16:colId xmlns:a16="http://schemas.microsoft.com/office/drawing/2014/main" val="20004"/>
                    </a:ext>
                  </a:extLst>
                </a:gridCol>
                <a:gridCol w="386697">
                  <a:extLst>
                    <a:ext uri="{9D8B030D-6E8A-4147-A177-3AD203B41FA5}">
                      <a16:colId xmlns:a16="http://schemas.microsoft.com/office/drawing/2014/main" val="20005"/>
                    </a:ext>
                  </a:extLst>
                </a:gridCol>
              </a:tblGrid>
              <a:tr h="838200">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200" b="1" i="0" u="none" strike="noStrike" kern="1200" cap="none" normalizeH="0" baseline="0" dirty="0">
                          <a:ln>
                            <a:noFill/>
                          </a:ln>
                          <a:solidFill>
                            <a:schemeClr val="tx1"/>
                          </a:solidFill>
                          <a:effectLst/>
                          <a:latin typeface="Times New Roman" pitchFamily="18" charset="0"/>
                          <a:ea typeface="+mn-ea"/>
                          <a:cs typeface="Times New Roman" pitchFamily="18" charset="0"/>
                        </a:rPr>
                        <a:t>Voter</a:t>
                      </a:r>
                    </a:p>
                  </a:txBody>
                  <a:tcPr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Initial </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1st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2</a:t>
                      </a:r>
                      <a:r>
                        <a:rPr kumimoji="0" lang="en-GB" altLang="ko-KR" sz="1200" b="1" i="0" u="none" strike="noStrike" kern="1200" cap="none" normalizeH="0" baseline="30000" dirty="0">
                          <a:ln>
                            <a:noFill/>
                          </a:ln>
                          <a:solidFill>
                            <a:schemeClr val="tx1"/>
                          </a:solidFill>
                          <a:effectLst/>
                          <a:latin typeface="Times New Roman" pitchFamily="18" charset="0"/>
                          <a:ea typeface="+mn-ea"/>
                          <a:cs typeface="Times New Roman" pitchFamily="18" charset="0"/>
                        </a:rPr>
                        <a:t>nd</a:t>
                      </a: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3</a:t>
                      </a:r>
                      <a:r>
                        <a:rPr kumimoji="0" lang="en-GB" altLang="ko-KR" sz="1200" b="1" i="0" u="none" strike="noStrike" kern="1200" cap="none" normalizeH="0" baseline="30000" dirty="0">
                          <a:ln>
                            <a:noFill/>
                          </a:ln>
                          <a:solidFill>
                            <a:schemeClr val="tx1"/>
                          </a:solidFill>
                          <a:effectLst/>
                          <a:latin typeface="Times New Roman" pitchFamily="18" charset="0"/>
                          <a:ea typeface="+mn-ea"/>
                          <a:cs typeface="Times New Roman" pitchFamily="18" charset="0"/>
                        </a:rPr>
                        <a:t>rd</a:t>
                      </a: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US"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Comment topic</a:t>
                      </a:r>
                      <a:endPar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T="45711" marB="45711" horzOverflow="overflow"/>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chemeClr val="tx1"/>
                          </a:solidFill>
                          <a:effectLst/>
                          <a:latin typeface="Times New Roman" pitchFamily="18" charset="0"/>
                          <a:cs typeface="Times New Roman" pitchFamily="18" charset="0"/>
                        </a:rPr>
                        <a:t>Total</a:t>
                      </a:r>
                      <a:endParaRPr kumimoji="0" lang="en-GB" sz="1200" b="0" i="0" u="none" strike="noStrike" cap="none" normalizeH="0" baseline="0" dirty="0">
                        <a:ln>
                          <a:noFill/>
                        </a:ln>
                        <a:solidFill>
                          <a:schemeClr val="tx1"/>
                        </a:solidFill>
                        <a:effectLst/>
                        <a:latin typeface="Times New Roman" pitchFamily="18" charset="0"/>
                      </a:endParaRPr>
                    </a:p>
                  </a:txBody>
                  <a:tcPr marT="45711" marB="45711" vert="vert" horzOverflow="overflow"/>
                </a:tc>
                <a:extLst>
                  <a:ext uri="{0D108BD9-81ED-4DB2-BD59-A6C34878D82A}">
                    <a16:rowId xmlns:a16="http://schemas.microsoft.com/office/drawing/2014/main" val="10000"/>
                  </a:ext>
                </a:extLst>
              </a:tr>
              <a:tr h="533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latin typeface="Calibri" panose="020F0502020204030204" pitchFamily="34" charset="0"/>
                        </a:rPr>
                        <a:t>Dorothy Stanley</a:t>
                      </a:r>
                      <a:endParaRPr lang="ko-KR" altLang="en-US" sz="1200" b="0" dirty="0">
                        <a:solidFill>
                          <a:schemeClr val="tx1"/>
                        </a:solidFill>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Initial: I-136 Rejected – I-135 Revised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a:t>
                      </a:r>
                    </a:p>
                  </a:txBody>
                  <a:tcPr/>
                </a:tc>
                <a:extLst>
                  <a:ext uri="{0D108BD9-81ED-4DB2-BD59-A6C34878D82A}">
                    <a16:rowId xmlns:a16="http://schemas.microsoft.com/office/drawing/2014/main" val="10001"/>
                  </a:ext>
                </a:extLst>
              </a:tr>
              <a:tr h="5029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See spreadsheet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3"/>
                        </a:rPr>
                        <a:t>DCN 15-24-374-00-04m3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for Detail</a:t>
                      </a: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2"/>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latin typeface="Calibri" panose="020F0502020204030204" pitchFamily="34" charset="0"/>
                        </a:rPr>
                        <a:t>Angela Thomas</a:t>
                      </a:r>
                      <a:endParaRPr lang="ko-KR" altLang="en-US" sz="1200" b="0" dirty="0">
                        <a:solidFill>
                          <a:schemeClr val="tx1"/>
                        </a:solidFill>
                        <a:latin typeface="Calibri" panose="020F0502020204030204" pitchFamily="34" charset="0"/>
                      </a:endParaRPr>
                    </a:p>
                  </a:txBody>
                  <a:tcPr marL="9525" marR="9525" marT="9525" marB="9525"/>
                </a:tc>
                <a:tc>
                  <a:txBody>
                    <a:bodyPr/>
                    <a:lstStyle/>
                    <a:p>
                      <a:pPr algn="ctr"/>
                      <a:r>
                        <a:rPr lang="en-US" sz="1200" dirty="0"/>
                        <a:t>9</a:t>
                      </a:r>
                    </a:p>
                  </a:txBody>
                  <a:tcPr/>
                </a:tc>
                <a:tc>
                  <a:txBody>
                    <a:bodyPr/>
                    <a:lstStyle/>
                    <a:p>
                      <a:pPr algn="ctr"/>
                      <a:r>
                        <a:rPr lang="en-US" sz="1200" dirty="0"/>
                        <a:t>0</a:t>
                      </a:r>
                    </a:p>
                  </a:txBody>
                  <a:tcPr/>
                </a:tc>
                <a:tc>
                  <a:txBody>
                    <a:bodyPr/>
                    <a:lstStyle/>
                    <a:p>
                      <a:pPr algn="ctr"/>
                      <a:r>
                        <a:rPr lang="en-US" sz="1200" dirty="0"/>
                        <a:t>0</a:t>
                      </a:r>
                    </a:p>
                  </a:txBody>
                  <a:tcPr/>
                </a:tc>
                <a:tc>
                  <a:txBody>
                    <a:bodyPr/>
                    <a:lstStyle/>
                    <a:p>
                      <a:pPr algn="ctr"/>
                      <a:r>
                        <a:rPr lang="en-US" sz="1200" dirty="0"/>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Initial: I-121, I-122, I-124, I-125, I-126, 1-130, I-132 Accepted -- I-131, I-133 Revised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9</a:t>
                      </a:r>
                    </a:p>
                  </a:txBody>
                  <a:tcPr/>
                </a:tc>
                <a:extLst>
                  <a:ext uri="{0D108BD9-81ED-4DB2-BD59-A6C34878D82A}">
                    <a16:rowId xmlns:a16="http://schemas.microsoft.com/office/drawing/2014/main" val="2659199455"/>
                  </a:ext>
                </a:extLst>
              </a:tr>
              <a:tr h="7049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ko-KR" altLang="en-US" sz="1200" b="0" dirty="0">
                        <a:latin typeface="Calibri" panose="020F0502020204030204" pitchFamily="34" charset="0"/>
                      </a:endParaRPr>
                    </a:p>
                  </a:txBody>
                  <a:tcPr marL="9525" marR="9525" marT="9525" marB="9525"/>
                </a:tc>
                <a:tc>
                  <a:txBody>
                    <a:bodyPr/>
                    <a:lstStyle/>
                    <a:p>
                      <a:pPr algn="ctr"/>
                      <a:endParaRPr lang="en-US" sz="1200" dirty="0"/>
                    </a:p>
                  </a:txBody>
                  <a:tcPr/>
                </a:tc>
                <a:tc>
                  <a:txBody>
                    <a:bodyPr/>
                    <a:lstStyle/>
                    <a:p>
                      <a:pPr algn="ctr"/>
                      <a:endParaRPr lang="en-US" sz="1200" dirty="0"/>
                    </a:p>
                  </a:txBody>
                  <a:tcPr/>
                </a:tc>
                <a:tc>
                  <a:txBody>
                    <a:bodyPr/>
                    <a:lstStyle/>
                    <a:p>
                      <a:pPr algn="ctr"/>
                      <a:endParaRPr lang="en-US" sz="1200" dirty="0"/>
                    </a:p>
                  </a:txBody>
                  <a:tcPr/>
                </a:tc>
                <a:tc>
                  <a:txBody>
                    <a:bodyPr/>
                    <a:lstStyle/>
                    <a:p>
                      <a:pPr algn="ctr"/>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See spreadsheet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3"/>
                        </a:rPr>
                        <a:t>DCN 15-24-374-00-04m3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for Detail</a:t>
                      </a: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3368167068"/>
                  </a:ext>
                </a:extLst>
              </a:tr>
              <a:tr h="3808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latin typeface="Calibri" panose="020F0502020204030204" pitchFamily="34" charset="0"/>
                        </a:rPr>
                        <a:t>Billy Verso</a:t>
                      </a:r>
                      <a:endParaRPr lang="ko-KR" altLang="en-US" sz="1200" b="0" dirty="0">
                        <a:solidFill>
                          <a:schemeClr val="tx1"/>
                        </a:solidFill>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4</a:t>
                      </a: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Initial: I-27,I-28, I-30, I-34 Accepted – I-21, I-23, I-24, I-25, I-32, I-33 Revised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r>
                        <a:rPr kumimoji="0" lang="en-US" sz="1200" b="0" i="0" u="none" strike="noStrike" kern="1200" cap="none" normalizeH="0" baseline="30000" dirty="0">
                          <a:ln>
                            <a:noFill/>
                          </a:ln>
                          <a:solidFill>
                            <a:schemeClr val="tx1"/>
                          </a:solidFill>
                          <a:effectLst/>
                          <a:latin typeface="Times New Roman" pitchFamily="18" charset="0"/>
                          <a:ea typeface="Times New Roman" pitchFamily="18" charset="0"/>
                          <a:cs typeface="Arial" charset="0"/>
                        </a:rPr>
                        <a:t>st</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Recirculation: R1-19, R1-24 Accepted – I-18, I-26 Revised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14</a:t>
                      </a:r>
                    </a:p>
                  </a:txBody>
                  <a:tcPr/>
                </a:tc>
                <a:extLst>
                  <a:ext uri="{0D108BD9-81ED-4DB2-BD59-A6C34878D82A}">
                    <a16:rowId xmlns:a16="http://schemas.microsoft.com/office/drawing/2014/main" val="10007"/>
                  </a:ext>
                </a:extLst>
              </a:tr>
              <a:tr h="3808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See spreadsheet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3"/>
                        </a:rPr>
                        <a:t>DCN 15-24-374-00-04m3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for Detail</a:t>
                      </a: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3025160468"/>
                  </a:ext>
                </a:extLst>
              </a:tr>
              <a:tr h="3808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err="1">
                          <a:latin typeface="Calibri" panose="020F0502020204030204" pitchFamily="34" charset="0"/>
                        </a:rPr>
                        <a:t>Menzo</a:t>
                      </a:r>
                      <a:r>
                        <a:rPr lang="en-US" altLang="ko-KR" sz="1200" b="0" dirty="0">
                          <a:latin typeface="Calibri" panose="020F0502020204030204" pitchFamily="34" charset="0"/>
                        </a:rPr>
                        <a:t> </a:t>
                      </a:r>
                      <a:r>
                        <a:rPr lang="en-US" altLang="ko-KR" sz="1200" b="0" dirty="0" err="1">
                          <a:latin typeface="Calibri" panose="020F0502020204030204" pitchFamily="34" charset="0"/>
                        </a:rPr>
                        <a:t>Wentlink</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Initial: I-137 Rejected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extLst>
                  <a:ext uri="{0D108BD9-81ED-4DB2-BD59-A6C34878D82A}">
                    <a16:rowId xmlns:a16="http://schemas.microsoft.com/office/drawing/2014/main" val="1594035064"/>
                  </a:ext>
                </a:extLst>
              </a:tr>
              <a:tr h="3808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See spreadsheet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3"/>
                        </a:rPr>
                        <a:t>DCN 15-24-374-00-04m3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for Detail</a:t>
                      </a: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73070131"/>
                  </a:ext>
                </a:extLst>
              </a:tr>
            </a:tbl>
          </a:graphicData>
        </a:graphic>
      </p:graphicFrame>
      <p:sp>
        <p:nvSpPr>
          <p:cNvPr id="11" name="Slide Number Placeholder 4"/>
          <p:cNvSpPr>
            <a:spLocks noGrp="1"/>
          </p:cNvSpPr>
          <p:nvPr>
            <p:ph type="sldNum" sz="quarter" idx="12"/>
          </p:nvPr>
        </p:nvSpPr>
        <p:spPr>
          <a:xfrm>
            <a:off x="4344988" y="6475413"/>
            <a:ext cx="530225" cy="182562"/>
          </a:xfrm>
        </p:spPr>
        <p:txBody>
          <a:bodyPr/>
          <a:lstStyle/>
          <a:p>
            <a:r>
              <a:rPr lang="en-CA" dirty="0"/>
              <a:t>Slide </a:t>
            </a:r>
            <a:fld id="{04DB4A89-15C8-4E45-B125-5017FF6EA3AB}" type="slidenum">
              <a:rPr lang="en-CA" smtClean="0"/>
              <a:pPr/>
              <a:t>8</a:t>
            </a:fld>
            <a:endParaRPr lang="en-CA" dirty="0"/>
          </a:p>
        </p:txBody>
      </p:sp>
      <p:sp>
        <p:nvSpPr>
          <p:cNvPr id="4" name="Footer Placeholder 3">
            <a:extLst>
              <a:ext uri="{FF2B5EF4-FFF2-40B4-BE49-F238E27FC236}">
                <a16:creationId xmlns:a16="http://schemas.microsoft.com/office/drawing/2014/main" id="{6B64D432-2E02-ED34-EABC-0768F11C1084}"/>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extLst>
      <p:ext uri="{BB962C8B-B14F-4D97-AF65-F5344CB8AC3E}">
        <p14:creationId xmlns:p14="http://schemas.microsoft.com/office/powerpoint/2010/main" val="1982559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74687" y="332601"/>
            <a:ext cx="7772400" cy="1066800"/>
          </a:xfrm>
        </p:spPr>
        <p:txBody>
          <a:bodyPr/>
          <a:lstStyle/>
          <a:p>
            <a:r>
              <a:rPr lang="en-GB" dirty="0"/>
              <a:t>Mandatory Coordination</a:t>
            </a:r>
            <a:endParaRPr lang="en-US" dirty="0"/>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9</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232568527"/>
              </p:ext>
            </p:extLst>
          </p:nvPr>
        </p:nvGraphicFramePr>
        <p:xfrm>
          <a:off x="250606" y="1444851"/>
          <a:ext cx="8543925" cy="4111850"/>
        </p:xfrm>
        <a:graphic>
          <a:graphicData uri="http://schemas.openxmlformats.org/drawingml/2006/table">
            <a:tbl>
              <a:tblPr/>
              <a:tblGrid>
                <a:gridCol w="2949794">
                  <a:extLst>
                    <a:ext uri="{9D8B030D-6E8A-4147-A177-3AD203B41FA5}">
                      <a16:colId xmlns:a16="http://schemas.microsoft.com/office/drawing/2014/main" val="20000"/>
                    </a:ext>
                  </a:extLst>
                </a:gridCol>
                <a:gridCol w="896440">
                  <a:extLst>
                    <a:ext uri="{9D8B030D-6E8A-4147-A177-3AD203B41FA5}">
                      <a16:colId xmlns:a16="http://schemas.microsoft.com/office/drawing/2014/main" val="20001"/>
                    </a:ext>
                  </a:extLst>
                </a:gridCol>
                <a:gridCol w="2227760">
                  <a:extLst>
                    <a:ext uri="{9D8B030D-6E8A-4147-A177-3AD203B41FA5}">
                      <a16:colId xmlns:a16="http://schemas.microsoft.com/office/drawing/2014/main" val="20002"/>
                    </a:ext>
                  </a:extLst>
                </a:gridCol>
                <a:gridCol w="2469931">
                  <a:extLst>
                    <a:ext uri="{9D8B030D-6E8A-4147-A177-3AD203B41FA5}">
                      <a16:colId xmlns:a16="http://schemas.microsoft.com/office/drawing/2014/main" val="20003"/>
                    </a:ext>
                  </a:extLst>
                </a:gridCol>
              </a:tblGrid>
              <a:tr h="86054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Coordination Entity</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a:ln>
                            <a:noFill/>
                          </a:ln>
                          <a:solidFill>
                            <a:schemeClr val="tx1"/>
                          </a:solidFill>
                          <a:effectLst/>
                          <a:latin typeface="Times New Roman" pitchFamily="18" charset="0"/>
                          <a:cs typeface="Arial" charset="0"/>
                        </a:rPr>
                      </a:br>
                      <a:r>
                        <a:rPr kumimoji="0" lang="en-GB" sz="2000" b="1" i="0" u="none" strike="noStrike" cap="none" normalizeH="0" baseline="0">
                          <a:ln>
                            <a:noFill/>
                          </a:ln>
                          <a:solidFill>
                            <a:schemeClr val="tx1"/>
                          </a:solidFill>
                          <a:effectLst/>
                          <a:latin typeface="Times New Roman" pitchFamily="18" charset="0"/>
                          <a:cs typeface="Arial" charset="0"/>
                        </a:rPr>
                        <a:t>Draft</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Status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7643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IEEE-SA Editorial </a:t>
                      </a: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(MEC)</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D02</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9525"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January 12, 2024</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“Meets all editorial requirements.”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7643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Registration Authority Committee (RAC)</a:t>
                      </a:r>
                      <a:r>
                        <a:rPr kumimoji="0" lang="en-GB" sz="2000" b="0" i="0" u="none" strike="noStrike" cap="none" normalizeH="0" baseline="30000" dirty="0">
                          <a:ln>
                            <a:noFill/>
                          </a:ln>
                          <a:solidFill>
                            <a:schemeClr val="tx1"/>
                          </a:solidFill>
                          <a:effectLst/>
                          <a:latin typeface="Times New Roman" pitchFamily="18" charset="0"/>
                          <a:cs typeface="Arial" charset="0"/>
                        </a:rPr>
                        <a:t>2</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D06</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9525" marR="0" lvl="0" indent="0" algn="ctr"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rgbClr val="FF0000"/>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rgbClr val="FF0000"/>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812371757"/>
                  </a:ext>
                </a:extLst>
              </a:tr>
              <a:tr h="86054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Quantities, Units and Letter Symbols  (SCC14)</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rgbClr val="FF0000"/>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86213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Terms and Definitions (SCC10)</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rgbClr val="FF0000"/>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 name="Rectangle 1">
            <a:extLst>
              <a:ext uri="{FF2B5EF4-FFF2-40B4-BE49-F238E27FC236}">
                <a16:creationId xmlns:a16="http://schemas.microsoft.com/office/drawing/2014/main" id="{9557948E-7C40-A547-AF4F-662D01B1E8C4}"/>
              </a:ext>
            </a:extLst>
          </p:cNvPr>
          <p:cNvSpPr/>
          <p:nvPr/>
        </p:nvSpPr>
        <p:spPr>
          <a:xfrm>
            <a:off x="447676" y="5783632"/>
            <a:ext cx="8315324" cy="646331"/>
          </a:xfrm>
          <a:prstGeom prst="rect">
            <a:avLst/>
          </a:prstGeom>
        </p:spPr>
        <p:txBody>
          <a:bodyPr wrap="square">
            <a:spAutoFit/>
          </a:bodyPr>
          <a:lstStyle/>
          <a:p>
            <a:r>
              <a:rPr lang="en-US" baseline="30000" dirty="0">
                <a:solidFill>
                  <a:srgbClr val="262626"/>
                </a:solidFill>
                <a:latin typeface="open_sansregular"/>
              </a:rPr>
              <a:t>2</a:t>
            </a:r>
            <a:r>
              <a:rPr lang="en-US" dirty="0">
                <a:solidFill>
                  <a:srgbClr val="262626"/>
                </a:solidFill>
                <a:latin typeface="open_sansregular"/>
              </a:rPr>
              <a:t> The IEEE Registration Authority Committee may be automatically included in a balloting group if requested by the Sponsor at the time of draft submission for SA Ballot. It is normally requested if the PAR indicates the possible registration of objects or numbers to be included in or used by the project or if it becomes apparent through development of the draft that such may occur.</a:t>
            </a:r>
            <a:endParaRPr lang="en-US" dirty="0"/>
          </a:p>
        </p:txBody>
      </p:sp>
      <p:sp>
        <p:nvSpPr>
          <p:cNvPr id="3" name="Footer Placeholder 3">
            <a:extLst>
              <a:ext uri="{FF2B5EF4-FFF2-40B4-BE49-F238E27FC236}">
                <a16:creationId xmlns:a16="http://schemas.microsoft.com/office/drawing/2014/main" id="{BB685C10-40D6-409B-5956-A24948E0384F}"/>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82E5B802-A43C-8C49-B1C1-4CE742C6AEBC}">
  <we:reference id="wa104380121" version="2.0.0.0" store="en-US" storeType="OMEX"/>
  <we:alternateReferences>
    <we:reference id="wa104380121" version="2.0.0.0" store="WA104380121"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802-11-Submission</Template>
  <TotalTime>119862</TotalTime>
  <Words>1529</Words>
  <Application>Microsoft Macintosh PowerPoint</Application>
  <PresentationFormat>On-screen Show (4:3)</PresentationFormat>
  <Paragraphs>337</Paragraphs>
  <Slides>12</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9" baseType="lpstr">
      <vt:lpstr>ＭＳ Ｐゴシック</vt:lpstr>
      <vt:lpstr>Arial</vt:lpstr>
      <vt:lpstr>Calibri</vt:lpstr>
      <vt:lpstr>open_sansregular</vt:lpstr>
      <vt:lpstr>Times New Roman</vt:lpstr>
      <vt:lpstr>802-11-Submission</vt:lpstr>
      <vt:lpstr>Document</vt:lpstr>
      <vt:lpstr>PowerPoint Presentation</vt:lpstr>
      <vt:lpstr>PowerPoint Presentation</vt:lpstr>
      <vt:lpstr>Introduction</vt:lpstr>
      <vt:lpstr>Standards Association (SA) Ballot Results – P802.15.4me</vt:lpstr>
      <vt:lpstr>SA Ballot Comments – P802.15.4me</vt:lpstr>
      <vt:lpstr>MBS comments by commenter</vt:lpstr>
      <vt:lpstr>MBS comments by commenter</vt:lpstr>
      <vt:lpstr>MBS comments by commenter</vt:lpstr>
      <vt:lpstr>Mandatory Coordination</vt:lpstr>
      <vt:lpstr>IEEE 802.15.4me Timeline</vt:lpstr>
      <vt:lpstr>IEEE 802.15.4me Timeline</vt:lpstr>
      <vt:lpstr>802 EC Motion</vt:lpstr>
    </vt:vector>
  </TitlesOfParts>
  <Manager/>
  <Company>Kinney Consulting</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P802.15.9rev1 SA Ballot Report to EC for RevCom</dc:title>
  <dc:subject/>
  <dc:creator>Pat Kinney</dc:creator>
  <cp:keywords>April 2021</cp:keywords>
  <dc:description/>
  <cp:lastModifiedBy>Gary Stuebing (gstuebin)</cp:lastModifiedBy>
  <cp:revision>2999</cp:revision>
  <cp:lastPrinted>1998-02-10T13:28:06Z</cp:lastPrinted>
  <dcterms:created xsi:type="dcterms:W3CDTF">2007-04-17T18:10:23Z</dcterms:created>
  <dcterms:modified xsi:type="dcterms:W3CDTF">2024-07-15T15:06:24Z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(7)O48q+nWDiKNAVXoAwq58w6onvO4eaK+wzpVW8jJCkaAk5P9kKngByeTmJxmoV2pCjvvmemEH_x000d_
Bi/1Vb2TVe+tY7DxqSSUdjmKOgTB8TLyiNQBsxkECPbQ5aOgrJarIgvBMt9/xI83ilExG6vi_x000d_
S0GxhJWGGUDgHyjb+HnAnUyDOHQkWDr/J5rfnEo8Pkef1xN4QHP7egW/+34UnnUIjw3oNNjl_x000d_
OHDD9Ssc4eYTC78Pow</vt:lpwstr>
  </property>
  <property fmtid="{D5CDD505-2E9C-101B-9397-08002B2CF9AE}" pid="3" name="_ms_pID_7253431">
    <vt:lpwstr>6vpYfi/vBWCLT9AAVyRe/tVHpf6Ac/UgkG/769ZfIzu5CXBMe25Mjb_x000d_
wyk3Z2sholKs78sCReY0tK6/qoCtk3RMh2lwCRGb+Vjheswe4KrtdiCCfRyuGnkUzeDr+3Oa_x000d_
pgBXfVduOvik4Ctt4N6tW7nTykDNdCW1ja0Q63kOM1MM9z3SPmGeHA2Oj/82zkoiGNSj2uz6_x000d_
iyF2w3CyR7XJHnoqXJRq4fEMlNT4EIppcbf4</vt:lpwstr>
  </property>
  <property fmtid="{D5CDD505-2E9C-101B-9397-08002B2CF9AE}" pid="4" name="_ms_pID_7253432">
    <vt:lpwstr>pGb23zPPRlZ05V1oH18F/8JGuLq1c/5NRzHa_x000d_
fP3c8wW+rSCqGEAIsLJj5g0kRuzUdV6tE39wzbhXti+ppBdL4JUonBF/H5bhy5KGbmAq9wDL_x000d_
WQEe1FwKs3UpTInkbf2Vc4B3Xe98ZFutSUZeMomnGtxyDe8t3jANbPJRT4xgn+CsbQbT2WZB_x000d_
ZZsrxy/GtjvMeU2G15LBA30mfQfc6NpGW2DGXCFX+btathrHn9nO6Q</vt:lpwstr>
  </property>
  <property fmtid="{D5CDD505-2E9C-101B-9397-08002B2CF9AE}" pid="5" name="_ms_pID_7253433">
    <vt:lpwstr>nc12FRKBQ68I2REs/u_x000d_
WxepZKfOi7k/cPGWSl8CIlA7kJdttX17bU1pmmj+C22HHDjaJD9M03JDLv0cUEBhIiymLys0_x000d_
S8Zrf9kLXl5etDTc0gmGvBzh5K3sp8Z6GqumFqrluPyDw0+PFh9FtSA0wh58qmmFhp+Ywbhd_x000d_
4CjJSN0lqFQl0Zo//6w5seXqFt8axD8R21ZMXHYerBlhWZ9yNOB8VnfWlvNDY5hEuruJ2kqG</vt:lpwstr>
  </property>
  <property fmtid="{D5CDD505-2E9C-101B-9397-08002B2CF9AE}" pid="6" name="_ms_pID_7253434">
    <vt:lpwstr>_x000d_
8a8nLkD9QQPo0Zjl19uBvrg7Ah44u4v9LeeL2b6QYB/toj++rsNsk5L6cv2+pU+uLkGaB9Ls_x000d_
Qjyo0dXcFynypfFicT2UJZi6GUQ2lE9C5ggbx5UwniYKlC/gl6xmI7yL4k88ngb/o6gRz9cA_x000d_
Ka7Z4sFCU9+MskBB22AiDG3+sbywHPc4VNvb4eP9IFnXza/yvzpVyoe+pD9bALR8GaYiAMEv_x000d_
C6tEoxqS9RBbM81T</vt:lpwstr>
  </property>
  <property fmtid="{D5CDD505-2E9C-101B-9397-08002B2CF9AE}" pid="7" name="_ms_pID_7253435">
    <vt:lpwstr>T/m+abgw1hF35qfTU1NFZ3cq0eiyqsKXzjuAOnuvr8I6nRCRK3KS8jLJ_x000d_
xrBx92k2Js5AzBLzmpruEbTpVKhqG0EQ+o2FPDeArXFeTqnKw0JGqHN5Wiwjdcz0QoCkcBqM_x000d_
eQuc7nc2YYNWghx3pw76G1g5OIVwkvHetqKOgL9P9aTyf/o93inc/AoIUL6qpOmDC/2E6jXx_x000d_
x6MXOKt76uld1sLDeoqCA/VEkD+VwvVWrf</vt:lpwstr>
  </property>
  <property fmtid="{D5CDD505-2E9C-101B-9397-08002B2CF9AE}" pid="8" name="_ms_pID_7253436">
    <vt:lpwstr>cCso0fEQ85A5msJc92E717P1bTkQ==</vt:lpwstr>
  </property>
  <property fmtid="{D5CDD505-2E9C-101B-9397-08002B2CF9AE}" pid="9" name="MSIP_Label_c8f49a32-fde3-48a5-9266-b5b0972a22dc_Enabled">
    <vt:lpwstr>true</vt:lpwstr>
  </property>
  <property fmtid="{D5CDD505-2E9C-101B-9397-08002B2CF9AE}" pid="10" name="MSIP_Label_c8f49a32-fde3-48a5-9266-b5b0972a22dc_SetDate">
    <vt:lpwstr>2024-07-08T19:24:58Z</vt:lpwstr>
  </property>
  <property fmtid="{D5CDD505-2E9C-101B-9397-08002B2CF9AE}" pid="11" name="MSIP_Label_c8f49a32-fde3-48a5-9266-b5b0972a22dc_Method">
    <vt:lpwstr>Standard</vt:lpwstr>
  </property>
  <property fmtid="{D5CDD505-2E9C-101B-9397-08002B2CF9AE}" pid="12" name="MSIP_Label_c8f49a32-fde3-48a5-9266-b5b0972a22dc_Name">
    <vt:lpwstr>Cisco Confidential</vt:lpwstr>
  </property>
  <property fmtid="{D5CDD505-2E9C-101B-9397-08002B2CF9AE}" pid="13" name="MSIP_Label_c8f49a32-fde3-48a5-9266-b5b0972a22dc_SiteId">
    <vt:lpwstr>5ae1af62-9505-4097-a69a-c1553ef7840e</vt:lpwstr>
  </property>
  <property fmtid="{D5CDD505-2E9C-101B-9397-08002B2CF9AE}" pid="14" name="MSIP_Label_c8f49a32-fde3-48a5-9266-b5b0972a22dc_ActionId">
    <vt:lpwstr>22a507ba-7548-4b07-8677-032396bdcb11</vt:lpwstr>
  </property>
  <property fmtid="{D5CDD505-2E9C-101B-9397-08002B2CF9AE}" pid="15" name="MSIP_Label_c8f49a32-fde3-48a5-9266-b5b0972a22dc_ContentBits">
    <vt:lpwstr>2</vt:lpwstr>
  </property>
  <property fmtid="{D5CDD505-2E9C-101B-9397-08002B2CF9AE}" pid="16" name="ClassificationContentMarkingFooterLocations">
    <vt:lpwstr>802-11-Submission:3</vt:lpwstr>
  </property>
  <property fmtid="{D5CDD505-2E9C-101B-9397-08002B2CF9AE}" pid="17" name="ClassificationContentMarkingFooterText">
    <vt:lpwstr>Cisco Confidential</vt:lpwstr>
  </property>
</Properties>
</file>