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64" r:id="rId2"/>
    <p:sldId id="256" r:id="rId3"/>
    <p:sldId id="783" r:id="rId4"/>
    <p:sldId id="803" r:id="rId5"/>
    <p:sldId id="804" r:id="rId6"/>
    <p:sldId id="792" r:id="rId7"/>
    <p:sldId id="800" r:id="rId8"/>
    <p:sldId id="801" r:id="rId9"/>
    <p:sldId id="802" r:id="rId10"/>
    <p:sldId id="805" r:id="rId11"/>
    <p:sldId id="806" r:id="rId12"/>
    <p:sldId id="807" r:id="rId13"/>
    <p:sldId id="777" r:id="rId14"/>
    <p:sldId id="772" r:id="rId1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20" autoAdjust="0"/>
  </p:normalViewPr>
  <p:slideViewPr>
    <p:cSldViewPr>
      <p:cViewPr varScale="1">
        <p:scale>
          <a:sx n="55" d="100"/>
          <a:sy n="55" d="100"/>
        </p:scale>
        <p:origin x="1604" y="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2024/7/17</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2024/7/17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06691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4</a:t>
            </a:fld>
            <a:endParaRPr kumimoji="1" lang="ja-JP" altLang="en-US"/>
          </a:p>
        </p:txBody>
      </p:sp>
    </p:spTree>
    <p:extLst>
      <p:ext uri="{BB962C8B-B14F-4D97-AF65-F5344CB8AC3E}">
        <p14:creationId xmlns:p14="http://schemas.microsoft.com/office/powerpoint/2010/main" val="3692715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6</a:t>
            </a:fld>
            <a:endParaRPr kumimoji="1" lang="ja-JP" altLang="en-US"/>
          </a:p>
        </p:txBody>
      </p:sp>
    </p:spTree>
    <p:extLst>
      <p:ext uri="{BB962C8B-B14F-4D97-AF65-F5344CB8AC3E}">
        <p14:creationId xmlns:p14="http://schemas.microsoft.com/office/powerpoint/2010/main" val="3872831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Times New Roman" panose="02020603050405020304" pitchFamily="18" charset="0"/>
                  <a:cs typeface="Times New Roman" panose="02020603050405020304" pitchFamily="18" charset="0"/>
                </a:endParaRP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Times New Roman" panose="02020603050405020304" pitchFamily="18" charset="0"/>
                    <a:cs typeface="Times New Roman" panose="02020603050405020304" pitchFamily="18" charset="0"/>
                  </a:rPr>
                  <a:t>I</a:t>
                </a:r>
                <a:r>
                  <a:rPr kumimoji="1" lang="en-US" altLang="ja-JP" sz="1200" dirty="0">
                    <a:latin typeface="Times New Roman" panose="02020603050405020304" pitchFamily="18" charset="0"/>
                    <a:cs typeface="Times New Roman" panose="02020603050405020304" pitchFamily="18" charset="0"/>
                  </a:rPr>
                  <a:t>n the case of LDPC and ARQ, PER improved 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and no error floor occurred</a:t>
                </a:r>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7</a:t>
            </a:fld>
            <a:endParaRPr kumimoji="1" lang="ja-JP" altLang="en-US"/>
          </a:p>
        </p:txBody>
      </p:sp>
    </p:spTree>
    <p:extLst>
      <p:ext uri="{BB962C8B-B14F-4D97-AF65-F5344CB8AC3E}">
        <p14:creationId xmlns:p14="http://schemas.microsoft.com/office/powerpoint/2010/main" val="324701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Times New Roman" panose="02020603050405020304" pitchFamily="18" charset="0"/>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8</a:t>
            </a:fld>
            <a:endParaRPr kumimoji="1" lang="ja-JP" altLang="en-US"/>
          </a:p>
        </p:txBody>
      </p:sp>
    </p:spTree>
    <p:extLst>
      <p:ext uri="{BB962C8B-B14F-4D97-AF65-F5344CB8AC3E}">
        <p14:creationId xmlns:p14="http://schemas.microsoft.com/office/powerpoint/2010/main" val="4291847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9</a:t>
            </a:fld>
            <a:endParaRPr kumimoji="1" lang="ja-JP" altLang="en-US"/>
          </a:p>
        </p:txBody>
      </p:sp>
    </p:spTree>
    <p:extLst>
      <p:ext uri="{BB962C8B-B14F-4D97-AF65-F5344CB8AC3E}">
        <p14:creationId xmlns:p14="http://schemas.microsoft.com/office/powerpoint/2010/main" val="1066135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13</a:t>
            </a:fld>
            <a:endParaRPr kumimoji="1" lang="ja-JP" altLang="en-US"/>
          </a:p>
        </p:txBody>
      </p:sp>
    </p:spTree>
    <p:extLst>
      <p:ext uri="{BB962C8B-B14F-4D97-AF65-F5344CB8AC3E}">
        <p14:creationId xmlns:p14="http://schemas.microsoft.com/office/powerpoint/2010/main" val="3380819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3944540" y="228600"/>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15-24-0357-00-06ma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F29BC87-BF55-421B-B54D-29C11A5C93C2}" type="slidenum">
              <a:rPr lang="en-US" smtClean="0">
                <a:solidFill>
                  <a:srgbClr val="000000"/>
                </a:solidFill>
              </a:rPr>
              <a:pPr>
                <a:defRPr/>
              </a:pPr>
              <a:t>‹#›</a:t>
            </a:fld>
            <a:endParaRPr lang="en-US" dirty="0">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364088" y="6453336"/>
            <a:ext cx="3744416" cy="553998"/>
          </a:xfrm>
          <a:prstGeom prst="rect">
            <a:avLst/>
          </a:prstGeo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265333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3660949" y="238423"/>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15-24-0357-00-06ma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292080" y="6453336"/>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dirty="0">
                <a:solidFill>
                  <a:srgbClr val="000000"/>
                </a:solidFill>
              </a:rPr>
              <a:t>Slide </a:t>
            </a:r>
            <a:fld id="{088E86A2-24BB-437A-8099-76D2C87A4801}" type="slidenum">
              <a:rPr lang="en-US" smtClean="0">
                <a:solidFill>
                  <a:srgbClr val="000000"/>
                </a:solidFill>
              </a:rPr>
              <a:pPr>
                <a:defRPr/>
              </a:pPr>
              <a:t>‹#›</a:t>
            </a:fld>
            <a:endParaRPr lang="en-US" dirty="0">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364088" y="6453336"/>
            <a:ext cx="3744416"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220072" y="6453336"/>
            <a:ext cx="3744416" cy="553998"/>
          </a:xfrm>
        </p:spPr>
        <p:txBody>
          <a:bodyPr/>
          <a:lstStyle>
            <a:lvl1pPr>
              <a:defRPr>
                <a:latin typeface="+mj-lt"/>
              </a:defRPr>
            </a:lvl1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409678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42399" y="6475413"/>
            <a:ext cx="535403" cy="184666"/>
          </a:xfrm>
        </p:spPr>
        <p:txBody>
          <a:bodyPr/>
          <a:lstStyle>
            <a:lvl1pPr>
              <a:defRPr sz="1200" smtClean="0">
                <a:latin typeface="+mj-lt"/>
              </a:defRPr>
            </a:lvl1pPr>
          </a:lstStyle>
          <a:p>
            <a:pPr>
              <a:defRPr/>
            </a:pPr>
            <a:r>
              <a:rPr lang="en-US" dirty="0">
                <a:solidFill>
                  <a:srgbClr val="000000"/>
                </a:solidFill>
              </a:rPr>
              <a:t>Slide </a:t>
            </a:r>
            <a:fld id="{656268D0-4611-45F7-BF6F-449ED53C6C0E}" type="slidenum">
              <a:rPr lang="en-US" smtClean="0">
                <a:solidFill>
                  <a:srgbClr val="000000"/>
                </a:solidFill>
              </a:rPr>
              <a:pPr>
                <a:defRPr/>
              </a:pPr>
              <a:t>‹#›</a:t>
            </a:fld>
            <a:endParaRPr lang="en-US" dirty="0">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220072" y="6475413"/>
            <a:ext cx="3816424"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364088" y="6428601"/>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755576" y="188640"/>
            <a:ext cx="1600200" cy="359916"/>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24" name="Google Shape;24;p2"/>
          <p:cNvSpPr txBox="1">
            <a:spLocks noGrp="1"/>
          </p:cNvSpPr>
          <p:nvPr>
            <p:ph type="ftr" idx="11"/>
          </p:nvPr>
        </p:nvSpPr>
        <p:spPr>
          <a:xfrm>
            <a:off x="4821382" y="6468868"/>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988367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3755386" y="228600"/>
            <a:ext cx="5022529"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15-24-0357-00-06ma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508104" y="6453336"/>
            <a:ext cx="3635896" cy="553998"/>
          </a:xfrm>
          <a:prstGeom prst="rect">
            <a:avLst/>
          </a:prstGeom>
        </p:spPr>
        <p:txBody>
          <a:bodyPr/>
          <a:lstStyle>
            <a:lvl1pPr>
              <a:defRPr>
                <a:latin typeface="+mj-lt"/>
              </a:defRPr>
            </a:lvl1pPr>
          </a:lstStyle>
          <a:p>
            <a:r>
              <a:rPr lang="en-US" sz="1200" dirty="0" err="1">
                <a:solidFill>
                  <a:srgbClr val="000000"/>
                </a:solidFill>
              </a:rPr>
              <a:t>K.Takabayashi</a:t>
            </a:r>
            <a:r>
              <a:rPr lang="en-US" sz="1200" dirty="0">
                <a:solidFill>
                  <a:srgbClr val="000000"/>
                </a:solidFill>
              </a:rPr>
              <a:t> (Toyo Univ.), </a:t>
            </a:r>
            <a:r>
              <a:rPr lang="en-US" sz="1200" dirty="0" err="1">
                <a:solidFill>
                  <a:srgbClr val="000000"/>
                </a:solidFill>
              </a:rPr>
              <a:t>R.Kohno</a:t>
            </a:r>
            <a:r>
              <a:rPr lang="en-US" sz="1200" dirty="0">
                <a:solidFill>
                  <a:srgbClr val="000000"/>
                </a:solidFill>
              </a:rPr>
              <a:t> (YNU/YRP-IAI)</a:t>
            </a: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0" y="260648"/>
            <a:ext cx="9036496"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Theoretical Analysis of System Performance in a Multi-BAN Coexistence Environment (Class 1)</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5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500" b="0" i="0" u="none" strike="noStrike" kern="0" cap="none" spc="0" normalizeH="0" baseline="0" noProof="0" dirty="0">
                <a:ln>
                  <a:noFill/>
                </a:ln>
                <a:effectLst/>
                <a:uLnTx/>
                <a:uFillTx/>
                <a:latin typeface="Times New Roman"/>
                <a:ea typeface="Times New Roman"/>
                <a:cs typeface="Times New Roman"/>
                <a:sym typeface="Times New Roman"/>
              </a:rPr>
              <a:t> 17 July 2024</a:t>
            </a:r>
            <a:endParaRPr kumimoji="0" sz="15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Kento Takabayashi</a:t>
            </a:r>
            <a:r>
              <a:rPr kumimoji="0" lang="en-US" altLang="ko-KR" sz="1500" baseline="30000" dirty="0">
                <a:solidFill>
                  <a:srgbClr val="000000"/>
                </a:solidFill>
                <a:latin typeface="Times New Roman" pitchFamily="18" charset="0"/>
              </a:rPr>
              <a:t>1</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Ryuji Kohno</a:t>
            </a:r>
            <a:r>
              <a:rPr kumimoji="0" lang="en-US" altLang="ko-KR" sz="1500" baseline="30000" dirty="0">
                <a:solidFill>
                  <a:srgbClr val="000000"/>
                </a:solidFill>
                <a:latin typeface="Times New Roman" pitchFamily="18" charset="0"/>
              </a:rPr>
              <a:t>2,3</a:t>
            </a:r>
            <a:r>
              <a:rPr kumimoji="0" lang="en-US" altLang="ko-KR" sz="1500" dirty="0">
                <a:solidFill>
                  <a:srgbClr val="000000"/>
                </a:solidFill>
                <a:latin typeface="Times New Roman" pitchFamily="18" charset="0"/>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 </a:t>
            </a:r>
            <a:r>
              <a:rPr kumimoji="0" lang="en-US" altLang="ko-KR" sz="1500" dirty="0">
                <a:solidFill>
                  <a:srgbClr val="000000"/>
                </a:solidFill>
                <a:latin typeface="Times New Roman" pitchFamily="18" charset="0"/>
              </a:rPr>
              <a:t>Toyo University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(2)Yokohama National University  (3)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 2</a:t>
            </a:r>
            <a:r>
              <a:rPr kumimoji="0" lang="it-IT" altLang="zh-TW" sz="1500" dirty="0">
                <a:solidFill>
                  <a:srgbClr val="000000"/>
                </a:solidFill>
                <a:latin typeface="Times New Roman" pitchFamily="18" charset="0"/>
              </a:rPr>
              <a:t>100 Kujirai, Kawagoe, Saitama, Japan 351-8585,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(4) YRP1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Voice:[(1)</a:t>
            </a:r>
            <a:r>
              <a:rPr kumimoji="0" lang="en-US" altLang="ja-JP" sz="1500" dirty="0">
                <a:solidFill>
                  <a:srgbClr val="000000"/>
                </a:solidFill>
                <a:latin typeface="Times New Roman" pitchFamily="18" charset="0"/>
              </a:rPr>
              <a:t> +81-866-94-2104 , (3)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E-Mail:[</a:t>
            </a:r>
            <a:r>
              <a:rPr kumimoji="0" lang="en-US" altLang="ja-JP" sz="1500" dirty="0">
                <a:solidFill>
                  <a:srgbClr val="000000"/>
                </a:solidFill>
                <a:latin typeface="Times New Roman" pitchFamily="18" charset="0"/>
              </a:rPr>
              <a:t>takabayashi.kento.xp@gmail.com</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kohno@ynu.ac.jp,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 corresponding to comments in EC Meeting</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611560" y="188640"/>
            <a:ext cx="1600200" cy="359916"/>
          </a:xfrm>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F6FAA5A-66E1-D945-CBF8-0761305B3587}"/>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10</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CB6707BD-F020-2502-06B1-9D4ED85A2734}"/>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F7A4ABFE-57F6-EF00-DA3A-2664A380C96A}"/>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July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41F29C68-F717-2175-7E43-FE0199D4D8D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BB2C1389-C9D3-F6A7-971B-35833080B33A}"/>
              </a:ext>
            </a:extLst>
          </p:cNvPr>
          <p:cNvPicPr>
            <a:picLocks noChangeAspect="1"/>
          </p:cNvPicPr>
          <p:nvPr/>
        </p:nvPicPr>
        <p:blipFill>
          <a:blip r:embed="rId2"/>
          <a:stretch>
            <a:fillRect/>
          </a:stretch>
        </p:blipFill>
        <p:spPr>
          <a:xfrm>
            <a:off x="521804" y="1752600"/>
            <a:ext cx="8100392" cy="3684553"/>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788DB66F-43AD-4795-4167-9C14FF5A5B31}"/>
                  </a:ext>
                </a:extLst>
              </p:cNvPr>
              <p:cNvSpPr txBox="1"/>
              <p:nvPr/>
            </p:nvSpPr>
            <p:spPr>
              <a:xfrm>
                <a:off x="1207409" y="5558522"/>
                <a:ext cx="6946095" cy="646331"/>
              </a:xfrm>
              <a:prstGeom prst="rect">
                <a:avLst/>
              </a:prstGeom>
              <a:noFill/>
            </p:spPr>
            <p:txBody>
              <a:bodyPr wrap="square" rtlCol="0">
                <a:spAutoFit/>
              </a:bodyPr>
              <a:lstStyle/>
              <a:p>
                <a:pPr algn="ctr"/>
                <a:r>
                  <a:rPr lang="en-US" altLang="ja-JP" sz="1800" dirty="0">
                    <a:effectLst/>
                    <a:latin typeface="+mj-lt"/>
                    <a:cs typeface="Times New Roman" panose="02020603050405020304" pitchFamily="18" charset="0"/>
                  </a:rPr>
                  <a:t>Example of PER of objective WBAN as a function of </a:t>
                </a:r>
                <a14:m>
                  <m:oMath xmlns:m="http://schemas.openxmlformats.org/officeDocument/2006/math">
                    <m:r>
                      <a:rPr lang="en-US" altLang="ja-JP" i="1">
                        <a:latin typeface="Cambria Math" panose="02040503050406030204" pitchFamily="18" charset="0"/>
                        <a:ea typeface="游明朝" panose="02020400000000000000" pitchFamily="18" charset="-128"/>
                        <a:cs typeface="Times New Roman" panose="02020603050405020304" pitchFamily="18" charset="0"/>
                      </a:rPr>
                      <m:t>𝑑</m:t>
                    </m:r>
                  </m:oMath>
                </a14:m>
                <a:r>
                  <a:rPr lang="en-US" altLang="ja-JP" sz="1800" dirty="0">
                    <a:effectLst/>
                    <a:latin typeface="+mj-lt"/>
                    <a:cs typeface="Times New Roman" panose="02020603050405020304" pitchFamily="18" charset="0"/>
                  </a:rPr>
                  <a:t>,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𝑖</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=1</m:t>
                    </m:r>
                  </m:oMath>
                </a14:m>
                <a:r>
                  <a:rPr lang="en-US" altLang="ja-JP" sz="1800" dirty="0">
                    <a:effectLst/>
                    <a:latin typeface="+mj-lt"/>
                    <a:cs typeface="Times New Roman" panose="02020603050405020304" pitchFamily="18" charset="0"/>
                  </a:rPr>
                  <a:t>,</a:t>
                </a:r>
              </a:p>
              <a:p>
                <a:pPr algn="ct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𝑑</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𝑖</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=1,</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1.5, </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2,</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3,</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5,</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7</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10</m:t>
                    </m:r>
                  </m:oMath>
                </a14:m>
                <a:r>
                  <a:rPr lang="en-US" altLang="ja-JP" sz="1800" dirty="0">
                    <a:effectLst/>
                    <a:latin typeface="+mj-lt"/>
                    <a:ea typeface="游明朝" panose="02020400000000000000" pitchFamily="18" charset="-128"/>
                  </a:rPr>
                  <a:t> (m)</a:t>
                </a:r>
                <a:endParaRPr kumimoji="1" lang="ja-JP" altLang="en-US" dirty="0">
                  <a:latin typeface="+mj-lt"/>
                  <a:ea typeface="+mj-ea"/>
                  <a:cs typeface="Times New Roman" panose="02020603050405020304" pitchFamily="18" charset="0"/>
                </a:endParaRPr>
              </a:p>
            </p:txBody>
          </p:sp>
        </mc:Choice>
        <mc:Fallback xmlns="">
          <p:sp>
            <p:nvSpPr>
              <p:cNvPr id="8" name="テキスト ボックス 7">
                <a:extLst>
                  <a:ext uri="{FF2B5EF4-FFF2-40B4-BE49-F238E27FC236}">
                    <a16:creationId xmlns:a16="http://schemas.microsoft.com/office/drawing/2014/main" id="{788DB66F-43AD-4795-4167-9C14FF5A5B31}"/>
                  </a:ext>
                </a:extLst>
              </p:cNvPr>
              <p:cNvSpPr txBox="1">
                <a:spLocks noRot="1" noChangeAspect="1" noMove="1" noResize="1" noEditPoints="1" noAdjustHandles="1" noChangeArrowheads="1" noChangeShapeType="1" noTextEdit="1"/>
              </p:cNvSpPr>
              <p:nvPr/>
            </p:nvSpPr>
            <p:spPr>
              <a:xfrm>
                <a:off x="1207409" y="5558522"/>
                <a:ext cx="6946095" cy="646331"/>
              </a:xfrm>
              <a:prstGeom prst="rect">
                <a:avLst/>
              </a:prstGeom>
              <a:blipFill>
                <a:blip r:embed="rId3"/>
                <a:stretch>
                  <a:fillRect t="-5660" b="-1415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84681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F6FAA5A-66E1-D945-CBF8-0761305B3587}"/>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11</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CB6707BD-F020-2502-06B1-9D4ED85A2734}"/>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F7A4ABFE-57F6-EF00-DA3A-2664A380C96A}"/>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July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41F29C68-F717-2175-7E43-FE0199D4D8D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ED028481-9A4B-82ED-9ECC-BDC994486226}"/>
                  </a:ext>
                </a:extLst>
              </p:cNvPr>
              <p:cNvSpPr txBox="1"/>
              <p:nvPr/>
            </p:nvSpPr>
            <p:spPr>
              <a:xfrm>
                <a:off x="1207409" y="5558522"/>
                <a:ext cx="6946095" cy="646331"/>
              </a:xfrm>
              <a:prstGeom prst="rect">
                <a:avLst/>
              </a:prstGeom>
              <a:noFill/>
            </p:spPr>
            <p:txBody>
              <a:bodyPr wrap="square" rtlCol="0">
                <a:spAutoFit/>
              </a:bodyPr>
              <a:lstStyle/>
              <a:p>
                <a:pPr algn="ctr"/>
                <a:r>
                  <a:rPr lang="en-US" altLang="ja-JP" sz="1800" dirty="0">
                    <a:effectLst/>
                    <a:latin typeface="+mj-lt"/>
                    <a:cs typeface="Times New Roman" panose="02020603050405020304" pitchFamily="18" charset="0"/>
                  </a:rPr>
                  <a:t>Example of PER of objective WBAN as a function of </a:t>
                </a:r>
                <a14:m>
                  <m:oMath xmlns:m="http://schemas.openxmlformats.org/officeDocument/2006/math">
                    <m:r>
                      <a:rPr lang="en-US" altLang="ja-JP" i="1">
                        <a:latin typeface="Cambria Math" panose="02040503050406030204" pitchFamily="18" charset="0"/>
                        <a:ea typeface="游明朝" panose="02020400000000000000" pitchFamily="18" charset="-128"/>
                        <a:cs typeface="Times New Roman" panose="02020603050405020304" pitchFamily="18" charset="0"/>
                      </a:rPr>
                      <m:t>𝑑</m:t>
                    </m:r>
                  </m:oMath>
                </a14:m>
                <a:r>
                  <a:rPr lang="en-US" altLang="ja-JP" sz="1800" dirty="0">
                    <a:effectLst/>
                    <a:latin typeface="+mj-lt"/>
                    <a:cs typeface="Times New Roman" panose="02020603050405020304" pitchFamily="18" charset="0"/>
                  </a:rPr>
                  <a:t>,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𝑖</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2</m:t>
                    </m:r>
                  </m:oMath>
                </a14:m>
                <a:r>
                  <a:rPr lang="en-US" altLang="ja-JP" sz="1800" dirty="0">
                    <a:effectLst/>
                    <a:latin typeface="+mj-lt"/>
                    <a:cs typeface="Times New Roman" panose="02020603050405020304" pitchFamily="18" charset="0"/>
                  </a:rPr>
                  <a:t>,</a:t>
                </a:r>
              </a:p>
              <a:p>
                <a:pPr algn="ct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𝑑</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𝑖</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=1,</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1.5, </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2,</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3,</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5,</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7</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10</m:t>
                    </m:r>
                  </m:oMath>
                </a14:m>
                <a:r>
                  <a:rPr lang="en-US" altLang="ja-JP" sz="1800" dirty="0">
                    <a:effectLst/>
                    <a:latin typeface="+mj-lt"/>
                    <a:ea typeface="游明朝" panose="02020400000000000000" pitchFamily="18" charset="-128"/>
                  </a:rPr>
                  <a:t> (m)</a:t>
                </a:r>
                <a:endParaRPr kumimoji="1" lang="ja-JP" altLang="en-US" dirty="0">
                  <a:latin typeface="+mj-lt"/>
                  <a:ea typeface="+mj-ea"/>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ED028481-9A4B-82ED-9ECC-BDC994486226}"/>
                  </a:ext>
                </a:extLst>
              </p:cNvPr>
              <p:cNvSpPr txBox="1">
                <a:spLocks noRot="1" noChangeAspect="1" noMove="1" noResize="1" noEditPoints="1" noAdjustHandles="1" noChangeArrowheads="1" noChangeShapeType="1" noTextEdit="1"/>
              </p:cNvSpPr>
              <p:nvPr/>
            </p:nvSpPr>
            <p:spPr>
              <a:xfrm>
                <a:off x="1207409" y="5558522"/>
                <a:ext cx="6946095" cy="646331"/>
              </a:xfrm>
              <a:prstGeom prst="rect">
                <a:avLst/>
              </a:prstGeom>
              <a:blipFill>
                <a:blip r:embed="rId2"/>
                <a:stretch>
                  <a:fillRect t="-5660" b="-14151"/>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A55C0196-6A52-6412-4AEF-ABD95318DB5D}"/>
              </a:ext>
            </a:extLst>
          </p:cNvPr>
          <p:cNvPicPr>
            <a:picLocks noChangeAspect="1"/>
          </p:cNvPicPr>
          <p:nvPr/>
        </p:nvPicPr>
        <p:blipFill>
          <a:blip r:embed="rId3"/>
          <a:stretch>
            <a:fillRect/>
          </a:stretch>
        </p:blipFill>
        <p:spPr>
          <a:xfrm>
            <a:off x="443240" y="1788428"/>
            <a:ext cx="8257520" cy="3756024"/>
          </a:xfrm>
          <a:prstGeom prst="rect">
            <a:avLst/>
          </a:prstGeom>
        </p:spPr>
      </p:pic>
    </p:spTree>
    <p:extLst>
      <p:ext uri="{BB962C8B-B14F-4D97-AF65-F5344CB8AC3E}">
        <p14:creationId xmlns:p14="http://schemas.microsoft.com/office/powerpoint/2010/main" val="4235992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F6FAA5A-66E1-D945-CBF8-0761305B3587}"/>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12</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CB6707BD-F020-2502-06B1-9D4ED85A2734}"/>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F7A4ABFE-57F6-EF00-DA3A-2664A380C96A}"/>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July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41F29C68-F717-2175-7E43-FE0199D4D8D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467FB72A-5231-BE77-9B93-A42ED926A846}"/>
                  </a:ext>
                </a:extLst>
              </p:cNvPr>
              <p:cNvSpPr txBox="1"/>
              <p:nvPr/>
            </p:nvSpPr>
            <p:spPr>
              <a:xfrm>
                <a:off x="1207409" y="5558522"/>
                <a:ext cx="6946095" cy="646331"/>
              </a:xfrm>
              <a:prstGeom prst="rect">
                <a:avLst/>
              </a:prstGeom>
              <a:noFill/>
            </p:spPr>
            <p:txBody>
              <a:bodyPr wrap="square" rtlCol="0">
                <a:spAutoFit/>
              </a:bodyPr>
              <a:lstStyle/>
              <a:p>
                <a:pPr algn="ctr"/>
                <a:r>
                  <a:rPr lang="en-US" altLang="ja-JP" sz="1800" dirty="0">
                    <a:effectLst/>
                    <a:latin typeface="+mj-lt"/>
                    <a:cs typeface="Times New Roman" panose="02020603050405020304" pitchFamily="18" charset="0"/>
                  </a:rPr>
                  <a:t>Example of PER of objective WBAN as a function of </a:t>
                </a:r>
                <a14:m>
                  <m:oMath xmlns:m="http://schemas.openxmlformats.org/officeDocument/2006/math">
                    <m:r>
                      <a:rPr lang="en-US" altLang="ja-JP" i="1">
                        <a:latin typeface="Cambria Math" panose="02040503050406030204" pitchFamily="18" charset="0"/>
                        <a:ea typeface="游明朝" panose="02020400000000000000" pitchFamily="18" charset="-128"/>
                        <a:cs typeface="Times New Roman" panose="02020603050405020304" pitchFamily="18" charset="0"/>
                      </a:rPr>
                      <m:t>𝑑</m:t>
                    </m:r>
                  </m:oMath>
                </a14:m>
                <a:r>
                  <a:rPr lang="en-US" altLang="ja-JP" sz="1800" dirty="0">
                    <a:effectLst/>
                    <a:latin typeface="+mj-lt"/>
                    <a:cs typeface="Times New Roman" panose="02020603050405020304" pitchFamily="18" charset="0"/>
                  </a:rPr>
                  <a:t>,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𝑖</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3</m:t>
                    </m:r>
                  </m:oMath>
                </a14:m>
                <a:r>
                  <a:rPr lang="en-US" altLang="ja-JP" sz="1800" dirty="0">
                    <a:effectLst/>
                    <a:latin typeface="+mj-lt"/>
                    <a:cs typeface="Times New Roman" panose="02020603050405020304" pitchFamily="18" charset="0"/>
                  </a:rPr>
                  <a:t>,</a:t>
                </a:r>
              </a:p>
              <a:p>
                <a:pPr algn="ct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𝑑</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𝑖</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=1,</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1.5, </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2,</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3,</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5,</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7</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10</m:t>
                    </m:r>
                  </m:oMath>
                </a14:m>
                <a:r>
                  <a:rPr lang="en-US" altLang="ja-JP" sz="1800" dirty="0">
                    <a:effectLst/>
                    <a:latin typeface="+mj-lt"/>
                    <a:ea typeface="游明朝" panose="02020400000000000000" pitchFamily="18" charset="-128"/>
                  </a:rPr>
                  <a:t> (m)</a:t>
                </a:r>
                <a:endParaRPr kumimoji="1" lang="ja-JP" altLang="en-US" dirty="0">
                  <a:latin typeface="+mj-lt"/>
                  <a:ea typeface="+mj-ea"/>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467FB72A-5231-BE77-9B93-A42ED926A846}"/>
                  </a:ext>
                </a:extLst>
              </p:cNvPr>
              <p:cNvSpPr txBox="1">
                <a:spLocks noRot="1" noChangeAspect="1" noMove="1" noResize="1" noEditPoints="1" noAdjustHandles="1" noChangeArrowheads="1" noChangeShapeType="1" noTextEdit="1"/>
              </p:cNvSpPr>
              <p:nvPr/>
            </p:nvSpPr>
            <p:spPr>
              <a:xfrm>
                <a:off x="1207409" y="5558522"/>
                <a:ext cx="6946095" cy="646331"/>
              </a:xfrm>
              <a:prstGeom prst="rect">
                <a:avLst/>
              </a:prstGeom>
              <a:blipFill>
                <a:blip r:embed="rId2"/>
                <a:stretch>
                  <a:fillRect t="-5660" b="-14151"/>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A96A9ACC-6711-D44A-8BE4-DEAB0834C510}"/>
              </a:ext>
            </a:extLst>
          </p:cNvPr>
          <p:cNvPicPr>
            <a:picLocks noChangeAspect="1"/>
          </p:cNvPicPr>
          <p:nvPr/>
        </p:nvPicPr>
        <p:blipFill>
          <a:blip r:embed="rId3"/>
          <a:stretch>
            <a:fillRect/>
          </a:stretch>
        </p:blipFill>
        <p:spPr>
          <a:xfrm>
            <a:off x="557808" y="1687665"/>
            <a:ext cx="8028384" cy="3651800"/>
          </a:xfrm>
          <a:prstGeom prst="rect">
            <a:avLst/>
          </a:prstGeom>
        </p:spPr>
      </p:pic>
    </p:spTree>
    <p:extLst>
      <p:ext uri="{BB962C8B-B14F-4D97-AF65-F5344CB8AC3E}">
        <p14:creationId xmlns:p14="http://schemas.microsoft.com/office/powerpoint/2010/main" val="1678729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75B8F0-7220-4089-C4A9-C18C8E0FFA3C}"/>
              </a:ext>
            </a:extLst>
          </p:cNvPr>
          <p:cNvSpPr>
            <a:spLocks noGrp="1"/>
          </p:cNvSpPr>
          <p:nvPr>
            <p:ph type="title"/>
          </p:nvPr>
        </p:nvSpPr>
        <p:spPr>
          <a:xfrm>
            <a:off x="723900" y="620688"/>
            <a:ext cx="7772400" cy="1066800"/>
          </a:xfrm>
        </p:spPr>
        <p:txBody>
          <a:bodyPr/>
          <a:lstStyle/>
          <a:p>
            <a:r>
              <a:rPr kumimoji="1" lang="en-US" altLang="ja-JP" dirty="0"/>
              <a:t>Conclusion</a:t>
            </a:r>
            <a:endParaRPr kumimoji="1" lang="ja-JP" altLang="en-US" dirty="0"/>
          </a:p>
        </p:txBody>
      </p:sp>
      <p:sp>
        <p:nvSpPr>
          <p:cNvPr id="3" name="スライド番号プレースホルダー 2">
            <a:extLst>
              <a:ext uri="{FF2B5EF4-FFF2-40B4-BE49-F238E27FC236}">
                <a16:creationId xmlns:a16="http://schemas.microsoft.com/office/drawing/2014/main" id="{6C56E7A5-8F87-0C0E-CC06-24B043FD0A5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13</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77B756F6-16B9-6419-DDA2-DDF27B907E36}"/>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41D49636-59EE-CE9B-674B-50676E0BA89C}"/>
              </a:ext>
            </a:extLst>
          </p:cNvPr>
          <p:cNvSpPr>
            <a:spLocks noGrp="1"/>
          </p:cNvSpPr>
          <p:nvPr>
            <p:ph type="ftr" sz="quarter" idx="3"/>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6" name="テキスト ボックス 5">
            <a:extLst>
              <a:ext uri="{FF2B5EF4-FFF2-40B4-BE49-F238E27FC236}">
                <a16:creationId xmlns:a16="http://schemas.microsoft.com/office/drawing/2014/main" id="{377D4FE9-7B1B-811B-FCE5-49DE107C1FC5}"/>
              </a:ext>
            </a:extLst>
          </p:cNvPr>
          <p:cNvSpPr txBox="1"/>
          <p:nvPr/>
        </p:nvSpPr>
        <p:spPr>
          <a:xfrm>
            <a:off x="377534" y="1916832"/>
            <a:ext cx="8388932" cy="3785652"/>
          </a:xfrm>
          <a:prstGeom prst="rect">
            <a:avLst/>
          </a:prstGeom>
          <a:noFill/>
        </p:spPr>
        <p:txBody>
          <a:bodyPr wrap="square" rtlCol="0">
            <a:spAutoFit/>
          </a:bodyPr>
          <a:lstStyle/>
          <a:p>
            <a:pPr marL="342900" indent="-342900">
              <a:buFont typeface="Arial" panose="020B0604020202020204" pitchFamily="34" charset="0"/>
              <a:buChar char="•"/>
            </a:pPr>
            <a:r>
              <a:rPr lang="en-US" altLang="ja-JP" sz="2000" dirty="0">
                <a:latin typeface="Times New Roman" panose="02020603050405020304" pitchFamily="18" charset="0"/>
                <a:ea typeface="+mj-ea"/>
                <a:cs typeface="Times New Roman" panose="02020603050405020304" pitchFamily="18" charset="0"/>
              </a:rPr>
              <a:t>Sufficient PER performance could be obtained without error correction by ensuring a certain level of SNR if the number of interference was small</a:t>
            </a:r>
          </a:p>
          <a:p>
            <a:pPr marL="342900" indent="-342900">
              <a:buFont typeface="Arial" panose="020B0604020202020204" pitchFamily="34" charset="0"/>
              <a:buChar char="•"/>
            </a:pPr>
            <a:endParaRPr lang="en-US" altLang="ja-JP" sz="2000" dirty="0">
              <a:latin typeface="+mj-lt"/>
              <a:ea typeface="+mj-ea"/>
            </a:endParaRPr>
          </a:p>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Even with interference from close range, sufficient PER performance was obtained if the number of interferences was small</a:t>
            </a:r>
          </a:p>
          <a:p>
            <a:pPr marL="342900" indent="-342900">
              <a:buFont typeface="Arial" panose="020B0604020202020204" pitchFamily="34" charset="0"/>
              <a:buChar char="•"/>
            </a:pPr>
            <a:endParaRPr kumimoji="1" lang="en-US" altLang="ja-JP" sz="20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kumimoji="1" lang="en-US" altLang="ja-JP" sz="2000" dirty="0">
                <a:latin typeface="Times New Roman" panose="02020603050405020304" pitchFamily="18" charset="0"/>
                <a:cs typeface="Times New Roman" panose="02020603050405020304" pitchFamily="18" charset="0"/>
              </a:rPr>
              <a:t>In normal use cases, interference from a distance of 5m or more can be almost ignored</a:t>
            </a:r>
          </a:p>
          <a:p>
            <a:pPr marL="800100" lvl="1" indent="-342900">
              <a:buFont typeface="Wingdings" panose="05000000000000000000" pitchFamily="2" charset="2"/>
              <a:buChar char="Ø"/>
            </a:pPr>
            <a:endParaRPr lang="en-US" altLang="ja-JP" sz="2000" dirty="0">
              <a:latin typeface="Times New Roman" panose="02020603050405020304" pitchFamily="18" charset="0"/>
              <a:ea typeface="+mj-ea"/>
              <a:cs typeface="Times New Roman" panose="02020603050405020304" pitchFamily="18" charset="0"/>
            </a:endParaRPr>
          </a:p>
          <a:p>
            <a:pPr marL="800100" lvl="1" indent="-342900">
              <a:buFont typeface="Wingdings" panose="05000000000000000000" pitchFamily="2" charset="2"/>
              <a:buChar char="Ø"/>
            </a:pPr>
            <a:r>
              <a:rPr kumimoji="1" lang="en-US" altLang="ja-JP" sz="2000" dirty="0">
                <a:latin typeface="+mj-lt"/>
                <a:ea typeface="+mj-ea"/>
              </a:rPr>
              <a:t>Since error correction, retransmission, and transmission timing deviations are normally considered, it is thought that the PER performance will be better than that of this analysis.</a:t>
            </a:r>
          </a:p>
        </p:txBody>
      </p:sp>
    </p:spTree>
    <p:extLst>
      <p:ext uri="{BB962C8B-B14F-4D97-AF65-F5344CB8AC3E}">
        <p14:creationId xmlns:p14="http://schemas.microsoft.com/office/powerpoint/2010/main" val="3370494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3359065-1F6D-3AA7-0E03-CC72C87297C5}"/>
              </a:ext>
            </a:extLst>
          </p:cNvPr>
          <p:cNvSpPr>
            <a:spLocks noGrp="1"/>
          </p:cNvSpPr>
          <p:nvPr>
            <p:ph type="dt"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3" name="フッター プレースホルダー 2">
            <a:extLst>
              <a:ext uri="{FF2B5EF4-FFF2-40B4-BE49-F238E27FC236}">
                <a16:creationId xmlns:a16="http://schemas.microsoft.com/office/drawing/2014/main" id="{3A593160-71CF-0865-DBCA-99B17AC33FF6}"/>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4" name="スライド番号プレースホルダー 3">
            <a:extLst>
              <a:ext uri="{FF2B5EF4-FFF2-40B4-BE49-F238E27FC236}">
                <a16:creationId xmlns:a16="http://schemas.microsoft.com/office/drawing/2014/main" id="{5519D34B-8FEB-C199-6C3F-B5B093B6269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5" name="テキスト ボックス 2">
            <a:extLst>
              <a:ext uri="{FF2B5EF4-FFF2-40B4-BE49-F238E27FC236}">
                <a16:creationId xmlns:a16="http://schemas.microsoft.com/office/drawing/2014/main" id="{E7991C5D-D96F-D1A2-1EA0-D41315C0273E}"/>
              </a:ext>
            </a:extLst>
          </p:cNvPr>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Tree>
    <p:extLst>
      <p:ext uri="{BB962C8B-B14F-4D97-AF65-F5344CB8AC3E}">
        <p14:creationId xmlns:p14="http://schemas.microsoft.com/office/powerpoint/2010/main" val="203028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1190837" y="1268760"/>
            <a:ext cx="6838528" cy="1470025"/>
          </a:xfrm>
        </p:spPr>
        <p:txBody>
          <a:bodyPr>
            <a:normAutofit fontScale="90000"/>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Theoretical Analysis of System Performance in a Multi-BAN Coexistence Environment (Class 1)</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962026" y="2924944"/>
            <a:ext cx="7296150" cy="1752600"/>
          </a:xfrm>
        </p:spPr>
        <p:txBody>
          <a:bodyPr/>
          <a:lstStyle/>
          <a:p>
            <a:r>
              <a:rPr kumimoji="1" lang="en-US" altLang="ja-JP" sz="2400" dirty="0"/>
              <a:t>July 2024,</a:t>
            </a:r>
          </a:p>
          <a:p>
            <a:r>
              <a:rPr kumimoji="1" lang="en-US" altLang="ja-JP" sz="2400" dirty="0"/>
              <a:t>Hybrid Session,</a:t>
            </a:r>
          </a:p>
          <a:p>
            <a:r>
              <a:rPr kumimoji="1" lang="en-US" altLang="ja-JP" sz="2400" dirty="0"/>
              <a:t>Sheraton Le Centre Montreal, Montreal, Quebec, Canada </a:t>
            </a:r>
          </a:p>
          <a:p>
            <a:r>
              <a:rPr kumimoji="1" lang="en-US" altLang="ja-JP" sz="2400" dirty="0"/>
              <a:t>Kento Takabayashi</a:t>
            </a:r>
            <a:r>
              <a:rPr kumimoji="1" lang="en-US" altLang="ja-JP" sz="2400" baseline="30000" dirty="0"/>
              <a:t> (1)</a:t>
            </a:r>
            <a:r>
              <a:rPr kumimoji="1" lang="en-US" altLang="ja-JP" sz="2400" dirty="0">
                <a:sym typeface="Times New Roman"/>
              </a:rPr>
              <a:t>, Ryuji Kohno</a:t>
            </a:r>
            <a:r>
              <a:rPr kumimoji="1" lang="en-US" altLang="ja-JP" sz="2400" baseline="30000" dirty="0"/>
              <a:t>(2,3)</a:t>
            </a:r>
          </a:p>
          <a:p>
            <a:endParaRPr kumimoji="1" lang="en-US" altLang="ja-JP" sz="2000" baseline="30000" dirty="0"/>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defPPr>
              <a:defRPr lang="ja-JP"/>
            </a:defPPr>
            <a:lvl1pPr marL="0" marR="0" lvl="0" indent="0" algn="l" rtl="0" eaLnBrk="0" fontAlgn="base" hangingPunct="0">
              <a:spcBef>
                <a:spcPts val="0"/>
              </a:spcBef>
              <a:spcAft>
                <a:spcPts val="0"/>
              </a:spcAft>
              <a:buSzPts val="1400"/>
              <a:buNone/>
              <a:defRPr kumimoji="1" sz="1400" b="1"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a:xfrm>
            <a:off x="4376062" y="6475413"/>
            <a:ext cx="468078" cy="184666"/>
          </a:xfrm>
        </p:spPr>
        <p:txBody>
          <a:bodyPr/>
          <a:lstStyle/>
          <a:p>
            <a:pPr marL="0" lvl="0" indent="0" algn="ctr" rtl="0">
              <a:spcBef>
                <a:spcPts val="0"/>
              </a:spcBef>
              <a:spcAft>
                <a:spcPts val="0"/>
              </a:spcAft>
              <a:buNone/>
            </a:pPr>
            <a:r>
              <a:rPr lang="en-US" altLang="ja-JP" dirty="0"/>
              <a:t>Slide 2</a:t>
            </a:r>
            <a:endParaRPr altLang="ja-JP"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a:xfrm>
            <a:off x="5004048" y="6475413"/>
            <a:ext cx="3960440" cy="121939"/>
          </a:xfrm>
          <a:prstGeom prst="rect">
            <a:avLst/>
          </a:prstGeom>
          <a:noFill/>
          <a:ln>
            <a:noFill/>
          </a:ln>
        </p:spPr>
        <p:txBody>
          <a:bodyPr spcFirstLastPara="1" wrap="square" lIns="91425" tIns="91425" rIns="91425" bIns="91425" anchor="t" anchorCtr="0">
            <a:noAutofit/>
          </a:bodyPr>
          <a:lstStyle>
            <a:defPPr>
              <a:defRPr lang="ja-JP"/>
            </a:defPPr>
            <a:lvl1pPr marL="0" marR="0" lvl="0" indent="0" algn="r"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6" name="テキスト ボックス 5">
            <a:extLst>
              <a:ext uri="{FF2B5EF4-FFF2-40B4-BE49-F238E27FC236}">
                <a16:creationId xmlns:a16="http://schemas.microsoft.com/office/drawing/2014/main" id="{168E7AF5-684A-E813-9980-916ED75799A6}"/>
              </a:ext>
            </a:extLst>
          </p:cNvPr>
          <p:cNvSpPr txBox="1"/>
          <p:nvPr/>
        </p:nvSpPr>
        <p:spPr>
          <a:xfrm>
            <a:off x="493466" y="5253313"/>
            <a:ext cx="8650534" cy="646331"/>
          </a:xfrm>
          <a:prstGeom prst="rect">
            <a:avLst/>
          </a:prstGeom>
          <a:noFill/>
        </p:spPr>
        <p:txBody>
          <a:bodyPr wrap="square" rtlCol="0">
            <a:spAutoFit/>
          </a:bodyPr>
          <a:lstStyle/>
          <a:p>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(1) </a:t>
            </a:r>
            <a:r>
              <a:rPr kumimoji="0" lang="en-US" altLang="ko-KR" sz="1800" dirty="0">
                <a:solidFill>
                  <a:srgbClr val="000000"/>
                </a:solidFill>
                <a:latin typeface="Times New Roman" pitchFamily="18" charset="0"/>
              </a:rPr>
              <a:t>Toyo University </a:t>
            </a:r>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(2)Yokohama National University  (3) YRP International Alliance Institute</a:t>
            </a:r>
            <a:endParaRPr kumimoji="1" lang="ja-JP" altLang="en-US" dirty="0"/>
          </a:p>
        </p:txBody>
      </p:sp>
    </p:spTree>
    <p:extLst>
      <p:ext uri="{BB962C8B-B14F-4D97-AF65-F5344CB8AC3E}">
        <p14:creationId xmlns:p14="http://schemas.microsoft.com/office/powerpoint/2010/main" val="3656800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75F1F3A-9FB9-25B7-619D-2EC7714A3993}"/>
              </a:ext>
            </a:extLst>
          </p:cNvPr>
          <p:cNvSpPr>
            <a:spLocks noGrp="1"/>
          </p:cNvSpPr>
          <p:nvPr>
            <p:ph type="title"/>
          </p:nvPr>
        </p:nvSpPr>
        <p:spPr>
          <a:xfrm>
            <a:off x="685800" y="685800"/>
            <a:ext cx="7772400" cy="1066800"/>
          </a:xfrm>
        </p:spPr>
        <p:txBody>
          <a:bodyPr wrap="square" anchor="ctr">
            <a:normAutofit/>
          </a:bodyPr>
          <a:lstStyle/>
          <a:p>
            <a:r>
              <a:rPr kumimoji="1" lang="en-US" altLang="ja-JP" dirty="0"/>
              <a:t>Coexistence environment level </a:t>
            </a:r>
            <a:endParaRPr kumimoji="1" lang="ja-JP" altLang="en-US" dirty="0"/>
          </a:p>
        </p:txBody>
      </p:sp>
      <p:sp>
        <p:nvSpPr>
          <p:cNvPr id="2" name="スライド番号プレースホルダー 1">
            <a:extLst>
              <a:ext uri="{FF2B5EF4-FFF2-40B4-BE49-F238E27FC236}">
                <a16:creationId xmlns:a16="http://schemas.microsoft.com/office/drawing/2014/main" id="{8428970F-3EF7-8E59-C9C8-83CE99E571AF}"/>
              </a:ext>
            </a:extLst>
          </p:cNvPr>
          <p:cNvSpPr>
            <a:spLocks noGrp="1"/>
          </p:cNvSpPr>
          <p:nvPr>
            <p:ph type="sldNum" sz="quarter" idx="12"/>
          </p:nvPr>
        </p:nvSpPr>
        <p:spPr>
          <a:xfrm>
            <a:off x="4342399" y="6475413"/>
            <a:ext cx="535403" cy="184666"/>
          </a:xfrm>
        </p:spPr>
        <p:txBody>
          <a:bodyPr wrap="none" anchor="t">
            <a:normAutofit/>
          </a:bodyPr>
          <a:lstStyle/>
          <a:p>
            <a:pPr>
              <a:spcAft>
                <a:spcPts val="600"/>
              </a:spcAft>
              <a:defRPr/>
            </a:pPr>
            <a:r>
              <a:rPr lang="en-US">
                <a:solidFill>
                  <a:srgbClr val="000000"/>
                </a:solidFill>
              </a:rPr>
              <a:t>Slide </a:t>
            </a:r>
            <a:fld id="{C65D8D74-25E4-4A14-9B13-1C1CBE0663D9}" type="slidenum">
              <a:rPr lang="en-US" smtClean="0">
                <a:solidFill>
                  <a:srgbClr val="000000"/>
                </a:solidFill>
              </a:rPr>
              <a:pPr>
                <a:spcAft>
                  <a:spcPts val="600"/>
                </a:spcAft>
                <a:defRPr/>
              </a:pPr>
              <a:t>3</a:t>
            </a:fld>
            <a:endParaRPr lang="en-US">
              <a:solidFill>
                <a:srgbClr val="000000"/>
              </a:solidFill>
            </a:endParaRPr>
          </a:p>
        </p:txBody>
      </p:sp>
      <p:sp>
        <p:nvSpPr>
          <p:cNvPr id="4" name="日付プレースホルダー 3">
            <a:extLst>
              <a:ext uri="{FF2B5EF4-FFF2-40B4-BE49-F238E27FC236}">
                <a16:creationId xmlns:a16="http://schemas.microsoft.com/office/drawing/2014/main" id="{49FB9963-7F45-7068-D00C-E32B2C0299F0}"/>
              </a:ext>
            </a:extLst>
          </p:cNvPr>
          <p:cNvSpPr>
            <a:spLocks noGrp="1"/>
          </p:cNvSpPr>
          <p:nvPr>
            <p:ph type="dt" sz="half" idx="2"/>
          </p:nvPr>
        </p:nvSpPr>
        <p:spPr>
          <a:xfrm>
            <a:off x="762000" y="304800"/>
            <a:ext cx="1600200" cy="215444"/>
          </a:xfrm>
        </p:spPr>
        <p:txBody>
          <a:bodyPr wrap="square" anchor="b">
            <a:normAutofit/>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A0AB4A8F-AED4-00E2-B5C4-01E5363396F5}"/>
              </a:ext>
            </a:extLst>
          </p:cNvPr>
          <p:cNvSpPr>
            <a:spLocks noGrp="1"/>
          </p:cNvSpPr>
          <p:nvPr>
            <p:ph type="ftr" sz="quarter" idx="3"/>
          </p:nvPr>
        </p:nvSpPr>
        <p:spPr>
          <a:xfrm>
            <a:off x="5220072" y="6475413"/>
            <a:ext cx="3816424" cy="553998"/>
          </a:xfrm>
        </p:spPr>
        <p:txBody>
          <a:bodyPr>
            <a:normAutofit/>
          </a:bodyPr>
          <a:lstStyle/>
          <a:p>
            <a:pPr>
              <a:spcAft>
                <a:spcPts val="600"/>
              </a:spcAft>
            </a:pPr>
            <a:r>
              <a:rPr lang="en-US" altLang="ja-JP" sz="1200">
                <a:solidFill>
                  <a:srgbClr val="000000"/>
                </a:solidFill>
              </a:rPr>
              <a:t>K.Takabayashi (Toyo Univ.), R.Kohno (YNU/YRP-IAI)</a:t>
            </a:r>
          </a:p>
        </p:txBody>
      </p:sp>
      <p:sp>
        <p:nvSpPr>
          <p:cNvPr id="8" name="テキスト ボックス 7">
            <a:extLst>
              <a:ext uri="{FF2B5EF4-FFF2-40B4-BE49-F238E27FC236}">
                <a16:creationId xmlns:a16="http://schemas.microsoft.com/office/drawing/2014/main" id="{7161351F-8EDE-7EF4-8D51-45EBACC6BC90}"/>
              </a:ext>
            </a:extLst>
          </p:cNvPr>
          <p:cNvSpPr txBox="1"/>
          <p:nvPr/>
        </p:nvSpPr>
        <p:spPr>
          <a:xfrm>
            <a:off x="117407" y="5275084"/>
            <a:ext cx="8672264" cy="1200329"/>
          </a:xfrm>
          <a:prstGeom prst="rect">
            <a:avLst/>
          </a:prstGeom>
          <a:noFill/>
        </p:spPr>
        <p:txBody>
          <a:bodyPr wrap="square">
            <a:spAutoFit/>
          </a:bodyPr>
          <a:lstStyle/>
          <a:p>
            <a:pPr marL="800100" lvl="1" indent="-342900">
              <a:buFont typeface="Wingdings" panose="05000000000000000000" pitchFamily="2" charset="2"/>
              <a:buChar char="Ø"/>
            </a:pPr>
            <a:r>
              <a:rPr lang="en-US" altLang="ja-JP" sz="1800" dirty="0">
                <a:latin typeface="+mj-lt"/>
                <a:ea typeface="+mj-ea"/>
              </a:rPr>
              <a:t>Coexistence environment class is divided into 8 categories</a:t>
            </a:r>
          </a:p>
          <a:p>
            <a:pPr marL="800100" lvl="1" indent="-342900">
              <a:buFont typeface="Wingdings" panose="05000000000000000000" pitchFamily="2" charset="2"/>
              <a:buChar char="Ø"/>
            </a:pPr>
            <a:r>
              <a:rPr lang="en-US" altLang="ja-JP" dirty="0">
                <a:latin typeface="+mj-lt"/>
                <a:ea typeface="+mj-ea"/>
              </a:rPr>
              <a:t>This presentation introduces a simple PER performance analysis in class 1</a:t>
            </a:r>
          </a:p>
          <a:p>
            <a:pPr marL="1257300" lvl="2" indent="-342900">
              <a:buFont typeface="Wingdings" panose="05000000000000000000" pitchFamily="2" charset="2"/>
              <a:buChar char="ü"/>
            </a:pPr>
            <a:r>
              <a:rPr kumimoji="1" lang="en-US" altLang="ja-JP" dirty="0">
                <a:latin typeface="+mj-lt"/>
                <a:ea typeface="+mj-ea"/>
              </a:rPr>
              <a:t>These results can be useful for cross-layer evaluation of physical and MAC layers in multiple WBANs environment</a:t>
            </a:r>
          </a:p>
        </p:txBody>
      </p:sp>
      <p:graphicFrame>
        <p:nvGraphicFramePr>
          <p:cNvPr id="11" name="表 10">
            <a:extLst>
              <a:ext uri="{FF2B5EF4-FFF2-40B4-BE49-F238E27FC236}">
                <a16:creationId xmlns:a16="http://schemas.microsoft.com/office/drawing/2014/main" id="{632D222F-74FE-1B8B-C060-EB96EE5D2FA5}"/>
              </a:ext>
            </a:extLst>
          </p:cNvPr>
          <p:cNvGraphicFramePr>
            <a:graphicFrameLocks noGrp="1"/>
          </p:cNvGraphicFramePr>
          <p:nvPr>
            <p:extLst>
              <p:ext uri="{D42A27DB-BD31-4B8C-83A1-F6EECF244321}">
                <p14:modId xmlns:p14="http://schemas.microsoft.com/office/powerpoint/2010/main" val="15319104"/>
              </p:ext>
            </p:extLst>
          </p:nvPr>
        </p:nvGraphicFramePr>
        <p:xfrm>
          <a:off x="387714" y="1918156"/>
          <a:ext cx="8384232" cy="3294825"/>
        </p:xfrm>
        <a:graphic>
          <a:graphicData uri="http://schemas.openxmlformats.org/drawingml/2006/table">
            <a:tbl>
              <a:tblPr firstRow="1" firstCol="1" bandRow="1"/>
              <a:tblGrid>
                <a:gridCol w="1512168">
                  <a:extLst>
                    <a:ext uri="{9D8B030D-6E8A-4147-A177-3AD203B41FA5}">
                      <a16:colId xmlns:a16="http://schemas.microsoft.com/office/drawing/2014/main" val="4266941077"/>
                    </a:ext>
                  </a:extLst>
                </a:gridCol>
                <a:gridCol w="6872064">
                  <a:extLst>
                    <a:ext uri="{9D8B030D-6E8A-4147-A177-3AD203B41FA5}">
                      <a16:colId xmlns:a16="http://schemas.microsoft.com/office/drawing/2014/main" val="1498345909"/>
                    </a:ext>
                  </a:extLst>
                </a:gridCol>
              </a:tblGrid>
              <a:tr h="301578">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Coexistence  environment class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Environment</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03972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0</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6ma BAN only</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131542"/>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1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42858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2 [1b]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15.6 &amp; 6ma BANs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485085"/>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3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44699"/>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4 [2a]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802.15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769886"/>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5 [2b]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non-802.15 UWB systems (ETSI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90871"/>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 [2c]</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dirty="0">
                          <a:solidFill>
                            <a:srgbClr val="000000"/>
                          </a:solidFill>
                          <a:effectLst/>
                          <a:latin typeface="Times New Roman" panose="02020603050405020304" pitchFamily="18" charset="0"/>
                          <a:ea typeface="ＭＳ 明朝" panose="02020609040205080304" pitchFamily="17" charset="-128"/>
                        </a:rPr>
                        <a:t>Multiple 6ma BANs &amp;  802.15 UWB &amp; non-802.15 UWB systems (ETSI UWB) </a:t>
                      </a:r>
                      <a:endParaRPr lang="ja-JP" sz="16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13527"/>
                  </a:ext>
                </a:extLst>
              </a:tr>
              <a:tr h="590551">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7</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dirty="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 &amp; 802.15 UWB &amp; non-802.15 UWB systems (ETSI UWB)</a:t>
                      </a:r>
                      <a:endParaRPr lang="ja-JP" sz="16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496968"/>
                  </a:ext>
                </a:extLst>
              </a:tr>
            </a:tbl>
          </a:graphicData>
        </a:graphic>
      </p:graphicFrame>
      <p:sp>
        <p:nvSpPr>
          <p:cNvPr id="6" name="正方形/長方形 5">
            <a:extLst>
              <a:ext uri="{FF2B5EF4-FFF2-40B4-BE49-F238E27FC236}">
                <a16:creationId xmlns:a16="http://schemas.microsoft.com/office/drawing/2014/main" id="{0E5ED3CB-42B4-1BE9-1FA6-6DA12DD7DD28}"/>
              </a:ext>
            </a:extLst>
          </p:cNvPr>
          <p:cNvSpPr/>
          <p:nvPr/>
        </p:nvSpPr>
        <p:spPr bwMode="auto">
          <a:xfrm>
            <a:off x="387714" y="2924944"/>
            <a:ext cx="8368572" cy="288032"/>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5815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C39EF5-AFC1-84B6-74AA-F7F4E567CCCB}"/>
              </a:ext>
            </a:extLst>
          </p:cNvPr>
          <p:cNvSpPr>
            <a:spLocks noGrp="1"/>
          </p:cNvSpPr>
          <p:nvPr>
            <p:ph type="title"/>
          </p:nvPr>
        </p:nvSpPr>
        <p:spPr/>
        <p:txBody>
          <a:bodyPr/>
          <a:lstStyle/>
          <a:p>
            <a:r>
              <a:rPr kumimoji="1" lang="en-US" altLang="ja-JP" dirty="0"/>
              <a:t>Assumed environment</a:t>
            </a:r>
            <a:endParaRPr kumimoji="1" lang="ja-JP" altLang="en-US" dirty="0"/>
          </a:p>
        </p:txBody>
      </p:sp>
      <p:sp>
        <p:nvSpPr>
          <p:cNvPr id="3" name="スライド番号プレースホルダー 2">
            <a:extLst>
              <a:ext uri="{FF2B5EF4-FFF2-40B4-BE49-F238E27FC236}">
                <a16:creationId xmlns:a16="http://schemas.microsoft.com/office/drawing/2014/main" id="{ED4345C1-5A34-2DFC-4128-2C83DDADCBC4}"/>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4</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21CE7510-6FCA-BE80-764B-3E55D3411B6A}"/>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July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52AB7271-D428-8C4B-A52C-B555A2FD496E}"/>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AE586EC7-E16F-7F8E-6B4A-66DC4DC1958E}"/>
              </a:ext>
            </a:extLst>
          </p:cNvPr>
          <p:cNvPicPr>
            <a:picLocks noChangeAspect="1"/>
          </p:cNvPicPr>
          <p:nvPr/>
        </p:nvPicPr>
        <p:blipFill>
          <a:blip r:embed="rId3"/>
          <a:stretch>
            <a:fillRect/>
          </a:stretch>
        </p:blipFill>
        <p:spPr>
          <a:xfrm>
            <a:off x="3203848" y="1844824"/>
            <a:ext cx="5768405" cy="4084240"/>
          </a:xfrm>
          <a:prstGeom prst="rect">
            <a:avLst/>
          </a:prstGeom>
        </p:spPr>
      </p:pic>
      <p:sp>
        <p:nvSpPr>
          <p:cNvPr id="6" name="テキスト ボックス 5">
            <a:extLst>
              <a:ext uri="{FF2B5EF4-FFF2-40B4-BE49-F238E27FC236}">
                <a16:creationId xmlns:a16="http://schemas.microsoft.com/office/drawing/2014/main" id="{4FCD55FB-E9DB-F6E3-5FE5-A3DC2AA48013}"/>
              </a:ext>
            </a:extLst>
          </p:cNvPr>
          <p:cNvSpPr txBox="1"/>
          <p:nvPr/>
        </p:nvSpPr>
        <p:spPr>
          <a:xfrm>
            <a:off x="251520" y="2348880"/>
            <a:ext cx="3024336" cy="286232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The right figure shows the assumed environment</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Several asynchronous WBANs</a:t>
            </a:r>
            <a:r>
              <a:rPr lang="ja-JP" altLang="en-US" dirty="0">
                <a:latin typeface="+mj-lt"/>
              </a:rPr>
              <a:t> </a:t>
            </a:r>
            <a:r>
              <a:rPr lang="en-US" altLang="ja-JP" dirty="0">
                <a:latin typeface="+mj-lt"/>
              </a:rPr>
              <a:t>interfere</a:t>
            </a:r>
            <a:r>
              <a:rPr lang="ja-JP" altLang="en-US" dirty="0">
                <a:latin typeface="+mj-lt"/>
              </a:rPr>
              <a:t> </a:t>
            </a:r>
            <a:r>
              <a:rPr lang="en-US" altLang="ja-JP" dirty="0">
                <a:latin typeface="+mj-lt"/>
              </a:rPr>
              <a:t>an objective WBAN</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It is assumed that the entire transmitted packet is affected by interference</a:t>
            </a:r>
            <a:endParaRPr kumimoji="1" lang="ja-JP" altLang="en-US" dirty="0">
              <a:latin typeface="+mj-lt"/>
            </a:endParaRPr>
          </a:p>
        </p:txBody>
      </p:sp>
    </p:spTree>
    <p:extLst>
      <p:ext uri="{BB962C8B-B14F-4D97-AF65-F5344CB8AC3E}">
        <p14:creationId xmlns:p14="http://schemas.microsoft.com/office/powerpoint/2010/main" val="2075788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1B454A-7B40-63A6-5905-F81D973C6786}"/>
              </a:ext>
            </a:extLst>
          </p:cNvPr>
          <p:cNvSpPr>
            <a:spLocks noGrp="1"/>
          </p:cNvSpPr>
          <p:nvPr>
            <p:ph type="title"/>
          </p:nvPr>
        </p:nvSpPr>
        <p:spPr/>
        <p:txBody>
          <a:bodyPr/>
          <a:lstStyle/>
          <a:p>
            <a:r>
              <a:rPr kumimoji="1" lang="en-US" altLang="ja-JP" dirty="0"/>
              <a:t>Mathematical expression</a:t>
            </a:r>
            <a:endParaRPr kumimoji="1" lang="ja-JP" altLang="en-US" dirty="0"/>
          </a:p>
        </p:txBody>
      </p:sp>
      <p:sp>
        <p:nvSpPr>
          <p:cNvPr id="3" name="スライド番号プレースホルダー 2">
            <a:extLst>
              <a:ext uri="{FF2B5EF4-FFF2-40B4-BE49-F238E27FC236}">
                <a16:creationId xmlns:a16="http://schemas.microsoft.com/office/drawing/2014/main" id="{BF2F16DD-D8B4-0170-5CB0-0F5724F669D2}"/>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5</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8429C185-AF99-E454-1929-E009FA5B234F}"/>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July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863752CD-C637-0788-989D-902B856B3453}"/>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402F84DB-C8AC-ED72-A354-99061907F933}"/>
                  </a:ext>
                </a:extLst>
              </p:cNvPr>
              <p:cNvSpPr txBox="1"/>
              <p:nvPr/>
            </p:nvSpPr>
            <p:spPr>
              <a:xfrm>
                <a:off x="251520" y="1916708"/>
                <a:ext cx="8496944" cy="4586127"/>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m:rPr>
                        <m:sty m:val="p"/>
                      </m:rPr>
                      <a:rPr lang="en-US" altLang="ja-JP" sz="1800" smtClean="0">
                        <a:effectLst/>
                        <a:latin typeface="Cambria Math" panose="02040503050406030204" pitchFamily="18" charset="0"/>
                        <a:ea typeface="游明朝" panose="02020400000000000000" pitchFamily="18" charset="-128"/>
                        <a:cs typeface="Times New Roman" panose="02020603050405020304" pitchFamily="18" charset="0"/>
                      </a:rPr>
                      <m:t>PER</m:t>
                    </m:r>
                    <m:r>
                      <a:rPr lang="en-US" altLang="ja-JP" sz="1800" smtClean="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1−</m:t>
                    </m:r>
                    <m:sSup>
                      <m:sSup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1−</m:t>
                            </m:r>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𝑃</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𝑏</m:t>
                                </m:r>
                              </m:sub>
                            </m:sSub>
                          </m:e>
                        </m:d>
                      </m:e>
                      <m:sup>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𝐿</m:t>
                            </m:r>
                          </m:e>
                          <m:sub>
                            <m:r>
                              <m:rPr>
                                <m:sty m:val="p"/>
                              </m:rPr>
                              <a:rPr lang="en-US" altLang="ja-JP" sz="1800">
                                <a:effectLst/>
                                <a:latin typeface="Cambria Math" panose="02040503050406030204" pitchFamily="18" charset="0"/>
                                <a:ea typeface="游明朝" panose="02020400000000000000" pitchFamily="18" charset="-128"/>
                                <a:cs typeface="Times New Roman" panose="02020603050405020304" pitchFamily="18" charset="0"/>
                              </a:rPr>
                              <m:t>PSDU</m:t>
                            </m:r>
                          </m:sub>
                        </m:sSub>
                      </m:sup>
                    </m:sSup>
                  </m:oMath>
                </a14:m>
                <a:r>
                  <a:rPr lang="en-US" altLang="ja-JP" sz="1800" dirty="0">
                    <a:effectLst/>
                    <a:latin typeface="游明朝" panose="02020400000000000000" pitchFamily="18" charset="-128"/>
                    <a:cs typeface="Times New Roman" panose="02020603050405020304" pitchFamily="18" charset="0"/>
                  </a:rPr>
                  <a:t>  </a:t>
                </a:r>
                <a:r>
                  <a:rPr lang="en-US" altLang="ja-JP" sz="1800" dirty="0">
                    <a:effectLst/>
                    <a:latin typeface="Times New Roman" panose="02020603050405020304" pitchFamily="18" charset="0"/>
                    <a:ea typeface="游明朝" panose="02020400000000000000" pitchFamily="18" charset="-128"/>
                  </a:rPr>
                  <a:t>(Packet error ratio,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𝐿</m:t>
                        </m:r>
                      </m:e>
                      <m:sub>
                        <m:r>
                          <m:rPr>
                            <m:sty m:val="p"/>
                          </m:rPr>
                          <a:rPr lang="en-US" altLang="ja-JP" sz="1800">
                            <a:effectLst/>
                            <a:latin typeface="Cambria Math" panose="02040503050406030204" pitchFamily="18" charset="0"/>
                            <a:ea typeface="游明朝" panose="02020400000000000000" pitchFamily="18" charset="-128"/>
                            <a:cs typeface="Times New Roman" panose="02020603050405020304" pitchFamily="18" charset="0"/>
                          </a:rPr>
                          <m:t>PSDU</m:t>
                        </m:r>
                      </m:sub>
                    </m:sSub>
                  </m:oMath>
                </a14:m>
                <a:r>
                  <a:rPr lang="en-US" altLang="ja-JP" sz="1800" dirty="0">
                    <a:effectLst/>
                    <a:latin typeface="Times New Roman" panose="02020603050405020304" pitchFamily="18" charset="0"/>
                    <a:ea typeface="游明朝" panose="02020400000000000000" pitchFamily="18" charset="-128"/>
                  </a:rPr>
                  <a:t>: PSDU length (bit))</a:t>
                </a:r>
              </a:p>
              <a:p>
                <a:pPr marL="285750" indent="-285750">
                  <a:buFont typeface="Arial" panose="020B0604020202020204" pitchFamily="34" charset="0"/>
                  <a:buChar char="•"/>
                </a:pPr>
                <a:endParaRPr kumimoji="1" lang="en-US" altLang="ja-JP" dirty="0">
                  <a:latin typeface="Times New Roman" panose="02020603050405020304" pitchFamily="18" charset="0"/>
                  <a:ea typeface="游明朝" panose="02020400000000000000" pitchFamily="18" charset="-128"/>
                </a:endParaRPr>
              </a:p>
              <a:p>
                <a:pPr marL="285750" indent="-285750">
                  <a:buFont typeface="Arial" panose="020B0604020202020204" pitchFamily="34" charset="0"/>
                  <a:buChar char="•"/>
                </a:pPr>
                <a14:m>
                  <m:oMath xmlns:m="http://schemas.openxmlformats.org/officeDocument/2006/math">
                    <m:sSub>
                      <m:sSubPr>
                        <m:ctrlPr>
                          <a:rPr lang="ja-JP" altLang="ja-JP"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𝑃</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𝑏</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𝑄</m:t>
                    </m:r>
                    <m:d>
                      <m:d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dPr>
                      <m:e>
                        <m:rad>
                          <m:radPr>
                            <m:degHide m:val="on"/>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2</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𝛾</m:t>
                            </m:r>
                          </m:e>
                        </m:rad>
                      </m:e>
                    </m:d>
                  </m:oMath>
                </a14:m>
                <a:r>
                  <a:rPr lang="en-US" altLang="ja-JP" sz="1800" dirty="0">
                    <a:effectLst/>
                    <a:latin typeface="Times New Roman" panose="02020603050405020304" pitchFamily="18" charset="0"/>
                    <a:ea typeface="游明朝" panose="02020400000000000000" pitchFamily="18" charset="-128"/>
                  </a:rPr>
                  <a:t> (Bit error probability, BPSK)</a:t>
                </a:r>
              </a:p>
              <a:p>
                <a:pPr marL="285750" indent="-285750">
                  <a:buFont typeface="Arial" panose="020B0604020202020204" pitchFamily="34" charset="0"/>
                  <a:buChar char="•"/>
                </a:pPr>
                <a:endParaRPr lang="en-US" altLang="ja-JP" sz="1800" dirty="0">
                  <a:effectLst/>
                  <a:latin typeface="Times New Roman" panose="02020603050405020304" pitchFamily="18" charset="0"/>
                  <a:ea typeface="游明朝" panose="02020400000000000000" pitchFamily="18" charset="-128"/>
                </a:endParaRPr>
              </a:p>
              <a:p>
                <a:pPr marL="285750" indent="-285750">
                  <a:buFont typeface="Arial" panose="020B0604020202020204" pitchFamily="34" charset="0"/>
                  <a:buChar char="•"/>
                </a:pPr>
                <a14:m>
                  <m:oMath xmlns:m="http://schemas.openxmlformats.org/officeDocument/2006/math">
                    <m:r>
                      <a:rPr lang="en-US" altLang="ja-JP" sz="1800" i="1" smtClean="0">
                        <a:effectLst/>
                        <a:latin typeface="Cambria Math" panose="02040503050406030204" pitchFamily="18" charset="0"/>
                        <a:ea typeface="游明朝" panose="02020400000000000000" pitchFamily="18" charset="-128"/>
                        <a:cs typeface="Times New Roman" panose="02020603050405020304" pitchFamily="18" charset="0"/>
                      </a:rPr>
                      <m:t>𝛾</m:t>
                    </m:r>
                    <m:r>
                      <a:rPr lang="en-US" altLang="ja-JP" sz="1800" i="1" smtClean="0">
                        <a:effectLst/>
                        <a:latin typeface="Cambria Math" panose="02040503050406030204" pitchFamily="18" charset="0"/>
                        <a:ea typeface="游明朝" panose="02020400000000000000" pitchFamily="18" charset="-128"/>
                        <a:cs typeface="Times New Roman" panose="02020603050405020304" pitchFamily="18" charset="0"/>
                      </a:rPr>
                      <m:t>=</m:t>
                    </m:r>
                    <m:f>
                      <m:f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𝑃</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𝑟</m:t>
                            </m:r>
                          </m:sub>
                        </m:sSub>
                      </m:num>
                      <m:den>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0</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𝐵</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𝑖</m:t>
                            </m:r>
                          </m:sub>
                        </m:sSub>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𝑃</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𝐼</m:t>
                            </m:r>
                          </m:sub>
                        </m:sSub>
                      </m:den>
                    </m:f>
                  </m:oMath>
                </a14:m>
                <a:r>
                  <a:rPr lang="en-US" altLang="ja-JP" sz="1800" dirty="0">
                    <a:effectLst/>
                    <a:latin typeface="Times New Roman" panose="02020603050405020304" pitchFamily="18" charset="0"/>
                    <a:ea typeface="游明朝" panose="02020400000000000000" pitchFamily="18" charset="-128"/>
                  </a:rPr>
                  <a:t> </a:t>
                </a:r>
              </a:p>
              <a:p>
                <a:pPr marL="742950" lvl="1" indent="-285750">
                  <a:buFont typeface="Wingdings" panose="05000000000000000000" pitchFamily="2" charset="2"/>
                  <a:buChar char="Ø"/>
                </a:pP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𝑃</m:t>
                        </m:r>
                      </m:e>
                      <m:sub>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𝑟</m:t>
                        </m:r>
                      </m:sub>
                    </m:sSub>
                  </m:oMath>
                </a14:m>
                <a:r>
                  <a:rPr lang="en-US" altLang="ja-JP" dirty="0">
                    <a:effectLst/>
                    <a:latin typeface="Times New Roman" panose="02020603050405020304" pitchFamily="18" charset="0"/>
                    <a:ea typeface="游明朝" panose="02020400000000000000" pitchFamily="18" charset="-128"/>
                  </a:rPr>
                  <a:t>: Received power,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0</m:t>
                        </m:r>
                      </m:sub>
                    </m:sSub>
                  </m:oMath>
                </a14:m>
                <a:r>
                  <a:rPr lang="en-US" altLang="ja-JP" dirty="0">
                    <a:effectLst/>
                    <a:latin typeface="Times New Roman" panose="02020603050405020304" pitchFamily="18" charset="0"/>
                    <a:ea typeface="游明朝" panose="02020400000000000000" pitchFamily="18" charset="-128"/>
                  </a:rPr>
                  <a:t>: Noise spectral density, </a:t>
                </a:r>
                <a:r>
                  <a:rPr lang="en-US" altLang="ja-JP" i="1" dirty="0">
                    <a:effectLst/>
                    <a:latin typeface="Times New Roman" panose="02020603050405020304" pitchFamily="18" charset="0"/>
                    <a:ea typeface="游明朝" panose="02020400000000000000" pitchFamily="18" charset="-128"/>
                  </a:rPr>
                  <a:t>B</a:t>
                </a:r>
                <a:r>
                  <a:rPr lang="en-US" altLang="ja-JP" dirty="0">
                    <a:effectLst/>
                    <a:latin typeface="Times New Roman" panose="02020603050405020304" pitchFamily="18" charset="0"/>
                    <a:ea typeface="游明朝" panose="02020400000000000000" pitchFamily="18" charset="-128"/>
                  </a:rPr>
                  <a:t>: Bandwidth,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0</m:t>
                        </m:r>
                      </m:sub>
                    </m:sSub>
                  </m:oMath>
                </a14:m>
                <a:r>
                  <a:rPr lang="en-US" altLang="ja-JP" dirty="0">
                    <a:effectLst/>
                    <a:latin typeface="Times New Roman" panose="02020603050405020304" pitchFamily="18" charset="0"/>
                    <a:ea typeface="游明朝" panose="02020400000000000000" pitchFamily="18" charset="-128"/>
                  </a:rPr>
                  <a:t>: Number of interferences,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𝑃</m:t>
                        </m:r>
                      </m:e>
                      <m:sub>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𝐼</m:t>
                        </m:r>
                      </m:sub>
                    </m:sSub>
                  </m:oMath>
                </a14:m>
                <a:r>
                  <a:rPr lang="en-US" altLang="ja-JP" dirty="0">
                    <a:effectLst/>
                    <a:latin typeface="Times New Roman" panose="02020603050405020304" pitchFamily="18" charset="0"/>
                    <a:ea typeface="游明朝" panose="02020400000000000000" pitchFamily="18" charset="-128"/>
                  </a:rPr>
                  <a:t>: Each received interference power</a:t>
                </a:r>
                <a:endParaRPr lang="en-US" altLang="ja-JP" dirty="0">
                  <a:latin typeface="Times New Roman" panose="02020603050405020304" pitchFamily="18" charset="0"/>
                  <a:ea typeface="游明朝" panose="02020400000000000000" pitchFamily="18" charset="-128"/>
                </a:endParaRPr>
              </a:p>
              <a:p>
                <a:pPr marL="285750" indent="-285750">
                  <a:buFont typeface="Arial" panose="020B0604020202020204" pitchFamily="34" charset="0"/>
                  <a:buChar char="•"/>
                </a:pPr>
                <a:endParaRPr lang="en-US" altLang="ja-JP" sz="1800" dirty="0">
                  <a:effectLst/>
                  <a:latin typeface="Times New Roman" panose="02020603050405020304" pitchFamily="18" charset="0"/>
                  <a:ea typeface="游明朝" panose="02020400000000000000" pitchFamily="18" charset="-128"/>
                </a:endParaRPr>
              </a:p>
              <a:p>
                <a:pPr marL="285750" indent="-285750">
                  <a:buFont typeface="Arial" panose="020B0604020202020204" pitchFamily="34" charset="0"/>
                  <a:buChar char="•"/>
                </a:pPr>
                <a14:m>
                  <m:oMath xmlns:m="http://schemas.openxmlformats.org/officeDocument/2006/math">
                    <m:sSub>
                      <m:sSubPr>
                        <m:ctrlPr>
                          <a:rPr lang="ja-JP" altLang="ja-JP"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𝑃</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𝑟</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𝑆</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𝑡</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+10</m:t>
                    </m:r>
                    <m:func>
                      <m:func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funcPr>
                      <m:fName>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ja-JP" sz="1800">
                                <a:effectLst/>
                                <a:latin typeface="Cambria Math" panose="02040503050406030204" pitchFamily="18" charset="0"/>
                                <a:ea typeface="游明朝" panose="02020400000000000000" pitchFamily="18" charset="-128"/>
                                <a:cs typeface="Times New Roman" panose="02020603050405020304" pitchFamily="18" charset="0"/>
                              </a:rPr>
                              <m:t>log</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10</m:t>
                            </m:r>
                          </m:sub>
                        </m:sSub>
                      </m:fName>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𝐵</m:t>
                        </m:r>
                      </m:e>
                    </m:func>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𝑃</m:t>
                        </m:r>
                      </m:e>
                      <m:sub>
                        <m:r>
                          <m:rPr>
                            <m:sty m:val="p"/>
                          </m:rPr>
                          <a:rPr lang="en-US" altLang="ja-JP" sz="1800">
                            <a:effectLst/>
                            <a:latin typeface="Cambria Math" panose="02040503050406030204" pitchFamily="18" charset="0"/>
                            <a:ea typeface="游明朝" panose="02020400000000000000" pitchFamily="18" charset="-128"/>
                            <a:cs typeface="Times New Roman" panose="02020603050405020304" pitchFamily="18" charset="0"/>
                          </a:rPr>
                          <m:t>loss</m:t>
                        </m:r>
                        <m:r>
                          <a:rPr lang="en-US" altLang="ja-JP" sz="1800">
                            <a:effectLst/>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altLang="ja-JP" sz="1800">
                            <a:effectLst/>
                            <a:latin typeface="Cambria Math" panose="02040503050406030204" pitchFamily="18" charset="0"/>
                            <a:ea typeface="游明朝" panose="02020400000000000000" pitchFamily="18" charset="-128"/>
                            <a:cs typeface="Times New Roman" panose="02020603050405020304" pitchFamily="18" charset="0"/>
                          </a:rPr>
                          <m:t>CM</m:t>
                        </m:r>
                        <m:r>
                          <a:rPr lang="en-US" altLang="ja-JP" sz="1800">
                            <a:effectLst/>
                            <a:latin typeface="Cambria Math" panose="02040503050406030204" pitchFamily="18" charset="0"/>
                            <a:ea typeface="游明朝" panose="02020400000000000000" pitchFamily="18" charset="-128"/>
                            <a:cs typeface="Times New Roman" panose="02020603050405020304" pitchFamily="18" charset="0"/>
                          </a:rPr>
                          <m:t>3</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𝑑</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oMath>
                </a14:m>
                <a:r>
                  <a:rPr lang="en-US" altLang="ja-JP" sz="1800" dirty="0">
                    <a:effectLst/>
                    <a:latin typeface="Times New Roman" panose="02020603050405020304" pitchFamily="18" charset="0"/>
                    <a:ea typeface="游明朝" panose="02020400000000000000" pitchFamily="18" charset="-128"/>
                  </a:rPr>
                  <a:t> (dBm) </a:t>
                </a:r>
              </a:p>
              <a:p>
                <a:pPr marL="742950" lvl="1" indent="-285750">
                  <a:buFont typeface="Wingdings" panose="05000000000000000000" pitchFamily="2" charset="2"/>
                  <a:buChar char="Ø"/>
                </a:pP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𝑆</m:t>
                        </m:r>
                      </m:e>
                      <m:sub>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𝑡</m:t>
                        </m:r>
                      </m:sub>
                    </m:sSub>
                  </m:oMath>
                </a14:m>
                <a:r>
                  <a:rPr lang="en-US" altLang="ja-JP" dirty="0">
                    <a:effectLst/>
                    <a:latin typeface="Times New Roman" panose="02020603050405020304" pitchFamily="18" charset="0"/>
                    <a:ea typeface="游明朝" panose="02020400000000000000" pitchFamily="18" charset="-128"/>
                  </a:rPr>
                  <a:t>: Transmission spectral density,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𝑃</m:t>
                        </m:r>
                      </m:e>
                      <m:sub>
                        <m:r>
                          <m:rPr>
                            <m:sty m:val="p"/>
                          </m:rPr>
                          <a:rPr lang="en-US" altLang="ja-JP">
                            <a:effectLst/>
                            <a:latin typeface="Cambria Math" panose="02040503050406030204" pitchFamily="18" charset="0"/>
                            <a:ea typeface="游明朝" panose="02020400000000000000" pitchFamily="18" charset="-128"/>
                            <a:cs typeface="Times New Roman" panose="02020603050405020304" pitchFamily="18" charset="0"/>
                          </a:rPr>
                          <m:t>loss</m:t>
                        </m:r>
                        <m:r>
                          <a:rPr lang="en-US" altLang="ja-JP">
                            <a:effectLst/>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altLang="ja-JP">
                            <a:effectLst/>
                            <a:latin typeface="Cambria Math" panose="02040503050406030204" pitchFamily="18" charset="0"/>
                            <a:ea typeface="游明朝" panose="02020400000000000000" pitchFamily="18" charset="-128"/>
                            <a:cs typeface="Times New Roman" panose="02020603050405020304" pitchFamily="18" charset="0"/>
                          </a:rPr>
                          <m:t>CM</m:t>
                        </m:r>
                        <m:r>
                          <a:rPr lang="en-US" altLang="ja-JP">
                            <a:effectLst/>
                            <a:latin typeface="Cambria Math" panose="02040503050406030204" pitchFamily="18" charset="0"/>
                            <a:ea typeface="游明朝" panose="02020400000000000000" pitchFamily="18" charset="-128"/>
                            <a:cs typeface="Times New Roman" panose="02020603050405020304" pitchFamily="18" charset="0"/>
                          </a:rPr>
                          <m:t>3</m:t>
                        </m:r>
                      </m:sub>
                    </m:sSub>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𝑑</m:t>
                    </m:r>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m:t>
                    </m:r>
                  </m:oMath>
                </a14:m>
                <a:r>
                  <a:rPr lang="en-US" altLang="ja-JP" dirty="0">
                    <a:effectLst/>
                    <a:latin typeface="Times New Roman" panose="02020603050405020304" pitchFamily="18" charset="0"/>
                    <a:ea typeface="游明朝" panose="02020400000000000000" pitchFamily="18" charset="-128"/>
                  </a:rPr>
                  <a:t>: Path loss in CM3, </a:t>
                </a:r>
                <a14:m>
                  <m:oMath xmlns:m="http://schemas.openxmlformats.org/officeDocument/2006/math">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𝑑</m:t>
                    </m:r>
                  </m:oMath>
                </a14:m>
                <a:r>
                  <a:rPr lang="en-US" altLang="ja-JP" dirty="0">
                    <a:effectLst/>
                    <a:latin typeface="Times New Roman" panose="02020603050405020304" pitchFamily="18" charset="0"/>
                    <a:ea typeface="游明朝" panose="02020400000000000000" pitchFamily="18" charset="-128"/>
                  </a:rPr>
                  <a:t>: sensor to hub distance (mm)</a:t>
                </a:r>
              </a:p>
              <a:p>
                <a:pPr marL="742950" lvl="1" indent="-285750">
                  <a:buFont typeface="Wingdings" panose="05000000000000000000" pitchFamily="2" charset="2"/>
                  <a:buChar char="Ø"/>
                </a:pPr>
                <a:endParaRPr lang="en-US" altLang="ja-JP" dirty="0">
                  <a:latin typeface="Times New Roman" panose="02020603050405020304" pitchFamily="18" charset="0"/>
                  <a:ea typeface="游明朝" panose="02020400000000000000" pitchFamily="18" charset="-128"/>
                </a:endParaRPr>
              </a:p>
              <a:p>
                <a:pPr marL="285750" indent="-285750">
                  <a:buFont typeface="Arial" panose="020B0604020202020204" pitchFamily="34" charset="0"/>
                  <a:buChar char="•"/>
                </a:pPr>
                <a14:m>
                  <m:oMath xmlns:m="http://schemas.openxmlformats.org/officeDocument/2006/math">
                    <m:sSub>
                      <m:sSubPr>
                        <m:ctrlPr>
                          <a:rPr lang="ja-JP" altLang="ja-JP"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𝑃</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𝐼</m:t>
                        </m:r>
                      </m:sub>
                    </m:sSub>
                  </m:oMath>
                </a14:m>
                <a:r>
                  <a:rPr lang="en-US" altLang="ja-JP" sz="1800" dirty="0">
                    <a:effectLst/>
                    <a:latin typeface="Times New Roman" panose="02020603050405020304" pitchFamily="18" charset="0"/>
                    <a:ea typeface="游明朝" panose="02020400000000000000" pitchFamily="18" charset="-128"/>
                  </a:rPr>
                  <a:t> =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𝑆</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𝑡</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+10</m:t>
                    </m:r>
                    <m:func>
                      <m:func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funcPr>
                      <m:fName>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ja-JP" sz="1800">
                                <a:effectLst/>
                                <a:latin typeface="Cambria Math" panose="02040503050406030204" pitchFamily="18" charset="0"/>
                                <a:ea typeface="游明朝" panose="02020400000000000000" pitchFamily="18" charset="-128"/>
                                <a:cs typeface="Times New Roman" panose="02020603050405020304" pitchFamily="18" charset="0"/>
                              </a:rPr>
                              <m:t>log</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10</m:t>
                            </m:r>
                          </m:sub>
                        </m:sSub>
                      </m:fName>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𝐵</m:t>
                        </m:r>
                      </m:e>
                    </m:func>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𝑃</m:t>
                        </m:r>
                      </m:e>
                      <m:sub>
                        <m:r>
                          <m:rPr>
                            <m:sty m:val="p"/>
                          </m:rPr>
                          <a:rPr lang="en-US" altLang="ja-JP" sz="1800">
                            <a:effectLst/>
                            <a:latin typeface="Cambria Math" panose="02040503050406030204" pitchFamily="18" charset="0"/>
                            <a:ea typeface="游明朝" panose="02020400000000000000" pitchFamily="18" charset="-128"/>
                            <a:cs typeface="Times New Roman" panose="02020603050405020304" pitchFamily="18" charset="0"/>
                          </a:rPr>
                          <m:t>loss</m:t>
                        </m:r>
                        <m:r>
                          <a:rPr lang="en-US" altLang="ja-JP" sz="1800">
                            <a:effectLst/>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altLang="ja-JP" sz="1800">
                            <a:effectLst/>
                            <a:latin typeface="Cambria Math" panose="02040503050406030204" pitchFamily="18" charset="0"/>
                            <a:ea typeface="游明朝" panose="02020400000000000000" pitchFamily="18" charset="-128"/>
                            <a:cs typeface="Times New Roman" panose="02020603050405020304" pitchFamily="18" charset="0"/>
                          </a:rPr>
                          <m:t>HtoH</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𝑑</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𝑖</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oMath>
                </a14:m>
                <a:r>
                  <a:rPr lang="en-US" altLang="ja-JP" sz="1800" dirty="0">
                    <a:effectLst/>
                    <a:latin typeface="Times New Roman" panose="02020603050405020304" pitchFamily="18" charset="0"/>
                    <a:ea typeface="游明朝" panose="02020400000000000000" pitchFamily="18" charset="-128"/>
                  </a:rPr>
                  <a:t> (dBm) </a:t>
                </a:r>
              </a:p>
              <a:p>
                <a:pPr marL="742950" lvl="1" indent="-285750">
                  <a:buFont typeface="Wingdings" panose="05000000000000000000" pitchFamily="2" charset="2"/>
                  <a:buChar char="Ø"/>
                </a:pP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𝑃</m:t>
                        </m:r>
                      </m:e>
                      <m:sub>
                        <m:r>
                          <m:rPr>
                            <m:sty m:val="p"/>
                          </m:rPr>
                          <a:rPr lang="en-US" altLang="ja-JP">
                            <a:effectLst/>
                            <a:latin typeface="Cambria Math" panose="02040503050406030204" pitchFamily="18" charset="0"/>
                            <a:ea typeface="游明朝" panose="02020400000000000000" pitchFamily="18" charset="-128"/>
                            <a:cs typeface="Times New Roman" panose="02020603050405020304" pitchFamily="18" charset="0"/>
                          </a:rPr>
                          <m:t>loss</m:t>
                        </m:r>
                        <m:r>
                          <a:rPr lang="en-US" altLang="ja-JP">
                            <a:effectLst/>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altLang="ja-JP">
                            <a:effectLst/>
                            <a:latin typeface="Cambria Math" panose="02040503050406030204" pitchFamily="18" charset="0"/>
                            <a:ea typeface="游明朝" panose="02020400000000000000" pitchFamily="18" charset="-128"/>
                            <a:cs typeface="Times New Roman" panose="02020603050405020304" pitchFamily="18" charset="0"/>
                          </a:rPr>
                          <m:t>HtoH</m:t>
                        </m:r>
                      </m:sub>
                    </m:sSub>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𝑑</m:t>
                        </m:r>
                      </m:e>
                      <m:sub>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𝑖</m:t>
                        </m:r>
                      </m:sub>
                    </m:sSub>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m:t>
                    </m:r>
                  </m:oMath>
                </a14:m>
                <a:r>
                  <a:rPr lang="en-US" altLang="ja-JP" dirty="0">
                    <a:effectLst/>
                    <a:latin typeface="Times New Roman" panose="02020603050405020304" pitchFamily="18" charset="0"/>
                    <a:ea typeface="游明朝" panose="02020400000000000000" pitchFamily="18" charset="-128"/>
                  </a:rPr>
                  <a:t>: Path loss in HBAN to HBAN LOS case,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𝑑</m:t>
                        </m:r>
                      </m:e>
                      <m:sub>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𝑖</m:t>
                        </m:r>
                      </m:sub>
                    </m:sSub>
                  </m:oMath>
                </a14:m>
                <a:r>
                  <a:rPr lang="en-US" altLang="ja-JP" dirty="0">
                    <a:effectLst/>
                    <a:latin typeface="Times New Roman" panose="02020603050405020304" pitchFamily="18" charset="0"/>
                    <a:ea typeface="游明朝" panose="02020400000000000000" pitchFamily="18" charset="-128"/>
                  </a:rPr>
                  <a:t>: Hub to hub distance (mm)</a:t>
                </a:r>
              </a:p>
            </p:txBody>
          </p:sp>
        </mc:Choice>
        <mc:Fallback>
          <p:sp>
            <p:nvSpPr>
              <p:cNvPr id="6" name="テキスト ボックス 5">
                <a:extLst>
                  <a:ext uri="{FF2B5EF4-FFF2-40B4-BE49-F238E27FC236}">
                    <a16:creationId xmlns:a16="http://schemas.microsoft.com/office/drawing/2014/main" id="{402F84DB-C8AC-ED72-A354-99061907F933}"/>
                  </a:ext>
                </a:extLst>
              </p:cNvPr>
              <p:cNvSpPr txBox="1">
                <a:spLocks noRot="1" noChangeAspect="1" noMove="1" noResize="1" noEditPoints="1" noAdjustHandles="1" noChangeArrowheads="1" noChangeShapeType="1" noTextEdit="1"/>
              </p:cNvSpPr>
              <p:nvPr/>
            </p:nvSpPr>
            <p:spPr>
              <a:xfrm>
                <a:off x="251520" y="1916708"/>
                <a:ext cx="8496944" cy="4586127"/>
              </a:xfrm>
              <a:prstGeom prst="rect">
                <a:avLst/>
              </a:prstGeom>
              <a:blipFill>
                <a:blip r:embed="rId2"/>
                <a:stretch>
                  <a:fillRect l="-430" t="-797" b="-106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9578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AC07142-11A6-F010-4176-33E08B3A0E9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6</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28498DCE-1C5E-EF43-890F-86E4977BF076}"/>
              </a:ext>
            </a:extLst>
          </p:cNvPr>
          <p:cNvSpPr>
            <a:spLocks noGrp="1"/>
          </p:cNvSpPr>
          <p:nvPr>
            <p:ph type="title"/>
          </p:nvPr>
        </p:nvSpPr>
        <p:spPr/>
        <p:txBody>
          <a:bodyPr/>
          <a:lstStyle/>
          <a:p>
            <a:r>
              <a:rPr kumimoji="1" lang="en-US" altLang="ja-JP" dirty="0"/>
              <a:t>Evaluation</a:t>
            </a:r>
            <a:endParaRPr kumimoji="1" lang="ja-JP" altLang="en-US" dirty="0"/>
          </a:p>
        </p:txBody>
      </p:sp>
      <p:sp>
        <p:nvSpPr>
          <p:cNvPr id="4" name="日付プレースホルダー 3">
            <a:extLst>
              <a:ext uri="{FF2B5EF4-FFF2-40B4-BE49-F238E27FC236}">
                <a16:creationId xmlns:a16="http://schemas.microsoft.com/office/drawing/2014/main" id="{6600C400-DE63-E7BC-A80C-30AEA4D96FC6}"/>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D5179A4B-DB10-36A4-B252-D24C86894398}"/>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graphicFrame>
            <p:nvGraphicFramePr>
              <p:cNvPr id="8" name="表 7">
                <a:extLst>
                  <a:ext uri="{FF2B5EF4-FFF2-40B4-BE49-F238E27FC236}">
                    <a16:creationId xmlns:a16="http://schemas.microsoft.com/office/drawing/2014/main" id="{7493EC25-E3EF-6A50-1306-574F1C6ADB5F}"/>
                  </a:ext>
                </a:extLst>
              </p:cNvPr>
              <p:cNvGraphicFramePr>
                <a:graphicFrameLocks noGrp="1"/>
              </p:cNvGraphicFramePr>
              <p:nvPr>
                <p:extLst>
                  <p:ext uri="{D42A27DB-BD31-4B8C-83A1-F6EECF244321}">
                    <p14:modId xmlns:p14="http://schemas.microsoft.com/office/powerpoint/2010/main" val="1175261586"/>
                  </p:ext>
                </p:extLst>
              </p:nvPr>
            </p:nvGraphicFramePr>
            <p:xfrm>
              <a:off x="843870" y="1788290"/>
              <a:ext cx="7532459" cy="3352800"/>
            </p:xfrm>
            <a:graphic>
              <a:graphicData uri="http://schemas.openxmlformats.org/drawingml/2006/table">
                <a:tbl>
                  <a:tblPr firstRow="1" bandRow="1">
                    <a:tableStyleId>{69012ECD-51FC-41F1-AA8D-1B2483CD663E}</a:tableStyleId>
                  </a:tblPr>
                  <a:tblGrid>
                    <a:gridCol w="3502243">
                      <a:extLst>
                        <a:ext uri="{9D8B030D-6E8A-4147-A177-3AD203B41FA5}">
                          <a16:colId xmlns:a16="http://schemas.microsoft.com/office/drawing/2014/main" val="20000"/>
                        </a:ext>
                      </a:extLst>
                    </a:gridCol>
                    <a:gridCol w="4030216">
                      <a:extLst>
                        <a:ext uri="{9D8B030D-6E8A-4147-A177-3AD203B41FA5}">
                          <a16:colId xmlns:a16="http://schemas.microsoft.com/office/drawing/2014/main" val="20001"/>
                        </a:ext>
                      </a:extLst>
                    </a:gridCol>
                  </a:tblGrid>
                  <a:tr h="288032">
                    <a:tc>
                      <a:txBody>
                        <a:bodyPr/>
                        <a:lstStyle/>
                        <a:p>
                          <a:r>
                            <a:rPr kumimoji="1" lang="en-US" altLang="ja-JP" sz="1600" b="0" dirty="0">
                              <a:solidFill>
                                <a:schemeClr val="tx1"/>
                              </a:solidFill>
                              <a:latin typeface="+mj-lt"/>
                            </a:rPr>
                            <a:t>Channel model</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mj-lt"/>
                            </a:rPr>
                            <a:t>AWGN</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88032">
                    <a:tc>
                      <a:txBody>
                        <a:bodyPr/>
                        <a:lstStyle/>
                        <a:p>
                          <a:r>
                            <a:rPr kumimoji="1" lang="en-US" altLang="ja-JP" sz="1600" b="0" dirty="0">
                              <a:solidFill>
                                <a:schemeClr val="tx1"/>
                              </a:solidFill>
                              <a:latin typeface="+mj-lt"/>
                            </a:rPr>
                            <a:t>Path loss model (objective WBAN)</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mj-lt"/>
                            </a:rPr>
                            <a:t>IEEE model CM3 (S4 and S5 in 15.6ma)</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619194862"/>
                      </a:ext>
                    </a:extLst>
                  </a:tr>
                  <a:tr h="288032">
                    <a:tc>
                      <a:txBody>
                        <a:bodyPr/>
                        <a:lstStyle/>
                        <a:p>
                          <a:r>
                            <a:rPr kumimoji="1" lang="en-US" altLang="ja-JP" sz="1600" b="0" dirty="0">
                              <a:solidFill>
                                <a:schemeClr val="tx1"/>
                              </a:solidFill>
                              <a:latin typeface="+mj-lt"/>
                            </a:rPr>
                            <a:t>Path loss model (HBAN to HBAN)</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mj-lt"/>
                            </a:rPr>
                            <a:t>S6.2 in 15.6ma channel model</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992431580"/>
                      </a:ext>
                    </a:extLst>
                  </a:tr>
                  <a:tr h="216024">
                    <a:tc>
                      <a:txBody>
                        <a:bodyPr/>
                        <a:lstStyle/>
                        <a:p>
                          <a:r>
                            <a:rPr kumimoji="1" lang="en-US" altLang="ja-JP" sz="1600" dirty="0">
                              <a:latin typeface="+mj-lt"/>
                            </a:rPr>
                            <a:t>Bandwidth (</a:t>
                          </a:r>
                          <a14:m>
                            <m:oMath xmlns:m="http://schemas.openxmlformats.org/officeDocument/2006/math">
                              <m:r>
                                <m:rPr>
                                  <m:sty m:val="p"/>
                                </m:rPr>
                                <a:rPr kumimoji="1" lang="en-US" altLang="ja-JP" sz="1600" b="0" i="0" smtClean="0">
                                  <a:latin typeface="Cambria Math" panose="02040503050406030204" pitchFamily="18" charset="0"/>
                                </a:rPr>
                                <m:t>BW</m:t>
                              </m:r>
                            </m:oMath>
                          </a14:m>
                          <a:r>
                            <a:rPr kumimoji="1" lang="en-US" altLang="ja-JP" sz="1600" dirty="0">
                              <a:latin typeface="+mj-lt"/>
                            </a:rPr>
                            <a:t>)</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600" dirty="0">
                              <a:latin typeface="+mj-lt"/>
                            </a:rPr>
                            <a:t>499.2 MHz</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29736">
                    <a:tc>
                      <a:txBody>
                        <a:bodyPr/>
                        <a:lstStyle/>
                        <a:p>
                          <a:r>
                            <a:rPr kumimoji="1" lang="en-US" altLang="ja-JP" sz="1600" dirty="0">
                              <a:latin typeface="+mj-lt"/>
                            </a:rPr>
                            <a:t>Modulation</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600" dirty="0">
                              <a:latin typeface="+mj-lt"/>
                            </a:rPr>
                            <a:t>BPSK</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600" dirty="0">
                              <a:latin typeface="+mj-lt"/>
                            </a:rPr>
                            <a:t>Transmission spectral density, </a:t>
                          </a:r>
                          <a14:m>
                            <m:oMath xmlns:m="http://schemas.openxmlformats.org/officeDocument/2006/math">
                              <m:sSub>
                                <m:sSubPr>
                                  <m:ctrlPr>
                                    <a:rPr lang="ja-JP" altLang="ja-JP" sz="1600" i="1" kern="1200" smtClean="0">
                                      <a:solidFill>
                                        <a:schemeClr val="tx1"/>
                                      </a:solidFill>
                                      <a:effectLst/>
                                      <a:latin typeface="+mn-lt"/>
                                      <a:ea typeface="+mn-ea"/>
                                      <a:cs typeface="+mn-cs"/>
                                    </a:rPr>
                                  </m:ctrlPr>
                                </m:sSubPr>
                                <m:e>
                                  <m:r>
                                    <a:rPr lang="en-US" altLang="ja-JP" sz="1600" i="1" kern="1200">
                                      <a:solidFill>
                                        <a:schemeClr val="tx1"/>
                                      </a:solidFill>
                                      <a:effectLst/>
                                      <a:latin typeface="+mn-lt"/>
                                      <a:ea typeface="+mn-ea"/>
                                      <a:cs typeface="+mn-cs"/>
                                    </a:rPr>
                                    <m:t>𝑆</m:t>
                                  </m:r>
                                </m:e>
                                <m:sub>
                                  <m:r>
                                    <a:rPr lang="en-US" altLang="ja-JP" sz="1600" i="1" kern="1200">
                                      <a:solidFill>
                                        <a:schemeClr val="tx1"/>
                                      </a:solidFill>
                                      <a:effectLst/>
                                      <a:latin typeface="+mn-lt"/>
                                      <a:ea typeface="+mn-ea"/>
                                      <a:cs typeface="+mn-cs"/>
                                    </a:rPr>
                                    <m:t>𝑡</m:t>
                                  </m:r>
                                </m:sub>
                              </m:sSub>
                            </m:oMath>
                          </a14:m>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600" dirty="0">
                              <a:latin typeface="+mj-lt"/>
                            </a:rPr>
                            <a:t>-41.3 dBm/MHz</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774282663"/>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kern="1200" dirty="0">
                              <a:solidFill>
                                <a:schemeClr val="tx1"/>
                              </a:solidFill>
                              <a:effectLst/>
                              <a:latin typeface="+mj-lt"/>
                              <a:ea typeface="+mn-ea"/>
                              <a:cs typeface="+mn-cs"/>
                            </a:rPr>
                            <a:t>PSDU length (</a:t>
                          </a:r>
                          <a14:m>
                            <m:oMath xmlns:m="http://schemas.openxmlformats.org/officeDocument/2006/math">
                              <m:sSub>
                                <m:sSubPr>
                                  <m:ctrlPr>
                                    <a:rPr kumimoji="1" lang="ja-JP" altLang="ja-JP" sz="1600" i="1" kern="1200">
                                      <a:solidFill>
                                        <a:schemeClr val="tx1"/>
                                      </a:solidFill>
                                      <a:effectLst/>
                                      <a:latin typeface="Cambria Math" panose="02040503050406030204" pitchFamily="18" charset="0"/>
                                      <a:ea typeface="+mn-ea"/>
                                      <a:cs typeface="+mn-cs"/>
                                    </a:rPr>
                                  </m:ctrlPr>
                                </m:sSubPr>
                                <m:e>
                                  <m:r>
                                    <a:rPr kumimoji="1" lang="en-US" altLang="ja-JP" sz="1600" i="1" kern="1200">
                                      <a:solidFill>
                                        <a:schemeClr val="tx1"/>
                                      </a:solidFill>
                                      <a:effectLst/>
                                      <a:latin typeface="Cambria Math" panose="02040503050406030204" pitchFamily="18" charset="0"/>
                                      <a:ea typeface="+mn-ea"/>
                                      <a:cs typeface="+mn-cs"/>
                                    </a:rPr>
                                    <m:t>𝐿</m:t>
                                  </m:r>
                                </m:e>
                                <m:sub>
                                  <m:r>
                                    <a:rPr kumimoji="1" lang="en-US" altLang="ja-JP" sz="1600" b="0" i="1" kern="1200" smtClean="0">
                                      <a:solidFill>
                                        <a:schemeClr val="tx1"/>
                                      </a:solidFill>
                                      <a:effectLst/>
                                      <a:latin typeface="Cambria Math" panose="02040503050406030204" pitchFamily="18" charset="0"/>
                                      <a:ea typeface="+mn-ea"/>
                                      <a:cs typeface="+mn-cs"/>
                                    </a:rPr>
                                    <m:t>𝑃𝑆𝐷𝑈</m:t>
                                  </m:r>
                                </m:sub>
                              </m:sSub>
                            </m:oMath>
                          </a14:m>
                          <a:r>
                            <a:rPr kumimoji="1" lang="en-US" altLang="ja-JP" sz="1600" kern="1200" dirty="0">
                              <a:solidFill>
                                <a:schemeClr val="tx1"/>
                              </a:solidFill>
                              <a:effectLst/>
                              <a:latin typeface="+mj-lt"/>
                              <a:ea typeface="+mn-ea"/>
                              <a:cs typeface="+mn-cs"/>
                            </a:rPr>
                            <a:t>)</a:t>
                          </a:r>
                          <a:endParaRPr kumimoji="1" lang="en-US" altLang="ja-JP" sz="16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aseline="0" dirty="0">
                              <a:latin typeface="+mj-lt"/>
                            </a:rPr>
                            <a:t>Distance from HBAN to HBAN, </a:t>
                          </a:r>
                          <a14:m>
                            <m:oMath xmlns:m="http://schemas.openxmlformats.org/officeDocument/2006/math">
                              <m:sSub>
                                <m:sSubPr>
                                  <m:ctrlPr>
                                    <a:rPr lang="ja-JP" altLang="ja-JP" sz="1600"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600" i="1">
                                      <a:effectLst/>
                                      <a:latin typeface="Cambria Math" panose="02040503050406030204" pitchFamily="18" charset="0"/>
                                      <a:ea typeface="游明朝" panose="02020400000000000000" pitchFamily="18" charset="-128"/>
                                      <a:cs typeface="Times New Roman" panose="02020603050405020304" pitchFamily="18" charset="0"/>
                                    </a:rPr>
                                    <m:t>𝑑</m:t>
                                  </m:r>
                                </m:e>
                                <m:sub>
                                  <m:r>
                                    <a:rPr lang="en-US" altLang="ja-JP" sz="1600" i="1">
                                      <a:effectLst/>
                                      <a:latin typeface="Cambria Math" panose="02040503050406030204" pitchFamily="18" charset="0"/>
                                      <a:ea typeface="游明朝" panose="02020400000000000000" pitchFamily="18" charset="-128"/>
                                      <a:cs typeface="Times New Roman" panose="02020603050405020304" pitchFamily="18" charset="0"/>
                                    </a:rPr>
                                    <m:t>𝑖</m:t>
                                  </m:r>
                                </m:sub>
                              </m:sSub>
                            </m:oMath>
                          </a14:m>
                          <a:endParaRPr kumimoji="1" lang="en-US" altLang="ja-JP" sz="16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j-lt"/>
                            </a:rPr>
                            <a:t>1, 1.5, 2, 3, 5, 7, 10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aseline="0" dirty="0">
                              <a:latin typeface="+mj-lt"/>
                            </a:rPr>
                            <a:t>Noise spectral density, </a:t>
                          </a:r>
                          <a14:m>
                            <m:oMath xmlns:m="http://schemas.openxmlformats.org/officeDocument/2006/math">
                              <m:sSub>
                                <m:sSubPr>
                                  <m:ctrlPr>
                                    <a:rPr lang="ja-JP" altLang="ja-JP" sz="1600" i="1" kern="1200" smtClean="0">
                                      <a:solidFill>
                                        <a:schemeClr val="tx1"/>
                                      </a:solidFill>
                                      <a:effectLst/>
                                      <a:latin typeface="+mn-lt"/>
                                      <a:ea typeface="+mn-ea"/>
                                      <a:cs typeface="+mn-cs"/>
                                    </a:rPr>
                                  </m:ctrlPr>
                                </m:sSubPr>
                                <m:e>
                                  <m:r>
                                    <a:rPr lang="en-US" altLang="ja-JP" sz="1600" i="1" kern="1200">
                                      <a:solidFill>
                                        <a:schemeClr val="tx1"/>
                                      </a:solidFill>
                                      <a:effectLst/>
                                      <a:latin typeface="+mn-lt"/>
                                      <a:ea typeface="+mn-ea"/>
                                      <a:cs typeface="+mn-cs"/>
                                    </a:rPr>
                                    <m:t>𝑁</m:t>
                                  </m:r>
                                </m:e>
                                <m:sub>
                                  <m:r>
                                    <a:rPr lang="en-US" altLang="ja-JP" sz="1600" i="1" kern="1200">
                                      <a:solidFill>
                                        <a:schemeClr val="tx1"/>
                                      </a:solidFill>
                                      <a:effectLst/>
                                      <a:latin typeface="+mn-lt"/>
                                      <a:ea typeface="+mn-ea"/>
                                      <a:cs typeface="+mn-cs"/>
                                    </a:rPr>
                                    <m:t>0</m:t>
                                  </m:r>
                                </m:sub>
                              </m:sSub>
                            </m:oMath>
                          </a14:m>
                          <a:endParaRPr kumimoji="1" lang="en-US" altLang="ja-JP" sz="16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j-lt"/>
                            </a:rPr>
                            <a:t>-203.86 dBm/Hz</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aseline="0" dirty="0">
                              <a:latin typeface="+mj-lt"/>
                            </a:rPr>
                            <a:t>Number of interference WBAN, </a:t>
                          </a:r>
                          <a14:m>
                            <m:oMath xmlns:m="http://schemas.openxmlformats.org/officeDocument/2006/math">
                              <m:sSub>
                                <m:sSubPr>
                                  <m:ctrlPr>
                                    <a:rPr lang="ja-JP" altLang="ja-JP" sz="1600" i="1" kern="1200" smtClean="0">
                                      <a:solidFill>
                                        <a:schemeClr val="tx1"/>
                                      </a:solidFill>
                                      <a:effectLst/>
                                      <a:latin typeface="Cambria Math" panose="02040503050406030204" pitchFamily="18" charset="0"/>
                                      <a:ea typeface="+mn-ea"/>
                                      <a:cs typeface="+mn-cs"/>
                                    </a:rPr>
                                  </m:ctrlPr>
                                </m:sSubPr>
                                <m:e>
                                  <m:r>
                                    <a:rPr lang="en-US" altLang="ja-JP" sz="1600" i="1" kern="1200">
                                      <a:solidFill>
                                        <a:schemeClr val="tx1"/>
                                      </a:solidFill>
                                      <a:effectLst/>
                                      <a:latin typeface="Cambria Math" panose="02040503050406030204" pitchFamily="18" charset="0"/>
                                      <a:ea typeface="+mn-ea"/>
                                      <a:cs typeface="+mn-cs"/>
                                    </a:rPr>
                                    <m:t>𝑁</m:t>
                                  </m:r>
                                </m:e>
                                <m:sub>
                                  <m:r>
                                    <a:rPr lang="en-US" altLang="ja-JP" sz="1600" b="0" i="1" kern="1200" smtClean="0">
                                      <a:solidFill>
                                        <a:schemeClr val="tx1"/>
                                      </a:solidFill>
                                      <a:effectLst/>
                                      <a:latin typeface="Cambria Math" panose="02040503050406030204" pitchFamily="18" charset="0"/>
                                      <a:ea typeface="+mn-ea"/>
                                      <a:cs typeface="+mn-cs"/>
                                    </a:rPr>
                                    <m:t>𝑖</m:t>
                                  </m:r>
                                </m:sub>
                              </m:sSub>
                            </m:oMath>
                          </a14:m>
                          <a:endParaRPr kumimoji="1" lang="en-US" altLang="ja-JP" sz="16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j-lt"/>
                            </a:rPr>
                            <a:t>1, 2, 3</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841926426"/>
                      </a:ext>
                    </a:extLst>
                  </a:tr>
                </a:tbl>
              </a:graphicData>
            </a:graphic>
          </p:graphicFrame>
        </mc:Choice>
        <mc:Fallback>
          <p:graphicFrame>
            <p:nvGraphicFramePr>
              <p:cNvPr id="8" name="表 7">
                <a:extLst>
                  <a:ext uri="{FF2B5EF4-FFF2-40B4-BE49-F238E27FC236}">
                    <a16:creationId xmlns:a16="http://schemas.microsoft.com/office/drawing/2014/main" id="{7493EC25-E3EF-6A50-1306-574F1C6ADB5F}"/>
                  </a:ext>
                </a:extLst>
              </p:cNvPr>
              <p:cNvGraphicFramePr>
                <a:graphicFrameLocks noGrp="1"/>
              </p:cNvGraphicFramePr>
              <p:nvPr>
                <p:extLst>
                  <p:ext uri="{D42A27DB-BD31-4B8C-83A1-F6EECF244321}">
                    <p14:modId xmlns:p14="http://schemas.microsoft.com/office/powerpoint/2010/main" val="1175261586"/>
                  </p:ext>
                </p:extLst>
              </p:nvPr>
            </p:nvGraphicFramePr>
            <p:xfrm>
              <a:off x="843870" y="1788290"/>
              <a:ext cx="7532459" cy="3352800"/>
            </p:xfrm>
            <a:graphic>
              <a:graphicData uri="http://schemas.openxmlformats.org/drawingml/2006/table">
                <a:tbl>
                  <a:tblPr firstRow="1" bandRow="1">
                    <a:tableStyleId>{69012ECD-51FC-41F1-AA8D-1B2483CD663E}</a:tableStyleId>
                  </a:tblPr>
                  <a:tblGrid>
                    <a:gridCol w="3502243">
                      <a:extLst>
                        <a:ext uri="{9D8B030D-6E8A-4147-A177-3AD203B41FA5}">
                          <a16:colId xmlns:a16="http://schemas.microsoft.com/office/drawing/2014/main" val="20000"/>
                        </a:ext>
                      </a:extLst>
                    </a:gridCol>
                    <a:gridCol w="4030216">
                      <a:extLst>
                        <a:ext uri="{9D8B030D-6E8A-4147-A177-3AD203B41FA5}">
                          <a16:colId xmlns:a16="http://schemas.microsoft.com/office/drawing/2014/main" val="20001"/>
                        </a:ext>
                      </a:extLst>
                    </a:gridCol>
                  </a:tblGrid>
                  <a:tr h="335280">
                    <a:tc>
                      <a:txBody>
                        <a:bodyPr/>
                        <a:lstStyle/>
                        <a:p>
                          <a:r>
                            <a:rPr kumimoji="1" lang="en-US" altLang="ja-JP" sz="1600" b="0" dirty="0">
                              <a:solidFill>
                                <a:schemeClr val="tx1"/>
                              </a:solidFill>
                              <a:latin typeface="+mj-lt"/>
                            </a:rPr>
                            <a:t>Channel model</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mj-lt"/>
                            </a:rPr>
                            <a:t>AWGN</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35280">
                    <a:tc>
                      <a:txBody>
                        <a:bodyPr/>
                        <a:lstStyle/>
                        <a:p>
                          <a:r>
                            <a:rPr kumimoji="1" lang="en-US" altLang="ja-JP" sz="1600" b="0" dirty="0">
                              <a:solidFill>
                                <a:schemeClr val="tx1"/>
                              </a:solidFill>
                              <a:latin typeface="+mj-lt"/>
                            </a:rPr>
                            <a:t>Path loss model (objective WBAN)</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mj-lt"/>
                            </a:rPr>
                            <a:t>IEEE model CM3 (S4 and S5 in 15.6ma)</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619194862"/>
                      </a:ext>
                    </a:extLst>
                  </a:tr>
                  <a:tr h="335280">
                    <a:tc>
                      <a:txBody>
                        <a:bodyPr/>
                        <a:lstStyle/>
                        <a:p>
                          <a:r>
                            <a:rPr kumimoji="1" lang="en-US" altLang="ja-JP" sz="1600" b="0" dirty="0">
                              <a:solidFill>
                                <a:schemeClr val="tx1"/>
                              </a:solidFill>
                              <a:latin typeface="+mj-lt"/>
                            </a:rPr>
                            <a:t>Path loss model (HBAN to HBAN)</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mj-lt"/>
                            </a:rPr>
                            <a:t>S6.2 in 15.6ma channel model</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992431580"/>
                      </a:ext>
                    </a:extLst>
                  </a:tr>
                  <a:tr h="33528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305455" r="-115478" b="-623636"/>
                          </a:stretch>
                        </a:blipFill>
                      </a:tcPr>
                    </a:tc>
                    <a:tc>
                      <a:txBody>
                        <a:bodyPr/>
                        <a:lstStyle/>
                        <a:p>
                          <a:r>
                            <a:rPr kumimoji="1" lang="en-US" altLang="ja-JP" sz="1600" dirty="0">
                              <a:latin typeface="+mj-lt"/>
                            </a:rPr>
                            <a:t>499.2 MHz</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35280">
                    <a:tc>
                      <a:txBody>
                        <a:bodyPr/>
                        <a:lstStyle/>
                        <a:p>
                          <a:r>
                            <a:rPr kumimoji="1" lang="en-US" altLang="ja-JP" sz="1600" dirty="0">
                              <a:latin typeface="+mj-lt"/>
                            </a:rPr>
                            <a:t>Modulation</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600" dirty="0">
                              <a:latin typeface="+mj-lt"/>
                            </a:rPr>
                            <a:t>BPSK</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3528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507273" r="-115478" b="-421818"/>
                          </a:stretch>
                        </a:blipFill>
                      </a:tcPr>
                    </a:tc>
                    <a:tc>
                      <a:txBody>
                        <a:bodyPr/>
                        <a:lstStyle/>
                        <a:p>
                          <a:r>
                            <a:rPr kumimoji="1" lang="en-US" altLang="ja-JP" sz="1600" dirty="0">
                              <a:latin typeface="+mj-lt"/>
                            </a:rPr>
                            <a:t>-41.3 dBm/MHz</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774282663"/>
                      </a:ext>
                    </a:extLst>
                  </a:tr>
                  <a:tr h="33528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607273" r="-115478" b="-321818"/>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3528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707273" r="-115478" b="-221818"/>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j-lt"/>
                            </a:rPr>
                            <a:t>1, 1.5, 2, 3, 5, 7, 10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33528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807273" r="-115478" b="-121818"/>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j-lt"/>
                            </a:rPr>
                            <a:t>-203.86 dBm/Hz</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33528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907273" r="-115478" b="-21818"/>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j-lt"/>
                            </a:rPr>
                            <a:t>1, 2, 3</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841926426"/>
                      </a:ext>
                    </a:extLst>
                  </a:tr>
                </a:tbl>
              </a:graphicData>
            </a:graphic>
          </p:graphicFrame>
        </mc:Fallback>
      </mc:AlternateContent>
      <p:sp>
        <p:nvSpPr>
          <p:cNvPr id="6" name="テキスト ボックス 5">
            <a:extLst>
              <a:ext uri="{FF2B5EF4-FFF2-40B4-BE49-F238E27FC236}">
                <a16:creationId xmlns:a16="http://schemas.microsoft.com/office/drawing/2014/main" id="{A0F07403-38BE-1E95-FC69-54059DB2C330}"/>
              </a:ext>
            </a:extLst>
          </p:cNvPr>
          <p:cNvSpPr txBox="1"/>
          <p:nvPr/>
        </p:nvSpPr>
        <p:spPr>
          <a:xfrm>
            <a:off x="459423" y="5403028"/>
            <a:ext cx="8136904"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For simple analysis, error correcting and retransmission is not considered</a:t>
            </a:r>
          </a:p>
          <a:p>
            <a:pPr marL="285750" indent="-285750">
              <a:buFont typeface="Arial" panose="020B0604020202020204" pitchFamily="34" charset="0"/>
              <a:buChar char="•"/>
            </a:pPr>
            <a:r>
              <a:rPr lang="en-US" altLang="ja-JP" dirty="0">
                <a:latin typeface="+mj-lt"/>
              </a:rPr>
              <a:t>Packet collision within an objective WBAN and from other synchronous WBAN is also not </a:t>
            </a:r>
            <a:r>
              <a:rPr kumimoji="1" lang="en-US" altLang="ja-JP" dirty="0">
                <a:latin typeface="+mj-lt"/>
              </a:rPr>
              <a:t>considered</a:t>
            </a:r>
            <a:endParaRPr kumimoji="1" lang="ja-JP" altLang="en-US" dirty="0">
              <a:latin typeface="+mj-lt"/>
            </a:endParaRPr>
          </a:p>
        </p:txBody>
      </p:sp>
    </p:spTree>
    <p:extLst>
      <p:ext uri="{BB962C8B-B14F-4D97-AF65-F5344CB8AC3E}">
        <p14:creationId xmlns:p14="http://schemas.microsoft.com/office/powerpoint/2010/main" val="2244692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12A1AA-C9F3-7407-522A-06E9C7B34EF3}"/>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7</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A5934EAE-1A16-7A89-BB7F-14BD257FFA9A}"/>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499563-BDA3-7673-B4EC-C0D48D431C98}"/>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CFA49498-14A2-B791-1512-1B73753ECD1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C8F1FC2E-2B31-0E66-F7A9-0C3FB070B36C}"/>
              </a:ext>
            </a:extLst>
          </p:cNvPr>
          <p:cNvPicPr>
            <a:picLocks noChangeAspect="1"/>
          </p:cNvPicPr>
          <p:nvPr/>
        </p:nvPicPr>
        <p:blipFill>
          <a:blip r:embed="rId3"/>
          <a:stretch>
            <a:fillRect/>
          </a:stretch>
        </p:blipFill>
        <p:spPr>
          <a:xfrm>
            <a:off x="794257" y="1752600"/>
            <a:ext cx="7772400" cy="3535363"/>
          </a:xfrm>
          <a:prstGeom prst="rect">
            <a:avLst/>
          </a:prstGeom>
        </p:spPr>
      </p:pic>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F3994EB6-E0FE-2803-B711-252567B9BD46}"/>
                  </a:ext>
                </a:extLst>
              </p:cNvPr>
              <p:cNvSpPr txBox="1"/>
              <p:nvPr/>
            </p:nvSpPr>
            <p:spPr>
              <a:xfrm>
                <a:off x="1207409" y="5558522"/>
                <a:ext cx="6946095" cy="646331"/>
              </a:xfrm>
              <a:prstGeom prst="rect">
                <a:avLst/>
              </a:prstGeom>
              <a:noFill/>
            </p:spPr>
            <p:txBody>
              <a:bodyPr wrap="square" rtlCol="0">
                <a:spAutoFit/>
              </a:bodyPr>
              <a:lstStyle/>
              <a:p>
                <a:pPr algn="ctr"/>
                <a:r>
                  <a:rPr lang="en-US" altLang="ja-JP" sz="1800" dirty="0">
                    <a:effectLst/>
                    <a:latin typeface="+mj-lt"/>
                    <a:cs typeface="Times New Roman" panose="02020603050405020304" pitchFamily="18" charset="0"/>
                  </a:rPr>
                  <a:t>Example of PER of objective WBAN as a function of received SNR,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𝑖</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=1</m:t>
                    </m:r>
                  </m:oMath>
                </a14:m>
                <a:r>
                  <a:rPr lang="en-US" altLang="ja-JP" sz="1800" dirty="0">
                    <a:effectLst/>
                    <a:latin typeface="+mj-lt"/>
                    <a:cs typeface="Times New Roman" panose="02020603050405020304" pitchFamily="18" charset="0"/>
                  </a:rPr>
                  <a:t>, </a:t>
                </a:r>
                <a14:m>
                  <m:oMath xmlns:m="http://schemas.openxmlformats.org/officeDocument/2006/math">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𝑑</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=0.</m:t>
                    </m:r>
                    <m:r>
                      <a:rPr lang="en-US" altLang="ja-JP" sz="1800" b="0" i="0" smtClean="0">
                        <a:effectLst/>
                        <a:latin typeface="Cambria Math" panose="02040503050406030204" pitchFamily="18" charset="0"/>
                        <a:ea typeface="游明朝" panose="02020400000000000000" pitchFamily="18" charset="-128"/>
                        <a:cs typeface="Times New Roman" panose="02020603050405020304" pitchFamily="18" charset="0"/>
                      </a:rPr>
                      <m:t>3</m:t>
                    </m:r>
                  </m:oMath>
                </a14:m>
                <a:r>
                  <a:rPr lang="en-US" altLang="ja-JP" sz="1800" dirty="0">
                    <a:effectLst/>
                    <a:latin typeface="+mj-lt"/>
                    <a:ea typeface="游明朝" panose="02020400000000000000" pitchFamily="18" charset="-128"/>
                  </a:rPr>
                  <a:t> (m),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𝑑</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𝑖</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=1,</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1.5, </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2,</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3,</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5,</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7</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10</m:t>
                    </m:r>
                  </m:oMath>
                </a14:m>
                <a:r>
                  <a:rPr lang="en-US" altLang="ja-JP" sz="1800" dirty="0">
                    <a:effectLst/>
                    <a:latin typeface="+mj-lt"/>
                    <a:ea typeface="游明朝" panose="02020400000000000000" pitchFamily="18" charset="-128"/>
                  </a:rPr>
                  <a:t> (m)</a:t>
                </a:r>
                <a:endParaRPr kumimoji="1" lang="ja-JP" altLang="en-US" dirty="0">
                  <a:latin typeface="+mj-lt"/>
                  <a:ea typeface="+mj-ea"/>
                  <a:cs typeface="Times New Roman" panose="02020603050405020304" pitchFamily="18" charset="0"/>
                </a:endParaRPr>
              </a:p>
            </p:txBody>
          </p:sp>
        </mc:Choice>
        <mc:Fallback>
          <p:sp>
            <p:nvSpPr>
              <p:cNvPr id="8" name="テキスト ボックス 7">
                <a:extLst>
                  <a:ext uri="{FF2B5EF4-FFF2-40B4-BE49-F238E27FC236}">
                    <a16:creationId xmlns:a16="http://schemas.microsoft.com/office/drawing/2014/main" id="{F3994EB6-E0FE-2803-B711-252567B9BD46}"/>
                  </a:ext>
                </a:extLst>
              </p:cNvPr>
              <p:cNvSpPr txBox="1">
                <a:spLocks noRot="1" noChangeAspect="1" noMove="1" noResize="1" noEditPoints="1" noAdjustHandles="1" noChangeArrowheads="1" noChangeShapeType="1" noTextEdit="1"/>
              </p:cNvSpPr>
              <p:nvPr/>
            </p:nvSpPr>
            <p:spPr>
              <a:xfrm>
                <a:off x="1207409" y="5558522"/>
                <a:ext cx="6946095" cy="646331"/>
              </a:xfrm>
              <a:prstGeom prst="rect">
                <a:avLst/>
              </a:prstGeom>
              <a:blipFill>
                <a:blip r:embed="rId4"/>
                <a:stretch>
                  <a:fillRect t="-5660" b="-1415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128614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12A1AA-C9F3-7407-522A-06E9C7B34EF3}"/>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8</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A5934EAE-1A16-7A89-BB7F-14BD257FFA9A}"/>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499563-BDA3-7673-B4EC-C0D48D431C98}"/>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CFA49498-14A2-B791-1512-1B73753ECD1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C0D2D535-AFB3-0A49-11DB-BEFCADA46EB8}"/>
              </a:ext>
            </a:extLst>
          </p:cNvPr>
          <p:cNvPicPr>
            <a:picLocks noChangeAspect="1"/>
          </p:cNvPicPr>
          <p:nvPr/>
        </p:nvPicPr>
        <p:blipFill>
          <a:blip r:embed="rId3"/>
          <a:stretch>
            <a:fillRect/>
          </a:stretch>
        </p:blipFill>
        <p:spPr>
          <a:xfrm>
            <a:off x="631912" y="1752600"/>
            <a:ext cx="7956376" cy="3619046"/>
          </a:xfrm>
          <a:prstGeom prst="rect">
            <a:avLst/>
          </a:prstGeom>
        </p:spPr>
      </p:pic>
      <mc:AlternateContent xmlns:mc="http://schemas.openxmlformats.org/markup-compatibility/2006">
        <mc:Choice xmlns:a14="http://schemas.microsoft.com/office/drawing/2010/main" Requires="a14">
          <p:sp>
            <p:nvSpPr>
              <p:cNvPr id="9" name="テキスト ボックス 8">
                <a:extLst>
                  <a:ext uri="{FF2B5EF4-FFF2-40B4-BE49-F238E27FC236}">
                    <a16:creationId xmlns:a16="http://schemas.microsoft.com/office/drawing/2014/main" id="{96419B41-52BF-3513-3AD1-2EB7BDF647F6}"/>
                  </a:ext>
                </a:extLst>
              </p:cNvPr>
              <p:cNvSpPr txBox="1"/>
              <p:nvPr/>
            </p:nvSpPr>
            <p:spPr>
              <a:xfrm>
                <a:off x="1207409" y="5558522"/>
                <a:ext cx="6946095" cy="646331"/>
              </a:xfrm>
              <a:prstGeom prst="rect">
                <a:avLst/>
              </a:prstGeom>
              <a:noFill/>
            </p:spPr>
            <p:txBody>
              <a:bodyPr wrap="square" rtlCol="0">
                <a:spAutoFit/>
              </a:bodyPr>
              <a:lstStyle/>
              <a:p>
                <a:pPr algn="ctr"/>
                <a:r>
                  <a:rPr lang="en-US" altLang="ja-JP" sz="1800" dirty="0">
                    <a:effectLst/>
                    <a:latin typeface="+mj-lt"/>
                    <a:cs typeface="Times New Roman" panose="02020603050405020304" pitchFamily="18" charset="0"/>
                  </a:rPr>
                  <a:t>Example </a:t>
                </a:r>
                <a:r>
                  <a:rPr lang="en-US" altLang="ja-JP" dirty="0">
                    <a:latin typeface="+mj-lt"/>
                    <a:cs typeface="Times New Roman" panose="02020603050405020304" pitchFamily="18" charset="0"/>
                  </a:rPr>
                  <a:t>of PER of objective WBAN </a:t>
                </a:r>
                <a:r>
                  <a:rPr lang="en-US" altLang="ja-JP" sz="1800" dirty="0">
                    <a:effectLst/>
                    <a:latin typeface="+mj-lt"/>
                    <a:cs typeface="Times New Roman" panose="02020603050405020304" pitchFamily="18" charset="0"/>
                  </a:rPr>
                  <a:t>as a function of received SNR,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𝑖</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2</m:t>
                    </m:r>
                  </m:oMath>
                </a14:m>
                <a:r>
                  <a:rPr lang="en-US" altLang="ja-JP" sz="1800" dirty="0">
                    <a:effectLst/>
                    <a:latin typeface="+mj-lt"/>
                    <a:cs typeface="Times New Roman" panose="02020603050405020304" pitchFamily="18" charset="0"/>
                  </a:rPr>
                  <a:t>, </a:t>
                </a:r>
                <a14:m>
                  <m:oMath xmlns:m="http://schemas.openxmlformats.org/officeDocument/2006/math">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𝑑</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=0.3</m:t>
                    </m:r>
                  </m:oMath>
                </a14:m>
                <a:r>
                  <a:rPr lang="en-US" altLang="ja-JP" sz="1800" dirty="0">
                    <a:effectLst/>
                    <a:latin typeface="+mj-lt"/>
                    <a:ea typeface="游明朝" panose="02020400000000000000" pitchFamily="18" charset="-128"/>
                  </a:rPr>
                  <a:t> (m), </a:t>
                </a:r>
                <a14:m>
                  <m:oMath xmlns:m="http://schemas.openxmlformats.org/officeDocument/2006/math">
                    <m:sSub>
                      <m:sSubPr>
                        <m:ctrlPr>
                          <a:rPr lang="ja-JP" altLang="ja-JP"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ea typeface="游明朝" panose="02020400000000000000" pitchFamily="18" charset="-128"/>
                            <a:cs typeface="Times New Roman" panose="02020603050405020304" pitchFamily="18" charset="0"/>
                          </a:rPr>
                          <m:t>𝑑</m:t>
                        </m:r>
                      </m:e>
                      <m:sub>
                        <m:r>
                          <a:rPr lang="en-US" altLang="ja-JP" i="1">
                            <a:latin typeface="Cambria Math" panose="02040503050406030204" pitchFamily="18" charset="0"/>
                            <a:ea typeface="游明朝" panose="02020400000000000000" pitchFamily="18" charset="-128"/>
                            <a:cs typeface="Times New Roman" panose="02020603050405020304" pitchFamily="18" charset="0"/>
                          </a:rPr>
                          <m:t>𝑖</m:t>
                        </m:r>
                      </m:sub>
                    </m:sSub>
                    <m:r>
                      <a:rPr lang="en-US" altLang="ja-JP" i="1">
                        <a:latin typeface="Cambria Math" panose="02040503050406030204" pitchFamily="18" charset="0"/>
                        <a:ea typeface="游明朝" panose="02020400000000000000" pitchFamily="18" charset="-128"/>
                        <a:cs typeface="Times New Roman" panose="02020603050405020304" pitchFamily="18" charset="0"/>
                      </a:rPr>
                      <m:t>=1, 1.5, 2, 3, 5, 7, 10</m:t>
                    </m:r>
                  </m:oMath>
                </a14:m>
                <a:r>
                  <a:rPr lang="en-US" altLang="ja-JP" dirty="0">
                    <a:ea typeface="游明朝" panose="02020400000000000000" pitchFamily="18" charset="-128"/>
                  </a:rPr>
                  <a:t> </a:t>
                </a:r>
                <a:r>
                  <a:rPr lang="en-US" altLang="ja-JP" sz="1800" dirty="0">
                    <a:effectLst/>
                    <a:latin typeface="+mj-lt"/>
                    <a:ea typeface="游明朝" panose="02020400000000000000" pitchFamily="18" charset="-128"/>
                  </a:rPr>
                  <a:t>(m)</a:t>
                </a:r>
                <a:endParaRPr kumimoji="1" lang="ja-JP" altLang="en-US" dirty="0">
                  <a:latin typeface="+mj-lt"/>
                  <a:ea typeface="+mj-ea"/>
                  <a:cs typeface="Times New Roman" panose="02020603050405020304" pitchFamily="18" charset="0"/>
                </a:endParaRPr>
              </a:p>
            </p:txBody>
          </p:sp>
        </mc:Choice>
        <mc:Fallback>
          <p:sp>
            <p:nvSpPr>
              <p:cNvPr id="9" name="テキスト ボックス 8">
                <a:extLst>
                  <a:ext uri="{FF2B5EF4-FFF2-40B4-BE49-F238E27FC236}">
                    <a16:creationId xmlns:a16="http://schemas.microsoft.com/office/drawing/2014/main" id="{96419B41-52BF-3513-3AD1-2EB7BDF647F6}"/>
                  </a:ext>
                </a:extLst>
              </p:cNvPr>
              <p:cNvSpPr txBox="1">
                <a:spLocks noRot="1" noChangeAspect="1" noMove="1" noResize="1" noEditPoints="1" noAdjustHandles="1" noChangeArrowheads="1" noChangeShapeType="1" noTextEdit="1"/>
              </p:cNvSpPr>
              <p:nvPr/>
            </p:nvSpPr>
            <p:spPr>
              <a:xfrm>
                <a:off x="1207409" y="5558522"/>
                <a:ext cx="6946095" cy="646331"/>
              </a:xfrm>
              <a:prstGeom prst="rect">
                <a:avLst/>
              </a:prstGeom>
              <a:blipFill>
                <a:blip r:embed="rId4"/>
                <a:stretch>
                  <a:fillRect t="-5660" b="-1415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38298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100CDA4-F92B-94E5-AB72-1039573F9757}"/>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9</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305C8DC3-2FFB-A7A2-5791-AF2E2A4DF85C}"/>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CFAE36DF-0F28-8625-84DD-FAE75BC7B196}"/>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July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1A82C0BC-62FC-F51D-478A-4876AC996772}"/>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6" name="図 5">
            <a:extLst>
              <a:ext uri="{FF2B5EF4-FFF2-40B4-BE49-F238E27FC236}">
                <a16:creationId xmlns:a16="http://schemas.microsoft.com/office/drawing/2014/main" id="{62ACC1CB-144A-3EB1-8A9E-AE53762A10F0}"/>
              </a:ext>
            </a:extLst>
          </p:cNvPr>
          <p:cNvPicPr>
            <a:picLocks noChangeAspect="1"/>
          </p:cNvPicPr>
          <p:nvPr/>
        </p:nvPicPr>
        <p:blipFill>
          <a:blip r:embed="rId3"/>
          <a:stretch>
            <a:fillRect/>
          </a:stretch>
        </p:blipFill>
        <p:spPr>
          <a:xfrm>
            <a:off x="631912" y="1752600"/>
            <a:ext cx="7956376" cy="3619046"/>
          </a:xfrm>
          <a:prstGeom prst="rect">
            <a:avLst/>
          </a:prstGeom>
        </p:spPr>
      </p:pic>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51DCB90F-C059-7C24-F8E3-3DFEC9E1E420}"/>
                  </a:ext>
                </a:extLst>
              </p:cNvPr>
              <p:cNvSpPr txBox="1"/>
              <p:nvPr/>
            </p:nvSpPr>
            <p:spPr>
              <a:xfrm>
                <a:off x="1207409" y="5558522"/>
                <a:ext cx="6946095" cy="646331"/>
              </a:xfrm>
              <a:prstGeom prst="rect">
                <a:avLst/>
              </a:prstGeom>
              <a:noFill/>
            </p:spPr>
            <p:txBody>
              <a:bodyPr wrap="square" rtlCol="0">
                <a:spAutoFit/>
              </a:bodyPr>
              <a:lstStyle/>
              <a:p>
                <a:pPr algn="ctr"/>
                <a:r>
                  <a:rPr lang="en-US" altLang="ja-JP" sz="1800" dirty="0">
                    <a:effectLst/>
                    <a:latin typeface="+mj-lt"/>
                    <a:cs typeface="Times New Roman" panose="02020603050405020304" pitchFamily="18" charset="0"/>
                  </a:rPr>
                  <a:t>Example </a:t>
                </a:r>
                <a:r>
                  <a:rPr lang="en-US" altLang="ja-JP" dirty="0">
                    <a:latin typeface="+mj-lt"/>
                    <a:cs typeface="Times New Roman" panose="02020603050405020304" pitchFamily="18" charset="0"/>
                  </a:rPr>
                  <a:t>of PER of objective WBAN </a:t>
                </a:r>
                <a:r>
                  <a:rPr lang="en-US" altLang="ja-JP" sz="1800" dirty="0">
                    <a:effectLst/>
                    <a:latin typeface="+mj-lt"/>
                    <a:cs typeface="Times New Roman" panose="02020603050405020304" pitchFamily="18" charset="0"/>
                  </a:rPr>
                  <a:t>as a function of received SNR,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𝑖</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3</m:t>
                    </m:r>
                  </m:oMath>
                </a14:m>
                <a:r>
                  <a:rPr lang="en-US" altLang="ja-JP" sz="1800" dirty="0">
                    <a:effectLst/>
                    <a:latin typeface="+mj-lt"/>
                    <a:cs typeface="Times New Roman" panose="02020603050405020304" pitchFamily="18" charset="0"/>
                  </a:rPr>
                  <a:t>, </a:t>
                </a:r>
                <a14:m>
                  <m:oMath xmlns:m="http://schemas.openxmlformats.org/officeDocument/2006/math">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𝑑</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=0.3</m:t>
                    </m:r>
                  </m:oMath>
                </a14:m>
                <a:r>
                  <a:rPr lang="en-US" altLang="ja-JP" sz="1800" dirty="0">
                    <a:effectLst/>
                    <a:latin typeface="+mj-lt"/>
                    <a:ea typeface="游明朝" panose="02020400000000000000" pitchFamily="18" charset="-128"/>
                  </a:rPr>
                  <a:t> (m), </a:t>
                </a:r>
                <a14:m>
                  <m:oMath xmlns:m="http://schemas.openxmlformats.org/officeDocument/2006/math">
                    <m:sSub>
                      <m:sSubPr>
                        <m:ctrlPr>
                          <a:rPr lang="ja-JP" altLang="ja-JP"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ea typeface="游明朝" panose="02020400000000000000" pitchFamily="18" charset="-128"/>
                            <a:cs typeface="Times New Roman" panose="02020603050405020304" pitchFamily="18" charset="0"/>
                          </a:rPr>
                          <m:t>𝑑</m:t>
                        </m:r>
                      </m:e>
                      <m:sub>
                        <m:r>
                          <a:rPr lang="en-US" altLang="ja-JP" i="1">
                            <a:latin typeface="Cambria Math" panose="02040503050406030204" pitchFamily="18" charset="0"/>
                            <a:ea typeface="游明朝" panose="02020400000000000000" pitchFamily="18" charset="-128"/>
                            <a:cs typeface="Times New Roman" panose="02020603050405020304" pitchFamily="18" charset="0"/>
                          </a:rPr>
                          <m:t>𝑖</m:t>
                        </m:r>
                      </m:sub>
                    </m:sSub>
                    <m:r>
                      <a:rPr lang="en-US" altLang="ja-JP" i="1">
                        <a:latin typeface="Cambria Math" panose="02040503050406030204" pitchFamily="18" charset="0"/>
                        <a:ea typeface="游明朝" panose="02020400000000000000" pitchFamily="18" charset="-128"/>
                        <a:cs typeface="Times New Roman" panose="02020603050405020304" pitchFamily="18" charset="0"/>
                      </a:rPr>
                      <m:t>=1, 1.5, 2, 3, 5, 7, 10</m:t>
                    </m:r>
                  </m:oMath>
                </a14:m>
                <a:r>
                  <a:rPr lang="en-US" altLang="ja-JP" dirty="0">
                    <a:ea typeface="游明朝" panose="02020400000000000000" pitchFamily="18" charset="-128"/>
                  </a:rPr>
                  <a:t> </a:t>
                </a:r>
                <a:r>
                  <a:rPr lang="en-US" altLang="ja-JP" sz="1800" dirty="0">
                    <a:effectLst/>
                    <a:latin typeface="+mj-lt"/>
                    <a:ea typeface="游明朝" panose="02020400000000000000" pitchFamily="18" charset="-128"/>
                  </a:rPr>
                  <a:t>(m)</a:t>
                </a:r>
                <a:endParaRPr kumimoji="1" lang="ja-JP" altLang="en-US" dirty="0">
                  <a:latin typeface="+mj-lt"/>
                  <a:ea typeface="+mj-ea"/>
                  <a:cs typeface="Times New Roman" panose="02020603050405020304" pitchFamily="18" charset="0"/>
                </a:endParaRPr>
              </a:p>
            </p:txBody>
          </p:sp>
        </mc:Choice>
        <mc:Fallback>
          <p:sp>
            <p:nvSpPr>
              <p:cNvPr id="8" name="テキスト ボックス 7">
                <a:extLst>
                  <a:ext uri="{FF2B5EF4-FFF2-40B4-BE49-F238E27FC236}">
                    <a16:creationId xmlns:a16="http://schemas.microsoft.com/office/drawing/2014/main" id="{51DCB90F-C059-7C24-F8E3-3DFEC9E1E420}"/>
                  </a:ext>
                </a:extLst>
              </p:cNvPr>
              <p:cNvSpPr txBox="1">
                <a:spLocks noRot="1" noChangeAspect="1" noMove="1" noResize="1" noEditPoints="1" noAdjustHandles="1" noChangeArrowheads="1" noChangeShapeType="1" noTextEdit="1"/>
              </p:cNvSpPr>
              <p:nvPr/>
            </p:nvSpPr>
            <p:spPr>
              <a:xfrm>
                <a:off x="1207409" y="5558522"/>
                <a:ext cx="6946095" cy="646331"/>
              </a:xfrm>
              <a:prstGeom prst="rect">
                <a:avLst/>
              </a:prstGeom>
              <a:blipFill>
                <a:blip r:embed="rId4"/>
                <a:stretch>
                  <a:fillRect t="-5660" b="-1415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40935270"/>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7080</TotalTime>
  <Words>1383</Words>
  <Application>Microsoft Office PowerPoint</Application>
  <PresentationFormat>画面に合わせる (4:3)</PresentationFormat>
  <Paragraphs>162</Paragraphs>
  <Slides>14</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游ゴシック</vt:lpstr>
      <vt:lpstr>游明朝</vt:lpstr>
      <vt:lpstr>Arial</vt:lpstr>
      <vt:lpstr>Calibri</vt:lpstr>
      <vt:lpstr>Cambria Math</vt:lpstr>
      <vt:lpstr>Times New Roman</vt:lpstr>
      <vt:lpstr>Wingdings</vt:lpstr>
      <vt:lpstr>VLC_Composition_090917</vt:lpstr>
      <vt:lpstr>PowerPoint プレゼンテーション</vt:lpstr>
      <vt:lpstr>Theoretical Analysis of System Performance in a Multi-BAN Coexistence Environment (Class 1)</vt:lpstr>
      <vt:lpstr>Coexistence environment level </vt:lpstr>
      <vt:lpstr>Assumed environment</vt:lpstr>
      <vt:lpstr>Mathematical expression</vt:lpstr>
      <vt:lpstr>Evaluation</vt:lpstr>
      <vt:lpstr>Results</vt:lpstr>
      <vt:lpstr>Results</vt:lpstr>
      <vt:lpstr>Results</vt:lpstr>
      <vt:lpstr>Results</vt:lpstr>
      <vt:lpstr>Results</vt:lpstr>
      <vt:lpstr>Results</vt:lpstr>
      <vt:lpstr>Conclusion</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TakabayashiKento</cp:lastModifiedBy>
  <cp:revision>773</cp:revision>
  <dcterms:created xsi:type="dcterms:W3CDTF">2014-03-17T07:14:24Z</dcterms:created>
  <dcterms:modified xsi:type="dcterms:W3CDTF">2024-07-17T09:28:35Z</dcterms:modified>
</cp:coreProperties>
</file>