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9"/>
  </p:notesMasterIdLst>
  <p:sldIdLst>
    <p:sldId id="259" r:id="rId5"/>
    <p:sldId id="258" r:id="rId6"/>
    <p:sldId id="5610" r:id="rId7"/>
    <p:sldId id="5833" r:id="rId8"/>
    <p:sldId id="284" r:id="rId9"/>
    <p:sldId id="281" r:id="rId10"/>
    <p:sldId id="271" r:id="rId11"/>
    <p:sldId id="273" r:id="rId12"/>
    <p:sldId id="274" r:id="rId13"/>
    <p:sldId id="282" r:id="rId14"/>
    <p:sldId id="276" r:id="rId15"/>
    <p:sldId id="262" r:id="rId16"/>
    <p:sldId id="263" r:id="rId17"/>
    <p:sldId id="264" r:id="rId18"/>
    <p:sldId id="5084" r:id="rId19"/>
    <p:sldId id="5836" r:id="rId20"/>
    <p:sldId id="5841" r:id="rId21"/>
    <p:sldId id="5845" r:id="rId22"/>
    <p:sldId id="5842" r:id="rId23"/>
    <p:sldId id="5621" r:id="rId24"/>
    <p:sldId id="256" r:id="rId25"/>
    <p:sldId id="5847" r:id="rId26"/>
    <p:sldId id="5830" r:id="rId27"/>
    <p:sldId id="4944" r:id="rId28"/>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44" autoAdjust="0"/>
    <p:restoredTop sz="94660"/>
  </p:normalViewPr>
  <p:slideViewPr>
    <p:cSldViewPr snapToGrid="0" showGuides="1">
      <p:cViewPr varScale="1">
        <p:scale>
          <a:sx n="75" d="100"/>
          <a:sy n="75" d="100"/>
        </p:scale>
        <p:origin x="1022" y="32"/>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5042"/>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2024/7/11</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20</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21</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439652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24</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4" name="Rectangle 4">
            <a:extLst>
              <a:ext uri="{FF2B5EF4-FFF2-40B4-BE49-F238E27FC236}">
                <a16:creationId xmlns:a16="http://schemas.microsoft.com/office/drawing/2014/main" id="{9B0A9CB7-51DC-CF78-4E37-B90DB9235AC7}"/>
              </a:ext>
            </a:extLst>
          </p:cNvPr>
          <p:cNvSpPr>
            <a:spLocks noGrp="1" noChangeArrowheads="1"/>
          </p:cNvSpPr>
          <p:nvPr>
            <p:ph type="dt" sz="half" idx="2"/>
          </p:nvPr>
        </p:nvSpPr>
        <p:spPr bwMode="auto">
          <a:xfrm>
            <a:off x="762590" y="33921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9293"/>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802.15-24-0350-00-06ma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3921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b0870b3335056c512b9fa579a924533f"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ieeesa.webex.com/ieeesa/j.php?MTID=ma9da3d783fff4ef9de6025f740cc795b"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July 2024]</a:t>
            </a:r>
          </a:p>
          <a:p>
            <a:r>
              <a:rPr lang="en-US" altLang="ja-JP" sz="1600" b="1" dirty="0">
                <a:ea typeface="ＭＳ Ｐゴシック" charset="-128"/>
              </a:rPr>
              <a:t>Date Submitted: </a:t>
            </a:r>
            <a:r>
              <a:rPr lang="en-US" altLang="ja-JP" sz="1600" dirty="0">
                <a:ea typeface="ＭＳ Ｐゴシック" charset="-128"/>
              </a:rPr>
              <a:t>10</a:t>
            </a:r>
            <a:r>
              <a:rPr lang="en-US" altLang="ja-JP" sz="1600" baseline="30000" dirty="0">
                <a:ea typeface="ＭＳ Ｐゴシック" charset="-128"/>
              </a:rPr>
              <a:t>th</a:t>
            </a:r>
            <a:r>
              <a:rPr lang="en-US" altLang="ja-JP" sz="1600" dirty="0">
                <a:ea typeface="ＭＳ Ｐゴシック" charset="-128"/>
              </a:rPr>
              <a:t> July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July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July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July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July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July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July 2024</a:t>
            </a:r>
            <a:endParaRPr lang="en-US" altLang="ja-JP" dirty="0"/>
          </a:p>
        </p:txBody>
      </p:sp>
      <p:pic>
        <p:nvPicPr>
          <p:cNvPr id="6" name="図 5">
            <a:extLst>
              <a:ext uri="{FF2B5EF4-FFF2-40B4-BE49-F238E27FC236}">
                <a16:creationId xmlns:a16="http://schemas.microsoft.com/office/drawing/2014/main" id="{75E2E69C-1067-8863-670D-40258DBA4164}"/>
              </a:ext>
            </a:extLst>
          </p:cNvPr>
          <p:cNvPicPr>
            <a:picLocks noChangeAspect="1"/>
          </p:cNvPicPr>
          <p:nvPr/>
        </p:nvPicPr>
        <p:blipFill>
          <a:blip r:embed="rId2"/>
          <a:stretch>
            <a:fillRect/>
          </a:stretch>
        </p:blipFill>
        <p:spPr>
          <a:xfrm>
            <a:off x="474134" y="656476"/>
            <a:ext cx="8318500" cy="5689138"/>
          </a:xfrm>
          <a:prstGeom prst="rect">
            <a:avLst/>
          </a:prstGeom>
        </p:spPr>
      </p:pic>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D4612FC-1BBE-53D1-0C77-A453D3FCB27D}"/>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F808956D-D112-6FE5-58A4-EF9CD7B881FC}"/>
              </a:ext>
            </a:extLst>
          </p:cNvPr>
          <p:cNvSpPr>
            <a:spLocks noGrp="1"/>
          </p:cNvSpPr>
          <p:nvPr>
            <p:ph type="dt" sz="half" idx="2"/>
          </p:nvPr>
        </p:nvSpPr>
        <p:spPr/>
        <p:txBody>
          <a:bodyPr/>
          <a:lstStyle/>
          <a:p>
            <a:r>
              <a:rPr lang="en-US" altLang="ja-JP"/>
              <a:t>July 2024</a:t>
            </a:r>
            <a:endParaRPr lang="en-US" altLang="ja-JP" dirty="0"/>
          </a:p>
        </p:txBody>
      </p:sp>
      <p:pic>
        <p:nvPicPr>
          <p:cNvPr id="6" name="図 5">
            <a:extLst>
              <a:ext uri="{FF2B5EF4-FFF2-40B4-BE49-F238E27FC236}">
                <a16:creationId xmlns:a16="http://schemas.microsoft.com/office/drawing/2014/main" id="{EDE9F321-738D-CBB7-CCB6-879FB50FBEEE}"/>
              </a:ext>
            </a:extLst>
          </p:cNvPr>
          <p:cNvPicPr>
            <a:picLocks noChangeAspect="1"/>
          </p:cNvPicPr>
          <p:nvPr/>
        </p:nvPicPr>
        <p:blipFill>
          <a:blip r:embed="rId2"/>
          <a:stretch>
            <a:fillRect/>
          </a:stretch>
        </p:blipFill>
        <p:spPr>
          <a:xfrm>
            <a:off x="1005131" y="734327"/>
            <a:ext cx="7067836" cy="5602973"/>
          </a:xfrm>
          <a:prstGeom prst="rect">
            <a:avLst/>
          </a:prstGeom>
        </p:spPr>
      </p:pic>
    </p:spTree>
    <p:extLst>
      <p:ext uri="{BB962C8B-B14F-4D97-AF65-F5344CB8AC3E}">
        <p14:creationId xmlns:p14="http://schemas.microsoft.com/office/powerpoint/2010/main" val="3416756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BE324FD-2AD8-6D2B-A316-B31A720DA19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484E8DDA-6391-967A-4C4F-20AEBF3D7B16}"/>
              </a:ext>
            </a:extLst>
          </p:cNvPr>
          <p:cNvSpPr>
            <a:spLocks noGrp="1"/>
          </p:cNvSpPr>
          <p:nvPr>
            <p:ph type="dt" sz="half" idx="2"/>
          </p:nvPr>
        </p:nvSpPr>
        <p:spPr/>
        <p:txBody>
          <a:bodyPr/>
          <a:lstStyle/>
          <a:p>
            <a:r>
              <a:rPr lang="en-US" altLang="ja-JP"/>
              <a:t>July 2024</a:t>
            </a:r>
            <a:endParaRPr lang="en-US" altLang="ja-JP" dirty="0"/>
          </a:p>
        </p:txBody>
      </p:sp>
      <p:sp>
        <p:nvSpPr>
          <p:cNvPr id="5" name="テキスト ボックス 4">
            <a:extLst>
              <a:ext uri="{FF2B5EF4-FFF2-40B4-BE49-F238E27FC236}">
                <a16:creationId xmlns:a16="http://schemas.microsoft.com/office/drawing/2014/main" id="{0A839AAC-F518-5E0D-9EC4-A4DE60D9CD7A}"/>
              </a:ext>
            </a:extLst>
          </p:cNvPr>
          <p:cNvSpPr txBox="1"/>
          <p:nvPr/>
        </p:nvSpPr>
        <p:spPr>
          <a:xfrm>
            <a:off x="229485" y="540611"/>
            <a:ext cx="8761229" cy="892552"/>
          </a:xfrm>
          <a:prstGeom prst="rect">
            <a:avLst/>
          </a:prstGeom>
          <a:noFill/>
        </p:spPr>
        <p:txBody>
          <a:bodyPr wrap="square">
            <a:spAutoFit/>
          </a:bodyPr>
          <a:lstStyle/>
          <a:p>
            <a:r>
              <a:rPr lang="en-US" altLang="ja-JP" sz="2800" b="1" i="0" u="none" strike="noStrike" dirty="0">
                <a:effectLst/>
                <a:latin typeface="Arial" panose="020B0604020202020204" pitchFamily="34" charset="0"/>
              </a:rPr>
              <a:t>Future Meeting Schedule</a:t>
            </a:r>
            <a:r>
              <a:rPr lang="en-US" altLang="ja-JP" dirty="0"/>
              <a:t> </a:t>
            </a:r>
            <a:r>
              <a:rPr lang="en-US" altLang="ja-JP" sz="2400" b="0" i="0" u="sng" strike="noStrike" dirty="0">
                <a:solidFill>
                  <a:srgbClr val="0000FF"/>
                </a:solidFill>
                <a:effectLst/>
                <a:latin typeface="Arial" panose="020B0604020202020204" pitchFamily="34" charset="0"/>
                <a:hlinkClick r:id="rId2"/>
              </a:rPr>
              <a:t>https://grouper.ieee.org/groups/802/15/pub/Meeting_Plan.html</a:t>
            </a:r>
            <a:r>
              <a:rPr lang="en-US" altLang="ja-JP" sz="1600" dirty="0"/>
              <a:t> </a:t>
            </a:r>
            <a:endParaRPr lang="ja-JP" altLang="en-US" dirty="0"/>
          </a:p>
        </p:txBody>
      </p:sp>
      <p:pic>
        <p:nvPicPr>
          <p:cNvPr id="7" name="図 6" descr="テキスト, タイムライン&#10;&#10;中程度の精度で自動的に生成された説明">
            <a:extLst>
              <a:ext uri="{FF2B5EF4-FFF2-40B4-BE49-F238E27FC236}">
                <a16:creationId xmlns:a16="http://schemas.microsoft.com/office/drawing/2014/main" id="{E17DB7C4-EBE2-459C-91BC-EE1FCF09CE07}"/>
              </a:ext>
            </a:extLst>
          </p:cNvPr>
          <p:cNvPicPr>
            <a:picLocks noChangeAspect="1"/>
          </p:cNvPicPr>
          <p:nvPr/>
        </p:nvPicPr>
        <p:blipFill>
          <a:blip r:embed="rId3"/>
          <a:stretch>
            <a:fillRect/>
          </a:stretch>
        </p:blipFill>
        <p:spPr>
          <a:xfrm>
            <a:off x="446567" y="1435949"/>
            <a:ext cx="8373865" cy="2774538"/>
          </a:xfrm>
          <a:prstGeom prst="rect">
            <a:avLst/>
          </a:prstGeom>
        </p:spPr>
      </p:pic>
      <p:pic>
        <p:nvPicPr>
          <p:cNvPr id="8" name="図 7" descr="テーブル&#10;&#10;低い精度で自動的に生成された説明">
            <a:extLst>
              <a:ext uri="{FF2B5EF4-FFF2-40B4-BE49-F238E27FC236}">
                <a16:creationId xmlns:a16="http://schemas.microsoft.com/office/drawing/2014/main" id="{C434ABBF-70F4-9509-C2E1-7FF487FE0552}"/>
              </a:ext>
            </a:extLst>
          </p:cNvPr>
          <p:cNvPicPr>
            <a:picLocks noChangeAspect="1"/>
          </p:cNvPicPr>
          <p:nvPr/>
        </p:nvPicPr>
        <p:blipFill>
          <a:blip r:embed="rId4"/>
          <a:stretch>
            <a:fillRect/>
          </a:stretch>
        </p:blipFill>
        <p:spPr>
          <a:xfrm>
            <a:off x="323565" y="4164744"/>
            <a:ext cx="8496867" cy="2310669"/>
          </a:xfrm>
          <a:prstGeom prst="rect">
            <a:avLst/>
          </a:prstGeom>
        </p:spPr>
      </p:pic>
    </p:spTree>
    <p:extLst>
      <p:ext uri="{BB962C8B-B14F-4D97-AF65-F5344CB8AC3E}">
        <p14:creationId xmlns:p14="http://schemas.microsoft.com/office/powerpoint/2010/main" val="1933190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19</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July 2024</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Chair: </a:t>
            </a:r>
            <a:r>
              <a:rPr lang="en-US" sz="1000" b="1" kern="1200">
                <a:latin typeface="Arial" panose="020B0604020202020204" pitchFamily="34" charset="0"/>
                <a:cs typeface="Arial" panose="020B0604020202020204" pitchFamily="34" charset="0"/>
                <a:hlinkClick r:id="rId2"/>
              </a:rPr>
              <a:t>Ryuji Kohno</a:t>
            </a:r>
            <a:endParaRPr lang="en-US" sz="1000" b="1" kern="1200">
              <a:solidFill>
                <a:srgbClr val="0000FF"/>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solidFill>
                  <a:srgbClr val="0000FF"/>
                </a:solidFill>
                <a:latin typeface="Arial" panose="020B0604020202020204" pitchFamily="34" charset="0"/>
                <a:cs typeface="Arial" panose="020B0604020202020204" pitchFamily="34" charset="0"/>
                <a:hlinkClick r:id="rId3"/>
              </a:rPr>
              <a:t>TG6ma Webpage</a:t>
            </a:r>
            <a:endParaRPr lang="en-US" sz="1000" kern="1200">
              <a:solidFill>
                <a:srgbClr val="0000FF"/>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Control and data channels, superframe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Montreal, Canada</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July 13</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•Update draft#2.3 of Draft Proposals for Pre-Ballot</a:t>
            </a:r>
          </a:p>
          <a:p>
            <a:pPr marL="0" indent="0">
              <a:lnSpc>
                <a:spcPts val="1900"/>
              </a:lnSpc>
              <a:buNone/>
            </a:pPr>
            <a:r>
              <a:rPr lang="en-US" altLang="ja-JP" sz="1600" dirty="0">
                <a:solidFill>
                  <a:srgbClr val="FF0000"/>
                </a:solidFill>
                <a:highlight>
                  <a:srgbClr val="FFFF00"/>
                </a:highlight>
              </a:rPr>
              <a:t>•Comment resolution for draft#2.3</a:t>
            </a:r>
          </a:p>
          <a:p>
            <a:pPr marL="0" indent="0">
              <a:lnSpc>
                <a:spcPts val="1900"/>
              </a:lnSpc>
              <a:buNone/>
            </a:pPr>
            <a:r>
              <a:rPr lang="en-US" altLang="ja-JP" sz="1600" dirty="0">
                <a:solidFill>
                  <a:srgbClr val="FF0000"/>
                </a:solidFill>
                <a:highlight>
                  <a:srgbClr val="FFFF00"/>
                </a:highlight>
              </a:rPr>
              <a:t>•Necessary documentation for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 Mitigation, etc.  </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a:t>
            </a:r>
          </a:p>
          <a:p>
            <a:pPr marL="0" indent="0">
              <a:lnSpc>
                <a:spcPts val="1900"/>
              </a:lnSpc>
              <a:buNone/>
            </a:pPr>
            <a:r>
              <a:rPr lang="en-US" altLang="ja-JP" sz="1600" dirty="0">
                <a:solidFill>
                  <a:srgbClr val="FF0000"/>
                </a:solidFill>
                <a:highlight>
                  <a:srgbClr val="FFFF00"/>
                </a:highlight>
              </a:rPr>
              <a:t>•Feasibility of TSN of 802.1 in MAC</a:t>
            </a:r>
          </a:p>
          <a:p>
            <a:pPr marL="0" indent="0">
              <a:lnSpc>
                <a:spcPts val="1900"/>
              </a:lnSpc>
              <a:buNone/>
            </a:pPr>
            <a:r>
              <a:rPr lang="en-US" altLang="ja-JP" sz="1800" b="1" dirty="0"/>
              <a:t>Next Things to Do</a:t>
            </a:r>
            <a:r>
              <a:rPr lang="ja-JP" altLang="en-US" sz="1800" b="1" dirty="0"/>
              <a:t>：</a:t>
            </a:r>
            <a:endParaRPr lang="en-US" altLang="ja-JP" sz="1800" b="1" dirty="0"/>
          </a:p>
          <a:p>
            <a:pPr marL="0" indent="0">
              <a:lnSpc>
                <a:spcPts val="1900"/>
              </a:lnSpc>
              <a:buNone/>
            </a:pPr>
            <a:r>
              <a:rPr lang="en-US" altLang="ja-JP" sz="1800" dirty="0">
                <a:solidFill>
                  <a:srgbClr val="FF0000"/>
                </a:solidFill>
              </a:rPr>
              <a:t>     Finalize draft#1 for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July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72275"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p>
          <a:p>
            <a:pPr>
              <a:lnSpc>
                <a:spcPts val="1300"/>
              </a:lnSpc>
            </a:pPr>
            <a:r>
              <a:rPr lang="en-US" altLang="ja-JP" sz="1200" dirty="0"/>
              <a:t>Approve last meeting minutes: TG 15.6ma Meeting Minutes for March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15-24-0301-00</a:t>
            </a:r>
            <a:r>
              <a:rPr lang="en-US" altLang="ja-JP" sz="1200" dirty="0"/>
              <a:t>-06ma</a:t>
            </a:r>
          </a:p>
          <a:p>
            <a:pPr>
              <a:lnSpc>
                <a:spcPts val="1300"/>
              </a:lnSpc>
            </a:pPr>
            <a:r>
              <a:rPr lang="en-US" altLang="ja-JP" sz="1200" dirty="0"/>
              <a:t>Agenda of TG15.6ma May Meeting                                                                                              doc.#15-24-0349-02-06ma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doc.#15-23-0455-03-06ma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doc.#15-23-0557-04-06ma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TG6ma Draft Action Items(Progress and Action Items for Draft#2.3                                   doc.#15-24-0xxx-00-06ma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Review of draft#2.3 for Pre-Ballot WG                                                                               doc.#15-23-0476-15-06ma  </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doc.#15-23-0361-07-06ma</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Performance Evaluation of Channel Coding with </a:t>
            </a:r>
            <a:r>
              <a:rPr lang="en-US" altLang="ja-JP" sz="1200" dirty="0" err="1">
                <a:solidFill>
                  <a:srgbClr val="000000"/>
                </a:solidFill>
                <a:latin typeface="Arial"/>
                <a:cs typeface="Times New Roman" pitchFamily="18" charset="0"/>
              </a:rPr>
              <a:t>Interleaver</a:t>
            </a:r>
            <a:r>
              <a:rPr lang="en-US" altLang="ja-JP" sz="1200" dirty="0">
                <a:solidFill>
                  <a:srgbClr val="000000"/>
                </a:solidFill>
                <a:latin typeface="Arial"/>
                <a:cs typeface="Times New Roman" pitchFamily="18" charset="0"/>
              </a:rPr>
              <a:t> Based on TG6ma Channel Model for Some Classes of Coexistence                                                                                                                             doc.#15-24-0247-01-06ma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Ranging Accuracy Evaluation under TG6ma Communication </a:t>
            </a:r>
            <a:r>
              <a:rPr lang="en-US" altLang="ja-JP" sz="1200" dirty="0" err="1">
                <a:solidFill>
                  <a:srgbClr val="000000"/>
                </a:solidFill>
                <a:latin typeface="Arial"/>
                <a:cs typeface="Times New Roman" pitchFamily="18" charset="0"/>
              </a:rPr>
              <a:t>Senarios</a:t>
            </a:r>
            <a:r>
              <a:rPr lang="en-US" altLang="ja-JP" sz="1200" dirty="0">
                <a:solidFill>
                  <a:srgbClr val="000000"/>
                </a:solidFill>
                <a:latin typeface="Arial"/>
                <a:cs typeface="Times New Roman" pitchFamily="18" charset="0"/>
              </a:rPr>
              <a:t>                               doc.#15-24-0248-01-06ma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3.  Hybrid ARQ Scheme for High QoS Packets in High Class of Coexistence of IEEE 802.15.6ma    #15-23-0576-04-06ma         4.  Evaluation of IEEE 802.15.6 Ultra-wideband Physical Layer Utilizing Super Orthogonal Convolutional 22-0562-10-06ma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Technical editor comments to the P802.15.6ma_D1.18                                                       doc.#15-24-0333-00-06ma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6  MAC Performance Evaluation of Multiple BAN Coexistence Under TG6ma Channel           doc.#15-24-0246-01-06ma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Group MAC service features                                                                                                doc.#15-24-0353-00-06ma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15.6ma MAC compared to 15.4-2020 MAC and 15.6-2012 MA0                                          doc.#15-24-0355-00-06ma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Proposed text for 6ma - MAC Service Features                                                                    doc.#15-24-0356-00-06ma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TG15.6ma MAC Frame and Function                                                                                  doc.#15-24-0yyy-00-06ma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Theoretical Analysis of System Performance in a Multi-BAN Coexistence Environment (Class 1)    24-0357-00-06ma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doc.#15-22-0519-07-06ma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Comments to channel-model-document                                                                               doc.#15-24-0073-01-06ma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doc.#15-24--0073-02-06ma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Progress Report of TG6ma                                                                                                  doc.#15-23-0056-06-06ma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Timeline of TG6ma                                                                                                               doc.#15.23-0056-06-06ma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Closing Report for July 2024                                                                               doc.#15-24-0vvv-00-06ma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20. TG15.6ma Meeting Minutes for July 2024                                                                            doc.#15-24-0sss-00-06ma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21</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Montrea</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21:00 - 23:00 July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July 16 - 01:30 July 17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22:00 - 23:00 July 17(WED)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21:00 - 23:00 July 18(THU)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14-19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July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8E6254A-D985-444C-BBE9-59789D09939F}"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22</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6" name="図 5">
            <a:extLst>
              <a:ext uri="{FF2B5EF4-FFF2-40B4-BE49-F238E27FC236}">
                <a16:creationId xmlns:a16="http://schemas.microsoft.com/office/drawing/2014/main" id="{CF1D8134-4D7A-42F0-2879-3464EDB3651B}"/>
              </a:ext>
            </a:extLst>
          </p:cNvPr>
          <p:cNvPicPr>
            <a:picLocks noChangeAspect="1"/>
          </p:cNvPicPr>
          <p:nvPr/>
        </p:nvPicPr>
        <p:blipFill>
          <a:blip r:embed="rId3"/>
          <a:stretch>
            <a:fillRect/>
          </a:stretch>
        </p:blipFill>
        <p:spPr>
          <a:xfrm>
            <a:off x="1697566" y="2315861"/>
            <a:ext cx="7484533" cy="4014811"/>
          </a:xfrm>
          <a:prstGeom prst="rect">
            <a:avLst/>
          </a:prstGeom>
        </p:spPr>
      </p:pic>
      <p:pic>
        <p:nvPicPr>
          <p:cNvPr id="10" name="図 9">
            <a:extLst>
              <a:ext uri="{FF2B5EF4-FFF2-40B4-BE49-F238E27FC236}">
                <a16:creationId xmlns:a16="http://schemas.microsoft.com/office/drawing/2014/main" id="{CC2E4524-760D-B358-6940-3FA2C136A97F}"/>
              </a:ext>
            </a:extLst>
          </p:cNvPr>
          <p:cNvPicPr>
            <a:picLocks noChangeAspect="1"/>
          </p:cNvPicPr>
          <p:nvPr/>
        </p:nvPicPr>
        <p:blipFill>
          <a:blip r:embed="rId4"/>
          <a:stretch>
            <a:fillRect/>
          </a:stretch>
        </p:blipFill>
        <p:spPr>
          <a:xfrm>
            <a:off x="96439" y="2785533"/>
            <a:ext cx="1601127" cy="3301997"/>
          </a:xfrm>
          <a:prstGeom prst="rect">
            <a:avLst/>
          </a:prstGeom>
        </p:spPr>
      </p:pic>
    </p:spTree>
    <p:extLst>
      <p:ext uri="{BB962C8B-B14F-4D97-AF65-F5344CB8AC3E}">
        <p14:creationId xmlns:p14="http://schemas.microsoft.com/office/powerpoint/2010/main" val="2174203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23</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dirty="0"/>
              <a:t>July 2024</a:t>
            </a:r>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July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Montrea</a:t>
            </a:r>
            <a:r>
              <a:rPr kumimoji="1" lang="en-US" altLang="ja-JP" sz="1200" b="1" dirty="0">
                <a:solidFill>
                  <a:prstClr val="black"/>
                </a:solidFill>
                <a:latin typeface="游ゴシック" panose="020F0502020204030204"/>
                <a:ea typeface="游ゴシック" panose="020B0400000000000000" pitchFamily="50" charset="-128"/>
              </a:rPr>
              <a:t>l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21:00 - 23:00 July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July 16 - 01:30 July 17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22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:00 - 23:00 July 17(WED)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dirty="0">
                <a:solidFill>
                  <a:prstClr val="black"/>
                </a:solidFill>
                <a:latin typeface="游ゴシック" panose="020F0502020204030204"/>
                <a:ea typeface="游ゴシック" panose="020B0400000000000000" pitchFamily="50" charset="-128"/>
              </a:rPr>
              <a:t>in Montreal</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21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:00 - 23:00 July 18(THU)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14-19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July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6" name="図 5">
            <a:extLst>
              <a:ext uri="{FF2B5EF4-FFF2-40B4-BE49-F238E27FC236}">
                <a16:creationId xmlns:a16="http://schemas.microsoft.com/office/drawing/2014/main" id="{CF1D8134-4D7A-42F0-2879-3464EDB3651B}"/>
              </a:ext>
            </a:extLst>
          </p:cNvPr>
          <p:cNvPicPr>
            <a:picLocks noChangeAspect="1"/>
          </p:cNvPicPr>
          <p:nvPr/>
        </p:nvPicPr>
        <p:blipFill>
          <a:blip r:embed="rId3"/>
          <a:stretch>
            <a:fillRect/>
          </a:stretch>
        </p:blipFill>
        <p:spPr>
          <a:xfrm>
            <a:off x="1697566" y="2315861"/>
            <a:ext cx="7484533" cy="4014811"/>
          </a:xfrm>
          <a:prstGeom prst="rect">
            <a:avLst/>
          </a:prstGeom>
        </p:spPr>
      </p:pic>
      <p:pic>
        <p:nvPicPr>
          <p:cNvPr id="10" name="図 9">
            <a:extLst>
              <a:ext uri="{FF2B5EF4-FFF2-40B4-BE49-F238E27FC236}">
                <a16:creationId xmlns:a16="http://schemas.microsoft.com/office/drawing/2014/main" id="{CC2E4524-760D-B358-6940-3FA2C136A97F}"/>
              </a:ext>
            </a:extLst>
          </p:cNvPr>
          <p:cNvPicPr>
            <a:picLocks noChangeAspect="1"/>
          </p:cNvPicPr>
          <p:nvPr/>
        </p:nvPicPr>
        <p:blipFill>
          <a:blip r:embed="rId4"/>
          <a:stretch>
            <a:fillRect/>
          </a:stretch>
        </p:blipFill>
        <p:spPr>
          <a:xfrm>
            <a:off x="96439" y="2785533"/>
            <a:ext cx="1601127" cy="3301997"/>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1579008384"/>
              </p:ext>
            </p:extLst>
          </p:nvPr>
        </p:nvGraphicFramePr>
        <p:xfrm>
          <a:off x="161220" y="2619270"/>
          <a:ext cx="8982779" cy="1541502"/>
        </p:xfrm>
        <a:graphic>
          <a:graphicData uri="http://schemas.openxmlformats.org/drawingml/2006/table">
            <a:tbl>
              <a:tblPr>
                <a:tableStyleId>{5C22544A-7EE6-4342-B048-85BDC9FD1C3A}</a:tableStyleId>
              </a:tblPr>
              <a:tblGrid>
                <a:gridCol w="8982779">
                  <a:extLst>
                    <a:ext uri="{9D8B030D-6E8A-4147-A177-3AD203B41FA5}">
                      <a16:colId xmlns:a16="http://schemas.microsoft.com/office/drawing/2014/main" val="1525924606"/>
                    </a:ext>
                  </a:extLst>
                </a:gridCol>
              </a:tblGrid>
              <a:tr h="579914">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32114619"/>
                  </a:ext>
                </a:extLst>
              </a:tr>
              <a:tr h="292082">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45275382"/>
                  </a:ext>
                </a:extLst>
              </a:tr>
              <a:tr h="377424">
                <a:tc>
                  <a:txBody>
                    <a:bodyPr/>
                    <a:lstStyle/>
                    <a:p>
                      <a:pPr algn="l" fontAlgn="b"/>
                      <a:endParaRPr lang="ja-JP" altLang="en-US" sz="1400" b="1" i="0" u="none" strike="noStrike" dirty="0">
                        <a:effectLst/>
                        <a:latin typeface="Arial" panose="020B0604020202020204" pitchFamily="34" charset="0"/>
                      </a:endParaRPr>
                    </a:p>
                  </a:txBody>
                  <a:tcPr marL="2297" marR="2297" marT="2297" marB="0" anchor="b"/>
                </a:tc>
                <a:extLst>
                  <a:ext uri="{0D108BD9-81ED-4DB2-BD59-A6C34878D82A}">
                    <a16:rowId xmlns:a16="http://schemas.microsoft.com/office/drawing/2014/main" val="2905114847"/>
                  </a:ext>
                </a:extLst>
              </a:tr>
              <a:tr h="292082">
                <a:tc>
                  <a:txBody>
                    <a:bodyPr/>
                    <a:lstStyle/>
                    <a:p>
                      <a:pPr algn="l" fontAlgn="b"/>
                      <a:r>
                        <a:rPr lang="ja-JP" altLang="en-US" sz="1400" u="none" strike="noStrike" dirty="0">
                          <a:effectLst/>
                          <a:highlight>
                            <a:srgbClr val="FFFF00"/>
                          </a:highlight>
                        </a:rPr>
                        <a:t>　</a:t>
                      </a:r>
                      <a:endParaRPr lang="ja-JP" altLang="en-US" sz="1400" b="0" i="0" u="none" strike="noStrike" dirty="0">
                        <a:effectLst/>
                        <a:highlight>
                          <a:srgbClr val="FFFF00"/>
                        </a:highlight>
                        <a:latin typeface="Arial" panose="020B0604020202020204" pitchFamily="34" charset="0"/>
                      </a:endParaRPr>
                    </a:p>
                  </a:txBody>
                  <a:tcPr marL="2297" marR="2297" marT="2297" marB="0" anchor="b"/>
                </a:tc>
                <a:extLst>
                  <a:ext uri="{0D108BD9-81ED-4DB2-BD59-A6C34878D82A}">
                    <a16:rowId xmlns:a16="http://schemas.microsoft.com/office/drawing/2014/main" val="373956061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178539"/>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RM#1</a:t>
            </a:r>
            <a:endParaRPr lang="ja-JP" altLang="en-US" sz="2800" dirty="0"/>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161221" y="4209604"/>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graphicFrame>
        <p:nvGraphicFramePr>
          <p:cNvPr id="10" name="表 9">
            <a:extLst>
              <a:ext uri="{FF2B5EF4-FFF2-40B4-BE49-F238E27FC236}">
                <a16:creationId xmlns:a16="http://schemas.microsoft.com/office/drawing/2014/main" id="{20FD8504-B6E1-33FF-BFEE-0D1F693C1014}"/>
              </a:ext>
            </a:extLst>
          </p:cNvPr>
          <p:cNvGraphicFramePr>
            <a:graphicFrameLocks noGrp="1"/>
          </p:cNvGraphicFramePr>
          <p:nvPr>
            <p:extLst>
              <p:ext uri="{D42A27DB-BD31-4B8C-83A1-F6EECF244321}">
                <p14:modId xmlns:p14="http://schemas.microsoft.com/office/powerpoint/2010/main" val="4103008017"/>
              </p:ext>
            </p:extLst>
          </p:nvPr>
        </p:nvGraphicFramePr>
        <p:xfrm>
          <a:off x="165099" y="2275025"/>
          <a:ext cx="8978899" cy="3227112"/>
        </p:xfrm>
        <a:graphic>
          <a:graphicData uri="http://schemas.openxmlformats.org/drawingml/2006/table">
            <a:tbl>
              <a:tblPr/>
              <a:tblGrid>
                <a:gridCol w="8978899">
                  <a:extLst>
                    <a:ext uri="{9D8B030D-6E8A-4147-A177-3AD203B41FA5}">
                      <a16:colId xmlns:a16="http://schemas.microsoft.com/office/drawing/2014/main" val="2952627330"/>
                    </a:ext>
                  </a:extLst>
                </a:gridCol>
              </a:tblGrid>
              <a:tr h="314314">
                <a:tc>
                  <a:txBody>
                    <a:bodyPr/>
                    <a:lstStyle/>
                    <a:p>
                      <a:pPr algn="l" fontAlgn="ctr"/>
                      <a:endParaRPr lang="fi-FI" sz="2000" b="1"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814862783"/>
                  </a:ext>
                </a:extLst>
              </a:tr>
              <a:tr h="301741">
                <a:tc>
                  <a:txBody>
                    <a:bodyPr/>
                    <a:lstStyle/>
                    <a:p>
                      <a:pPr algn="l" fontAlgn="ctr"/>
                      <a:r>
                        <a:rPr lang="fi-FI" sz="2000" b="0" i="0" u="none" strike="noStrike" dirty="0">
                          <a:solidFill>
                            <a:srgbClr val="000000"/>
                          </a:solidFill>
                          <a:effectLst/>
                          <a:latin typeface="Calibri" panose="020F0502020204030204" pitchFamily="34" charset="0"/>
                        </a:rPr>
                        <a:t>802.15 - </a:t>
                      </a:r>
                      <a:r>
                        <a:rPr lang="fi-FI" sz="2000" b="0" i="0" u="none" strike="noStrike" dirty="0" err="1">
                          <a:solidFill>
                            <a:srgbClr val="000000"/>
                          </a:solidFill>
                          <a:effectLst/>
                          <a:latin typeface="Calibri" panose="020F0502020204030204" pitchFamily="34" charset="0"/>
                        </a:rPr>
                        <a:t>July</a:t>
                      </a:r>
                      <a:r>
                        <a:rPr lang="fi-FI" sz="2000" b="0" i="0" u="none" strike="noStrike" dirty="0">
                          <a:solidFill>
                            <a:srgbClr val="000000"/>
                          </a:solidFill>
                          <a:effectLst/>
                          <a:latin typeface="Calibri" panose="020F0502020204030204" pitchFamily="34" charset="0"/>
                        </a:rPr>
                        <a:t> </a:t>
                      </a:r>
                      <a:r>
                        <a:rPr lang="fi-FI" sz="2000" b="0" i="0" u="none" strike="noStrike" dirty="0" err="1">
                          <a:solidFill>
                            <a:srgbClr val="000000"/>
                          </a:solidFill>
                          <a:effectLst/>
                          <a:latin typeface="Calibri" panose="020F0502020204030204" pitchFamily="34" charset="0"/>
                        </a:rPr>
                        <a:t>Mtg</a:t>
                      </a:r>
                      <a:r>
                        <a:rPr lang="fi-FI" sz="2000" b="0" i="0" u="none" strike="noStrike" dirty="0">
                          <a:solidFill>
                            <a:srgbClr val="000000"/>
                          </a:solidFill>
                          <a:effectLst/>
                          <a:latin typeface="Calibri" panose="020F0502020204030204" pitchFamily="34" charset="0"/>
                        </a:rPr>
                        <a:t>. Rm1</a:t>
                      </a:r>
                    </a:p>
                  </a:txBody>
                  <a:tcPr marL="3175" marR="3175" marT="3175" marB="0" anchor="ctr">
                    <a:lnL>
                      <a:noFill/>
                    </a:lnL>
                    <a:lnR>
                      <a:noFill/>
                    </a:lnR>
                    <a:lnT>
                      <a:noFill/>
                    </a:lnT>
                    <a:lnB>
                      <a:noFill/>
                    </a:lnB>
                    <a:noFill/>
                  </a:tcPr>
                </a:tc>
                <a:extLst>
                  <a:ext uri="{0D108BD9-81ED-4DB2-BD59-A6C34878D82A}">
                    <a16:rowId xmlns:a16="http://schemas.microsoft.com/office/drawing/2014/main" val="1562581474"/>
                  </a:ext>
                </a:extLst>
              </a:tr>
              <a:tr h="301741">
                <a:tc>
                  <a:txBody>
                    <a:bodyPr/>
                    <a:lstStyle/>
                    <a:p>
                      <a:pPr algn="l" fontAlgn="ctr"/>
                      <a:r>
                        <a:rPr lang="fi-FI" sz="2000" b="0" i="0" u="none" strike="noStrike" dirty="0">
                          <a:solidFill>
                            <a:srgbClr val="000000"/>
                          </a:solidFill>
                          <a:effectLst/>
                          <a:latin typeface="Calibri" panose="020F0502020204030204" pitchFamily="34" charset="0"/>
                        </a:rPr>
                        <a:t>Join </a:t>
                      </a:r>
                      <a:r>
                        <a:rPr lang="fi-FI" sz="2000" b="0" i="0" u="none" strike="noStrike" dirty="0" err="1">
                          <a:solidFill>
                            <a:srgbClr val="000000"/>
                          </a:solidFill>
                          <a:effectLst/>
                          <a:latin typeface="Calibri" panose="020F0502020204030204" pitchFamily="34" charset="0"/>
                        </a:rPr>
                        <a:t>information</a:t>
                      </a:r>
                      <a:endParaRPr lang="fi-FI" sz="20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1138886677"/>
                  </a:ext>
                </a:extLst>
              </a:tr>
              <a:tr h="301741">
                <a:tc>
                  <a:txBody>
                    <a:bodyPr/>
                    <a:lstStyle/>
                    <a:p>
                      <a:pPr>
                        <a:lnSpc>
                          <a:spcPct val="107000"/>
                        </a:lnSpc>
                        <a:spcAft>
                          <a:spcPts val="800"/>
                        </a:spcAft>
                      </a:pPr>
                      <a:r>
                        <a:rPr lang="en-US" altLang="ja-JP" sz="16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link: </a:t>
                      </a:r>
                      <a:r>
                        <a:rPr lang="en-US" altLang="ja-JP" sz="1600" u="sng"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https://ieeesa.webex.com/ieeesa/j.php?MTID=mb0870b3335056c512b9fa579a924533f</a:t>
                      </a:r>
                      <a:endParaRPr lang="ja-JP" altLang="ja-JP" sz="16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6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number: </a:t>
                      </a:r>
                      <a:r>
                        <a:rPr lang="en-US" altLang="ja-JP" sz="16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2330 265 7185</a:t>
                      </a:r>
                      <a:endParaRPr lang="ja-JP" altLang="ja-JP" sz="16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6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Password: </a:t>
                      </a:r>
                      <a:r>
                        <a:rPr lang="en-US" altLang="ja-JP" sz="16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80215julymtgrm1</a:t>
                      </a:r>
                      <a:endParaRPr lang="ja-JP" altLang="ja-JP" sz="1600" kern="100" dirty="0">
                        <a:effectLst/>
                        <a:latin typeface="Calibri" panose="020F0502020204030204" pitchFamily="34" charset="0"/>
                        <a:ea typeface="游明朝" panose="02020400000000000000" pitchFamily="18" charset="-128"/>
                        <a:cs typeface="Times New Roman" panose="02020603050405020304" pitchFamily="18"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633426981"/>
                  </a:ext>
                </a:extLst>
              </a:tr>
              <a:tr h="301741">
                <a:tc>
                  <a:txBody>
                    <a:bodyPr/>
                    <a:lstStyle/>
                    <a:p>
                      <a:pPr>
                        <a:lnSpc>
                          <a:spcPct val="107000"/>
                        </a:lnSpc>
                        <a:spcAft>
                          <a:spcPts val="800"/>
                        </a:spcAft>
                      </a:pP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38982066"/>
                  </a:ext>
                </a:extLst>
              </a:tr>
              <a:tr h="301741">
                <a:tc>
                  <a:txBody>
                    <a:bodyPr/>
                    <a:lstStyle/>
                    <a:p>
                      <a:pPr>
                        <a:lnSpc>
                          <a:spcPct val="107000"/>
                        </a:lnSpc>
                        <a:spcAft>
                          <a:spcPts val="800"/>
                        </a:spcAft>
                      </a:pPr>
                      <a:r>
                        <a:rPr lang="en-US" altLang="ja-JP" sz="11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Join information</a:t>
                      </a: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1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link: </a:t>
                      </a:r>
                      <a:r>
                        <a:rPr lang="en-US" altLang="ja-JP" sz="1100" u="sng"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https://ieeesa.webex.com/ieeesa/j.php?MTID=mb0870b3335056c512b9fa579a924533f</a:t>
                      </a: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1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number: </a:t>
                      </a:r>
                      <a:r>
                        <a:rPr lang="en-US" altLang="ja-JP" sz="11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2330 265 7185</a:t>
                      </a: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1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Password: </a:t>
                      </a:r>
                      <a:r>
                        <a:rPr lang="en-US" altLang="ja-JP" sz="11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80215julymtgrm1</a:t>
                      </a: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1372150590"/>
                  </a:ext>
                </a:extLst>
              </a:tr>
            </a:tbl>
          </a:graphicData>
        </a:graphic>
      </p:graphicFrame>
      <p:graphicFrame>
        <p:nvGraphicFramePr>
          <p:cNvPr id="18" name="表 17">
            <a:extLst>
              <a:ext uri="{FF2B5EF4-FFF2-40B4-BE49-F238E27FC236}">
                <a16:creationId xmlns:a16="http://schemas.microsoft.com/office/drawing/2014/main" id="{8A7BF972-F334-D365-3DE1-B9BD86C76898}"/>
              </a:ext>
            </a:extLst>
          </p:cNvPr>
          <p:cNvGraphicFramePr>
            <a:graphicFrameLocks noGrp="1"/>
          </p:cNvGraphicFramePr>
          <p:nvPr>
            <p:extLst>
              <p:ext uri="{D42A27DB-BD31-4B8C-83A1-F6EECF244321}">
                <p14:modId xmlns:p14="http://schemas.microsoft.com/office/powerpoint/2010/main" val="736950630"/>
              </p:ext>
            </p:extLst>
          </p:nvPr>
        </p:nvGraphicFramePr>
        <p:xfrm>
          <a:off x="207433" y="4622076"/>
          <a:ext cx="8885140" cy="1950063"/>
        </p:xfrm>
        <a:graphic>
          <a:graphicData uri="http://schemas.openxmlformats.org/drawingml/2006/table">
            <a:tbl>
              <a:tblPr/>
              <a:tblGrid>
                <a:gridCol w="8885140">
                  <a:extLst>
                    <a:ext uri="{9D8B030D-6E8A-4147-A177-3AD203B41FA5}">
                      <a16:colId xmlns:a16="http://schemas.microsoft.com/office/drawing/2014/main" val="1549527024"/>
                    </a:ext>
                  </a:extLst>
                </a:gridCol>
              </a:tblGrid>
              <a:tr h="217228">
                <a:tc>
                  <a:txBody>
                    <a:bodyPr/>
                    <a:lstStyle/>
                    <a:p>
                      <a:pPr algn="l" fontAlgn="ctr"/>
                      <a:r>
                        <a:rPr lang="fi-FI" sz="1800" b="0" i="0" u="none" strike="noStrike" dirty="0">
                          <a:solidFill>
                            <a:srgbClr val="000000"/>
                          </a:solidFill>
                          <a:effectLst/>
                          <a:latin typeface="Calibri" panose="020F0502020204030204" pitchFamily="34" charset="0"/>
                        </a:rPr>
                        <a:t>802.15 - </a:t>
                      </a:r>
                      <a:r>
                        <a:rPr lang="fi-FI" sz="1800" b="0" i="0" u="none" strike="noStrike" dirty="0" err="1">
                          <a:solidFill>
                            <a:srgbClr val="000000"/>
                          </a:solidFill>
                          <a:effectLst/>
                          <a:latin typeface="Calibri" panose="020F0502020204030204" pitchFamily="34" charset="0"/>
                        </a:rPr>
                        <a:t>July</a:t>
                      </a:r>
                      <a:r>
                        <a:rPr lang="fi-FI" sz="1800" b="0" i="0" u="none" strike="noStrike" dirty="0">
                          <a:solidFill>
                            <a:srgbClr val="000000"/>
                          </a:solidFill>
                          <a:effectLst/>
                          <a:latin typeface="Calibri" panose="020F0502020204030204" pitchFamily="34" charset="0"/>
                        </a:rPr>
                        <a:t> </a:t>
                      </a:r>
                      <a:r>
                        <a:rPr lang="fi-FI" sz="1800" b="0" i="0" u="none" strike="noStrike" dirty="0" err="1">
                          <a:solidFill>
                            <a:srgbClr val="000000"/>
                          </a:solidFill>
                          <a:effectLst/>
                          <a:latin typeface="Calibri" panose="020F0502020204030204" pitchFamily="34" charset="0"/>
                        </a:rPr>
                        <a:t>Mtg</a:t>
                      </a:r>
                      <a:r>
                        <a:rPr lang="fi-FI" sz="1800" b="0" i="0" u="none" strike="noStrike" dirty="0">
                          <a:solidFill>
                            <a:srgbClr val="000000"/>
                          </a:solidFill>
                          <a:effectLst/>
                          <a:latin typeface="Calibri" panose="020F0502020204030204" pitchFamily="34" charset="0"/>
                        </a:rPr>
                        <a:t>. Rm2</a:t>
                      </a: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4215481946"/>
                  </a:ext>
                </a:extLst>
              </a:tr>
              <a:tr h="217228">
                <a:tc>
                  <a:txBody>
                    <a:bodyPr/>
                    <a:lstStyle/>
                    <a:p>
                      <a:pPr algn="l" fontAlgn="ctr"/>
                      <a:r>
                        <a:rPr lang="fi-FI" sz="1800" b="0" i="0" u="none" strike="noStrike" dirty="0">
                          <a:solidFill>
                            <a:srgbClr val="000000"/>
                          </a:solidFill>
                          <a:effectLst/>
                          <a:latin typeface="Calibri" panose="020F0502020204030204" pitchFamily="34" charset="0"/>
                        </a:rPr>
                        <a:t>Join </a:t>
                      </a:r>
                      <a:r>
                        <a:rPr lang="fi-FI" sz="1800" b="0" i="0" u="none" strike="noStrike" dirty="0" err="1">
                          <a:solidFill>
                            <a:srgbClr val="000000"/>
                          </a:solidFill>
                          <a:effectLst/>
                          <a:latin typeface="Calibri" panose="020F0502020204030204" pitchFamily="34" charset="0"/>
                        </a:rPr>
                        <a:t>information</a:t>
                      </a:r>
                      <a:endParaRPr lang="fi-FI" sz="18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3676437355"/>
                  </a:ext>
                </a:extLst>
              </a:tr>
              <a:tr h="765218">
                <a:tc>
                  <a:txBody>
                    <a:bodyPr/>
                    <a:lstStyle/>
                    <a:p>
                      <a:pPr>
                        <a:lnSpc>
                          <a:spcPct val="107000"/>
                        </a:lnSpc>
                        <a:spcAft>
                          <a:spcPts val="800"/>
                        </a:spcAft>
                      </a:pPr>
                      <a:r>
                        <a:rPr lang="en-US" altLang="ja-JP" sz="16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link: </a:t>
                      </a:r>
                      <a:r>
                        <a:rPr lang="en-US" altLang="ja-JP" sz="1600" u="sng"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4"/>
                        </a:rPr>
                        <a:t>https://ieeesa.webex.com/ieeesa/j.php?MTID=ma9da3d783fff4ef9de6025f740cc795b</a:t>
                      </a:r>
                      <a:endParaRPr lang="ja-JP" altLang="ja-JP" sz="16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6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number: </a:t>
                      </a:r>
                      <a:r>
                        <a:rPr lang="en-US" altLang="ja-JP" sz="16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2330 519 2452</a:t>
                      </a:r>
                      <a:endParaRPr lang="ja-JP" altLang="ja-JP" sz="16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6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Password: </a:t>
                      </a:r>
                      <a:r>
                        <a:rPr lang="en-US" altLang="ja-JP" sz="16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80215julymtgrm2</a:t>
                      </a:r>
                      <a:endParaRPr lang="ja-JP" altLang="ja-JP" sz="1600" kern="100" dirty="0">
                        <a:effectLst/>
                        <a:latin typeface="Calibri" panose="020F0502020204030204" pitchFamily="34" charset="0"/>
                        <a:ea typeface="游明朝" panose="02020400000000000000" pitchFamily="18" charset="-128"/>
                        <a:cs typeface="Times New Roman" panose="02020603050405020304" pitchFamily="18"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105070602"/>
                  </a:ext>
                </a:extLst>
              </a:tr>
              <a:tr h="208777">
                <a:tc>
                  <a:txBody>
                    <a:bodyPr/>
                    <a:lstStyle/>
                    <a:p>
                      <a:pPr>
                        <a:lnSpc>
                          <a:spcPct val="107000"/>
                        </a:lnSpc>
                        <a:spcAft>
                          <a:spcPts val="800"/>
                        </a:spcAft>
                      </a:pP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902681002"/>
                  </a:ext>
                </a:extLst>
              </a:tr>
              <a:tr h="208777">
                <a:tc>
                  <a:txBody>
                    <a:bodyPr/>
                    <a:lstStyle/>
                    <a:p>
                      <a:pPr>
                        <a:lnSpc>
                          <a:spcPct val="107000"/>
                        </a:lnSpc>
                        <a:spcAft>
                          <a:spcPts val="800"/>
                        </a:spcAft>
                      </a:pP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24914619"/>
                  </a:ext>
                </a:extLst>
              </a:tr>
            </a:tbl>
          </a:graphicData>
        </a:graphic>
      </p:graphicFrame>
      <p:sp>
        <p:nvSpPr>
          <p:cNvPr id="6" name="テキスト ボックス 5">
            <a:extLst>
              <a:ext uri="{FF2B5EF4-FFF2-40B4-BE49-F238E27FC236}">
                <a16:creationId xmlns:a16="http://schemas.microsoft.com/office/drawing/2014/main" id="{3EC0F4D6-1690-99ED-BD2C-E5F3A20F2DC2}"/>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Montrea</a:t>
            </a:r>
            <a:r>
              <a:rPr kumimoji="1" lang="en-US" altLang="ja-JP" sz="1200" b="1" dirty="0">
                <a:solidFill>
                  <a:prstClr val="black"/>
                </a:solidFill>
                <a:latin typeface="游ゴシック" panose="020F0502020204030204"/>
                <a:ea typeface="游ゴシック" panose="020B0400000000000000" pitchFamily="50" charset="-128"/>
              </a:rPr>
              <a:t>l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21:00 - 23:00 July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July 16 - 01:30 July 17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22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:00 - 23:00 July 17(WED)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dirty="0">
                <a:solidFill>
                  <a:prstClr val="black"/>
                </a:solidFill>
                <a:latin typeface="游ゴシック" panose="020F0502020204030204"/>
                <a:ea typeface="游ゴシック" panose="020B0400000000000000" pitchFamily="50" charset="-128"/>
              </a:rPr>
              <a:t>in Montreal</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21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:00 - 23:00 July 18(THU)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タイトル 2">
            <a:extLst>
              <a:ext uri="{FF2B5EF4-FFF2-40B4-BE49-F238E27FC236}">
                <a16:creationId xmlns:a16="http://schemas.microsoft.com/office/drawing/2014/main" id="{7E603DEA-AF39-CF81-5C8C-D5D79206917F}"/>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14-19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July 2024</a:t>
            </a:r>
            <a:endParaRPr kumimoji="1" lang="ja-JP" altLang="en-US" sz="2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a:xfrm>
            <a:off x="729429" y="400905"/>
            <a:ext cx="1600200" cy="215444"/>
          </a:xfrm>
        </p:spPr>
        <p:txBody>
          <a:bodyPr/>
          <a:lstStyle/>
          <a:p>
            <a:r>
              <a:rPr lang="en-US" altLang="ja-JP" dirty="0"/>
              <a:t>July 2024</a:t>
            </a:r>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May 2024. Doc.# 15-24-0301-00-06ma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15-24-0349-02-06ma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a:ea typeface="ＭＳ Ｐゴシック" charset="-128"/>
              </a:rPr>
              <a:t>Secretary;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Co-Editors; Minsoo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Props1.xml><?xml version="1.0" encoding="utf-8"?>
<ds:datastoreItem xmlns:ds="http://schemas.openxmlformats.org/officeDocument/2006/customXml" ds:itemID="{11FACD45-E1D0-4DC4-89B8-68B0AC5F32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6791FD-07AB-4A40-BA41-7310A9FDAEFC}">
  <ds:schemaRefs>
    <ds:schemaRef ds:uri="http://schemas.microsoft.com/sharepoint/v3/contenttype/forms"/>
  </ds:schemaRefs>
</ds:datastoreItem>
</file>

<file path=customXml/itemProps3.xml><?xml version="1.0" encoding="utf-8"?>
<ds:datastoreItem xmlns:ds="http://schemas.openxmlformats.org/officeDocument/2006/customXml" ds:itemID="{2DE9809E-5DD1-4327-95E5-FECAF69550DF}">
  <ds:schemaRefs>
    <ds:schemaRef ds:uri="http://purl.org/dc/dcmitype/"/>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terms/"/>
    <ds:schemaRef ds:uri="58117694-ffd4-4546-bf26-f6211cd5f70e"/>
    <ds:schemaRef ds:uri="14dc06ee-e31a-4d25-81ea-3d4566fe9411"/>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79537</TotalTime>
  <Words>3521</Words>
  <Application>Microsoft Office PowerPoint</Application>
  <PresentationFormat>画面に合わせる (4:3)</PresentationFormat>
  <Paragraphs>329</Paragraphs>
  <Slides>24</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24</vt:i4>
      </vt:variant>
    </vt:vector>
  </HeadingPairs>
  <TitlesOfParts>
    <vt:vector size="34" baseType="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Plenary Session Montreal, Canada  July 13th, 2024 Ryuji Kohno Yokohama National University(YNU), YRP International Alliance Institute(YRP-IAI)</vt:lpstr>
      <vt:lpstr>TG15.6ma Plenary Session Schedule for 14-19th, July 2024</vt:lpstr>
      <vt:lpstr>TG15.6ma Plenary Session Schedule for 14-19th, July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Plenary Session Schedule for 14-19th, July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Ryuji Kohno</cp:lastModifiedBy>
  <cp:revision>159</cp:revision>
  <cp:lastPrinted>2022-07-06T15:32:43Z</cp:lastPrinted>
  <dcterms:created xsi:type="dcterms:W3CDTF">2020-12-17T10:56:09Z</dcterms:created>
  <dcterms:modified xsi:type="dcterms:W3CDTF">2024-07-11T05:05:47Z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