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259" r:id="rId2"/>
    <p:sldId id="258" r:id="rId3"/>
    <p:sldId id="256" r:id="rId4"/>
    <p:sldId id="260" r:id="rId5"/>
    <p:sldId id="261" r:id="rId6"/>
    <p:sldId id="262" r:id="rId7"/>
    <p:sldId id="263" r:id="rId8"/>
    <p:sldId id="264" r:id="rId9"/>
    <p:sldId id="266" r:id="rId10"/>
    <p:sldId id="267" r:id="rId11"/>
    <p:sldId id="268" r:id="rId12"/>
    <p:sldId id="269" r:id="rId13"/>
    <p:sldId id="270" r:id="rId14"/>
    <p:sldId id="271" r:id="rId15"/>
    <p:sldId id="265" r:id="rId16"/>
    <p:sldId id="274" r:id="rId17"/>
    <p:sldId id="273" r:id="rId18"/>
    <p:sldId id="275" r:id="rId19"/>
    <p:sldId id="272" r:id="rId2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356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5" d="100"/>
          <a:sy n="105" d="100"/>
        </p:scale>
        <p:origin x="1032" y="114"/>
      </p:cViewPr>
      <p:guideLst>
        <p:guide orient="horz" pos="356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de-DE"/>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de-DE"/>
              <a:t>Page </a:t>
            </a:r>
            <a:fld id="{881B14EA-270D-4300-B4CA-79D6F769A51E}" type="slidenum">
              <a:rPr lang="en-US" altLang="de-DE"/>
              <a:pPr/>
              <a:t>‹Nr.›</a:t>
            </a:fld>
            <a:endParaRPr lang="en-US" altLang="de-DE"/>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de-DE"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de-DE"/>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de-DE"/>
              <a:t>Page </a:t>
            </a:r>
            <a:fld id="{7902E1F6-31E1-4E79-BFB1-0F792825E57C}" type="slidenum">
              <a:rPr lang="en-US" altLang="de-DE"/>
              <a:pPr/>
              <a:t>‹Nr.›</a:t>
            </a:fld>
            <a:endParaRPr lang="en-US" altLang="de-DE"/>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3</a:t>
            </a:fld>
            <a:endParaRPr lang="en-US" altLang="de-DE"/>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5975" cy="3468688"/>
          </a:xfrm>
        </p:spPr>
      </p:sp>
      <p:sp>
        <p:nvSpPr>
          <p:cNvPr id="3" name="Notizenplatzhalter 2"/>
          <p:cNvSpPr>
            <a:spLocks noGrp="1"/>
          </p:cNvSpPr>
          <p:nvPr>
            <p:ph type="body" idx="1"/>
          </p:nvPr>
        </p:nvSpPr>
        <p:spPr/>
        <p:txBody>
          <a:bodyPr/>
          <a:lstStyle/>
          <a:p>
            <a:endParaRPr lang="en-US" dirty="0"/>
          </a:p>
        </p:txBody>
      </p:sp>
      <p:sp>
        <p:nvSpPr>
          <p:cNvPr id="4" name="Kopfzeilenplatzhalter 3"/>
          <p:cNvSpPr>
            <a:spLocks noGrp="1"/>
          </p:cNvSpPr>
          <p:nvPr>
            <p:ph type="hdr" sz="quarter" idx="10"/>
          </p:nvPr>
        </p:nvSpPr>
        <p:spPr/>
        <p:txBody>
          <a:bodyPr/>
          <a:lstStyle/>
          <a:p>
            <a:r>
              <a:rPr lang="en-US" altLang="de-DE" smtClean="0"/>
              <a:t>doc.: IEEE 802.15-&lt;doc#&gt;</a:t>
            </a:r>
            <a:endParaRPr lang="en-US" altLang="de-DE"/>
          </a:p>
        </p:txBody>
      </p:sp>
      <p:sp>
        <p:nvSpPr>
          <p:cNvPr id="5" name="Datumsplatzhalter 4"/>
          <p:cNvSpPr>
            <a:spLocks noGrp="1"/>
          </p:cNvSpPr>
          <p:nvPr>
            <p:ph type="dt" idx="11"/>
          </p:nvPr>
        </p:nvSpPr>
        <p:spPr/>
        <p:txBody>
          <a:bodyPr/>
          <a:lstStyle/>
          <a:p>
            <a:r>
              <a:rPr lang="en-US" altLang="de-DE" smtClean="0"/>
              <a:t>&lt;month year&gt;</a:t>
            </a:r>
            <a:endParaRPr lang="en-US" altLang="de-DE"/>
          </a:p>
        </p:txBody>
      </p:sp>
      <p:sp>
        <p:nvSpPr>
          <p:cNvPr id="6" name="Fußzeilenplatzhalter 5"/>
          <p:cNvSpPr>
            <a:spLocks noGrp="1"/>
          </p:cNvSpPr>
          <p:nvPr>
            <p:ph type="ftr" sz="quarter" idx="12"/>
          </p:nvPr>
        </p:nvSpPr>
        <p:spPr/>
        <p:txBody>
          <a:bodyPr/>
          <a:lstStyle/>
          <a:p>
            <a:pPr lvl="4"/>
            <a:r>
              <a:rPr lang="en-US" altLang="de-DE" smtClean="0"/>
              <a:t>&lt;author&gt;, &lt;company&gt;</a:t>
            </a:r>
            <a:endParaRPr lang="en-US" altLang="de-DE"/>
          </a:p>
        </p:txBody>
      </p:sp>
      <p:sp>
        <p:nvSpPr>
          <p:cNvPr id="7" name="Foliennummernplatzhalter 6"/>
          <p:cNvSpPr>
            <a:spLocks noGrp="1"/>
          </p:cNvSpPr>
          <p:nvPr>
            <p:ph type="sldNum" sz="quarter" idx="13"/>
          </p:nvPr>
        </p:nvSpPr>
        <p:spPr/>
        <p:txBody>
          <a:bodyPr/>
          <a:lstStyle/>
          <a:p>
            <a:r>
              <a:rPr lang="en-US" altLang="de-DE" smtClean="0"/>
              <a:t>Page </a:t>
            </a:r>
            <a:fld id="{7902E1F6-31E1-4E79-BFB1-0F792825E57C}" type="slidenum">
              <a:rPr lang="en-US" altLang="de-DE" smtClean="0"/>
              <a:pPr/>
              <a:t>17</a:t>
            </a:fld>
            <a:endParaRPr lang="en-US" altLang="de-DE"/>
          </a:p>
        </p:txBody>
      </p:sp>
    </p:spTree>
    <p:extLst>
      <p:ext uri="{BB962C8B-B14F-4D97-AF65-F5344CB8AC3E}">
        <p14:creationId xmlns:p14="http://schemas.microsoft.com/office/powerpoint/2010/main" val="3034831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en-US"/>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lvl1pPr>
              <a:defRPr/>
            </a:lvl1pPr>
          </a:lstStyle>
          <a:p>
            <a:r>
              <a:rPr lang="de-DE" altLang="de-DE" smtClean="0"/>
              <a:t>June 2024</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09D53074-4639-4BF4-A755-3CA2A8186AA8}" type="slidenum">
              <a:rPr lang="en-US" altLang="de-DE"/>
              <a:pPr/>
              <a:t>‹Nr.›</a:t>
            </a:fld>
            <a:endParaRPr lang="en-US" altLang="de-DE"/>
          </a:p>
        </p:txBody>
      </p:sp>
    </p:spTree>
    <p:extLst>
      <p:ext uri="{BB962C8B-B14F-4D97-AF65-F5344CB8AC3E}">
        <p14:creationId xmlns:p14="http://schemas.microsoft.com/office/powerpoint/2010/main" val="37264006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lvl1pPr>
              <a:defRPr/>
            </a:lvl1pPr>
          </a:lstStyle>
          <a:p>
            <a:r>
              <a:rPr lang="de-DE" altLang="de-DE" smtClean="0"/>
              <a:t>June 2024</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486835A7-2F06-4108-A6DB-A5F5A4A7DE63}" type="slidenum">
              <a:rPr lang="en-US" altLang="de-DE"/>
              <a:pPr/>
              <a:t>‹Nr.›</a:t>
            </a:fld>
            <a:endParaRPr lang="en-US" altLang="de-DE"/>
          </a:p>
        </p:txBody>
      </p:sp>
    </p:spTree>
    <p:extLst>
      <p:ext uri="{BB962C8B-B14F-4D97-AF65-F5344CB8AC3E}">
        <p14:creationId xmlns:p14="http://schemas.microsoft.com/office/powerpoint/2010/main" val="392633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lvl1pPr>
              <a:defRPr/>
            </a:lvl1pPr>
          </a:lstStyle>
          <a:p>
            <a:r>
              <a:rPr lang="de-DE" altLang="de-DE" smtClean="0"/>
              <a:t>June 2024</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98625F7B-87E7-40C3-A63F-8E6049FF7ABE}" type="slidenum">
              <a:rPr lang="en-US" altLang="de-DE"/>
              <a:pPr/>
              <a:t>‹Nr.›</a:t>
            </a:fld>
            <a:endParaRPr lang="en-US" altLang="de-DE"/>
          </a:p>
        </p:txBody>
      </p:sp>
    </p:spTree>
    <p:extLst>
      <p:ext uri="{BB962C8B-B14F-4D97-AF65-F5344CB8AC3E}">
        <p14:creationId xmlns:p14="http://schemas.microsoft.com/office/powerpoint/2010/main" val="170149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lvl1pPr>
              <a:defRPr/>
            </a:lvl1pPr>
          </a:lstStyle>
          <a:p>
            <a:r>
              <a:rPr lang="de-DE" altLang="de-DE" smtClean="0"/>
              <a:t>June 2024</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72577B56-0E94-428B-83F9-43FA3D48814B}" type="slidenum">
              <a:rPr lang="en-US" altLang="de-DE"/>
              <a:pPr/>
              <a:t>‹Nr.›</a:t>
            </a:fld>
            <a:endParaRPr lang="en-US" altLang="de-DE"/>
          </a:p>
        </p:txBody>
      </p:sp>
    </p:spTree>
    <p:extLst>
      <p:ext uri="{BB962C8B-B14F-4D97-AF65-F5344CB8AC3E}">
        <p14:creationId xmlns:p14="http://schemas.microsoft.com/office/powerpoint/2010/main" val="3213757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en-US"/>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lvl1pPr>
              <a:defRPr/>
            </a:lvl1pPr>
          </a:lstStyle>
          <a:p>
            <a:r>
              <a:rPr lang="de-DE" altLang="de-DE" smtClean="0"/>
              <a:t>June 2024</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068332D2-655A-44E9-B05F-A33559FE2100}" type="slidenum">
              <a:rPr lang="en-US" altLang="de-DE"/>
              <a:pPr/>
              <a:t>‹Nr.›</a:t>
            </a:fld>
            <a:endParaRPr lang="en-US" altLang="de-DE"/>
          </a:p>
        </p:txBody>
      </p:sp>
    </p:spTree>
    <p:extLst>
      <p:ext uri="{BB962C8B-B14F-4D97-AF65-F5344CB8AC3E}">
        <p14:creationId xmlns:p14="http://schemas.microsoft.com/office/powerpoint/2010/main" val="3377374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685800" y="1981200"/>
            <a:ext cx="3810000" cy="41148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981200"/>
            <a:ext cx="3810000" cy="41148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lvl1pPr>
              <a:defRPr/>
            </a:lvl1pPr>
          </a:lstStyle>
          <a:p>
            <a:r>
              <a:rPr lang="de-DE" altLang="de-DE" smtClean="0"/>
              <a:t>June 2024</a:t>
            </a:r>
            <a:endParaRPr lang="en-US" altLang="de-DE"/>
          </a:p>
        </p:txBody>
      </p:sp>
      <p:sp>
        <p:nvSpPr>
          <p:cNvPr id="6" name="Fußzeilenplatzhalter 5"/>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7" name="Foliennummernplatzhalter 6"/>
          <p:cNvSpPr>
            <a:spLocks noGrp="1"/>
          </p:cNvSpPr>
          <p:nvPr>
            <p:ph type="sldNum" sz="quarter" idx="12"/>
          </p:nvPr>
        </p:nvSpPr>
        <p:spPr/>
        <p:txBody>
          <a:bodyPr/>
          <a:lstStyle>
            <a:lvl1pPr>
              <a:defRPr/>
            </a:lvl1pPr>
          </a:lstStyle>
          <a:p>
            <a:r>
              <a:rPr lang="en-US" altLang="de-DE"/>
              <a:t>Slide </a:t>
            </a:r>
            <a:fld id="{09BEB22E-B696-4782-AA41-95B1CE728106}" type="slidenum">
              <a:rPr lang="en-US" altLang="de-DE"/>
              <a:pPr/>
              <a:t>‹Nr.›</a:t>
            </a:fld>
            <a:endParaRPr lang="en-US" altLang="de-DE"/>
          </a:p>
        </p:txBody>
      </p:sp>
    </p:spTree>
    <p:extLst>
      <p:ext uri="{BB962C8B-B14F-4D97-AF65-F5344CB8AC3E}">
        <p14:creationId xmlns:p14="http://schemas.microsoft.com/office/powerpoint/2010/main" val="150107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en-US"/>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lvl1pPr>
              <a:defRPr/>
            </a:lvl1pPr>
          </a:lstStyle>
          <a:p>
            <a:r>
              <a:rPr lang="de-DE" altLang="de-DE" smtClean="0"/>
              <a:t>June 2024</a:t>
            </a:r>
            <a:endParaRPr lang="en-US" altLang="de-DE"/>
          </a:p>
        </p:txBody>
      </p:sp>
      <p:sp>
        <p:nvSpPr>
          <p:cNvPr id="8" name="Fußzeilenplatzhalter 7"/>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9" name="Foliennummernplatzhalter 8"/>
          <p:cNvSpPr>
            <a:spLocks noGrp="1"/>
          </p:cNvSpPr>
          <p:nvPr>
            <p:ph type="sldNum" sz="quarter" idx="12"/>
          </p:nvPr>
        </p:nvSpPr>
        <p:spPr/>
        <p:txBody>
          <a:bodyPr/>
          <a:lstStyle>
            <a:lvl1pPr>
              <a:defRPr/>
            </a:lvl1pPr>
          </a:lstStyle>
          <a:p>
            <a:r>
              <a:rPr lang="en-US" altLang="de-DE"/>
              <a:t>Slide </a:t>
            </a:r>
            <a:fld id="{88EF5866-BBC1-4A44-A73C-600F79509C09}" type="slidenum">
              <a:rPr lang="en-US" altLang="de-DE"/>
              <a:pPr/>
              <a:t>‹Nr.›</a:t>
            </a:fld>
            <a:endParaRPr lang="en-US" altLang="de-DE"/>
          </a:p>
        </p:txBody>
      </p:sp>
    </p:spTree>
    <p:extLst>
      <p:ext uri="{BB962C8B-B14F-4D97-AF65-F5344CB8AC3E}">
        <p14:creationId xmlns:p14="http://schemas.microsoft.com/office/powerpoint/2010/main" val="3832037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lvl1pPr>
              <a:defRPr/>
            </a:lvl1pPr>
          </a:lstStyle>
          <a:p>
            <a:r>
              <a:rPr lang="de-DE" altLang="de-DE" smtClean="0"/>
              <a:t>June 2024</a:t>
            </a:r>
            <a:endParaRPr lang="en-US" altLang="de-DE"/>
          </a:p>
        </p:txBody>
      </p:sp>
      <p:sp>
        <p:nvSpPr>
          <p:cNvPr id="4" name="Fußzeilenplatzhalter 3"/>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5" name="Foliennummernplatzhalter 4"/>
          <p:cNvSpPr>
            <a:spLocks noGrp="1"/>
          </p:cNvSpPr>
          <p:nvPr>
            <p:ph type="sldNum" sz="quarter" idx="12"/>
          </p:nvPr>
        </p:nvSpPr>
        <p:spPr/>
        <p:txBody>
          <a:bodyPr/>
          <a:lstStyle>
            <a:lvl1pPr>
              <a:defRPr/>
            </a:lvl1pPr>
          </a:lstStyle>
          <a:p>
            <a:r>
              <a:rPr lang="en-US" altLang="de-DE"/>
              <a:t>Slide </a:t>
            </a:r>
            <a:fld id="{5D34C043-3C4C-4A63-A88E-97331599C3DF}" type="slidenum">
              <a:rPr lang="en-US" altLang="de-DE"/>
              <a:pPr/>
              <a:t>‹Nr.›</a:t>
            </a:fld>
            <a:endParaRPr lang="en-US" altLang="de-DE"/>
          </a:p>
        </p:txBody>
      </p:sp>
    </p:spTree>
    <p:extLst>
      <p:ext uri="{BB962C8B-B14F-4D97-AF65-F5344CB8AC3E}">
        <p14:creationId xmlns:p14="http://schemas.microsoft.com/office/powerpoint/2010/main" val="2982686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altLang="de-DE" smtClean="0"/>
              <a:t>June 2024</a:t>
            </a:r>
            <a:endParaRPr lang="en-US" altLang="de-DE"/>
          </a:p>
        </p:txBody>
      </p:sp>
      <p:sp>
        <p:nvSpPr>
          <p:cNvPr id="3" name="Fußzeilenplatzhalter 2"/>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4" name="Foliennummernplatzhalter 3"/>
          <p:cNvSpPr>
            <a:spLocks noGrp="1"/>
          </p:cNvSpPr>
          <p:nvPr>
            <p:ph type="sldNum" sz="quarter" idx="12"/>
          </p:nvPr>
        </p:nvSpPr>
        <p:spPr/>
        <p:txBody>
          <a:bodyPr/>
          <a:lstStyle>
            <a:lvl1pPr>
              <a:defRPr/>
            </a:lvl1pPr>
          </a:lstStyle>
          <a:p>
            <a:r>
              <a:rPr lang="en-US" altLang="de-DE"/>
              <a:t>Slide </a:t>
            </a:r>
            <a:fld id="{2BE500F6-1AA5-4912-AC26-1D22585C983D}" type="slidenum">
              <a:rPr lang="en-US" altLang="de-DE"/>
              <a:pPr/>
              <a:t>‹Nr.›</a:t>
            </a:fld>
            <a:endParaRPr lang="en-US" altLang="de-DE"/>
          </a:p>
        </p:txBody>
      </p:sp>
    </p:spTree>
    <p:extLst>
      <p:ext uri="{BB962C8B-B14F-4D97-AF65-F5344CB8AC3E}">
        <p14:creationId xmlns:p14="http://schemas.microsoft.com/office/powerpoint/2010/main" val="66613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en-US"/>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lvl1pPr>
              <a:defRPr/>
            </a:lvl1pPr>
          </a:lstStyle>
          <a:p>
            <a:r>
              <a:rPr lang="de-DE" altLang="de-DE" smtClean="0"/>
              <a:t>June 2024</a:t>
            </a:r>
            <a:endParaRPr lang="en-US" altLang="de-DE"/>
          </a:p>
        </p:txBody>
      </p:sp>
      <p:sp>
        <p:nvSpPr>
          <p:cNvPr id="6" name="Fußzeilenplatzhalter 5"/>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7" name="Foliennummernplatzhalter 6"/>
          <p:cNvSpPr>
            <a:spLocks noGrp="1"/>
          </p:cNvSpPr>
          <p:nvPr>
            <p:ph type="sldNum" sz="quarter" idx="12"/>
          </p:nvPr>
        </p:nvSpPr>
        <p:spPr/>
        <p:txBody>
          <a:bodyPr/>
          <a:lstStyle>
            <a:lvl1pPr>
              <a:defRPr/>
            </a:lvl1pPr>
          </a:lstStyle>
          <a:p>
            <a:r>
              <a:rPr lang="en-US" altLang="de-DE"/>
              <a:t>Slide </a:t>
            </a:r>
            <a:fld id="{602EE368-63F8-4D4B-9350-E123487E6BAA}" type="slidenum">
              <a:rPr lang="en-US" altLang="de-DE"/>
              <a:pPr/>
              <a:t>‹Nr.›</a:t>
            </a:fld>
            <a:endParaRPr lang="en-US" altLang="de-DE"/>
          </a:p>
        </p:txBody>
      </p:sp>
    </p:spTree>
    <p:extLst>
      <p:ext uri="{BB962C8B-B14F-4D97-AF65-F5344CB8AC3E}">
        <p14:creationId xmlns:p14="http://schemas.microsoft.com/office/powerpoint/2010/main" val="395704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en-US"/>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lvl1pPr>
              <a:defRPr/>
            </a:lvl1pPr>
          </a:lstStyle>
          <a:p>
            <a:r>
              <a:rPr lang="de-DE" altLang="de-DE" smtClean="0"/>
              <a:t>June 2024</a:t>
            </a:r>
            <a:endParaRPr lang="en-US" altLang="de-DE"/>
          </a:p>
        </p:txBody>
      </p:sp>
      <p:sp>
        <p:nvSpPr>
          <p:cNvPr id="6" name="Fußzeilenplatzhalter 5"/>
          <p:cNvSpPr>
            <a:spLocks noGrp="1"/>
          </p:cNvSpPr>
          <p:nvPr>
            <p:ph type="ftr" sz="quarter" idx="11"/>
          </p:nvPr>
        </p:nvSpPr>
        <p:spPr/>
        <p:txBody>
          <a:bodyPr/>
          <a:lstStyle>
            <a:lvl1pPr>
              <a:defRPr/>
            </a:lvl1pPr>
          </a:lstStyle>
          <a:p>
            <a:r>
              <a:rPr lang="en-US" altLang="de-DE" smtClean="0"/>
              <a:t>Joerg ROBERT, TU Ilmenau/Fraunhofer IIS</a:t>
            </a:r>
            <a:endParaRPr lang="en-US" altLang="de-DE"/>
          </a:p>
        </p:txBody>
      </p:sp>
      <p:sp>
        <p:nvSpPr>
          <p:cNvPr id="7" name="Foliennummernplatzhalter 6"/>
          <p:cNvSpPr>
            <a:spLocks noGrp="1"/>
          </p:cNvSpPr>
          <p:nvPr>
            <p:ph type="sldNum" sz="quarter" idx="12"/>
          </p:nvPr>
        </p:nvSpPr>
        <p:spPr/>
        <p:txBody>
          <a:bodyPr/>
          <a:lstStyle>
            <a:lvl1pPr>
              <a:defRPr/>
            </a:lvl1pPr>
          </a:lstStyle>
          <a:p>
            <a:r>
              <a:rPr lang="en-US" altLang="de-DE"/>
              <a:t>Slide </a:t>
            </a:r>
            <a:fld id="{25B48816-1849-44BD-9A67-56BDF2C825AD}" type="slidenum">
              <a:rPr lang="en-US" altLang="de-DE"/>
              <a:pPr/>
              <a:t>‹Nr.›</a:t>
            </a:fld>
            <a:endParaRPr lang="en-US" altLang="de-DE"/>
          </a:p>
        </p:txBody>
      </p:sp>
    </p:spTree>
    <p:extLst>
      <p:ext uri="{BB962C8B-B14F-4D97-AF65-F5344CB8AC3E}">
        <p14:creationId xmlns:p14="http://schemas.microsoft.com/office/powerpoint/2010/main" val="405107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de-DE" smtClean="0"/>
              <a:t>Titelmasterformat durch Klicken bearbeiten</a:t>
            </a:r>
            <a:endParaRPr lang="en-US" altLang="de-DE"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de-DE" smtClean="0"/>
              <a:t>Formatvorlagen des Textmasters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de-DE" altLang="de-DE" smtClean="0"/>
              <a:t>June 2024</a:t>
            </a:r>
            <a:endParaRPr lang="en-US" altLang="de-DE"/>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de-DE" smtClean="0"/>
              <a:t>Joerg ROBERT, TU Ilmenau/Fraunhofer IIS</a:t>
            </a:r>
            <a:endParaRPr lang="en-US" altLang="de-DE"/>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de-DE"/>
              <a:t>Slide </a:t>
            </a:r>
            <a:fld id="{6C95EF25-5BF0-4856-A71E-422C835C71F2}" type="slidenum">
              <a:rPr lang="en-US" altLang="de-DE"/>
              <a:pPr/>
              <a:t>‹Nr.›</a:t>
            </a:fld>
            <a:endParaRPr lang="en-US" altLang="de-DE"/>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de-DE" sz="1400" b="1" dirty="0"/>
              <a:t>doc.: IEEE </a:t>
            </a:r>
            <a:r>
              <a:rPr lang="en-US" altLang="de-DE" sz="1400" b="1" dirty="0" smtClean="0"/>
              <a:t>802.15-24-0347-00-04ad</a:t>
            </a:r>
            <a:endParaRPr lang="en-US" altLang="de-DE"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0.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0.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1"/>
          <p:cNvSpPr>
            <a:spLocks noGrp="1"/>
          </p:cNvSpPr>
          <p:nvPr>
            <p:ph type="dt" sz="half" idx="10"/>
          </p:nvPr>
        </p:nvSpPr>
        <p:spPr/>
        <p:txBody>
          <a:bodyPr/>
          <a:lstStyle/>
          <a:p>
            <a:r>
              <a:rPr lang="de-DE" altLang="de-DE" smtClean="0"/>
              <a:t>June 2024</a:t>
            </a:r>
            <a:endParaRPr lang="en-US" altLang="de-DE" dirty="0"/>
          </a:p>
        </p:txBody>
      </p:sp>
      <p:sp>
        <p:nvSpPr>
          <p:cNvPr id="5" name="Fußzeilenplatzhalter 2"/>
          <p:cNvSpPr>
            <a:spLocks noGrp="1"/>
          </p:cNvSpPr>
          <p:nvPr>
            <p:ph type="ftr" sz="quarter" idx="11"/>
          </p:nvPr>
        </p:nvSpPr>
        <p:spPr/>
        <p:txBody>
          <a:bodyPr/>
          <a:lstStyle/>
          <a:p>
            <a:r>
              <a:rPr lang="en-US" altLang="de-DE" dirty="0" smtClean="0"/>
              <a:t>Joerg ROBERT, TU Ilmenau/Fraunhofer IIS</a:t>
            </a:r>
            <a:endParaRPr lang="en-US" altLang="de-DE" dirty="0"/>
          </a:p>
        </p:txBody>
      </p:sp>
      <p:sp>
        <p:nvSpPr>
          <p:cNvPr id="6" name="Foliennummernplatzhalter 3"/>
          <p:cNvSpPr>
            <a:spLocks noGrp="1"/>
          </p:cNvSpPr>
          <p:nvPr>
            <p:ph type="sldNum" sz="quarter" idx="12"/>
          </p:nvPr>
        </p:nvSpPr>
        <p:spPr/>
        <p:txBody>
          <a:bodyPr/>
          <a:lstStyle/>
          <a:p>
            <a:r>
              <a:rPr lang="en-US" altLang="de-DE" dirty="0"/>
              <a:t>Slide </a:t>
            </a:r>
            <a:fld id="{8787AA53-7DA1-4FFB-8053-323DA5835B68}" type="slidenum">
              <a:rPr lang="en-US" altLang="de-DE"/>
              <a:pPr/>
              <a:t>1</a:t>
            </a:fld>
            <a:endParaRPr lang="en-US" altLang="de-DE" dirty="0"/>
          </a:p>
        </p:txBody>
      </p:sp>
      <p:sp>
        <p:nvSpPr>
          <p:cNvPr id="27651" name="Rectangle 3"/>
          <p:cNvSpPr>
            <a:spLocks noChangeArrowheads="1"/>
          </p:cNvSpPr>
          <p:nvPr/>
        </p:nvSpPr>
        <p:spPr bwMode="auto">
          <a:xfrm>
            <a:off x="152400" y="609600"/>
            <a:ext cx="8991600" cy="473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de-DE" sz="1600" b="1" dirty="0">
              <a:solidFill>
                <a:schemeClr val="tx2"/>
              </a:solidFill>
            </a:endParaRPr>
          </a:p>
          <a:p>
            <a:endParaRPr lang="en-US" altLang="de-DE" sz="1600" dirty="0">
              <a:solidFill>
                <a:schemeClr val="tx2"/>
              </a:solidFill>
            </a:endParaRPr>
          </a:p>
          <a:p>
            <a:r>
              <a:rPr lang="en-US" altLang="de-DE" sz="1600" b="1" dirty="0">
                <a:solidFill>
                  <a:schemeClr val="tx2"/>
                </a:solidFill>
              </a:rPr>
              <a:t>Submission Title:</a:t>
            </a:r>
            <a:r>
              <a:rPr lang="en-US" altLang="de-DE" sz="1600" dirty="0">
                <a:solidFill>
                  <a:schemeClr val="tx2"/>
                </a:solidFill>
              </a:rPr>
              <a:t> </a:t>
            </a:r>
            <a:r>
              <a:rPr lang="en-US" altLang="de-DE" sz="1600" dirty="0" smtClean="0">
                <a:solidFill>
                  <a:schemeClr val="tx2"/>
                </a:solidFill>
              </a:rPr>
              <a:t>[Interference Model Usage and Details]</a:t>
            </a:r>
            <a:r>
              <a:rPr lang="en-US" altLang="de-DE" sz="1600" dirty="0">
                <a:solidFill>
                  <a:schemeClr val="tx2"/>
                </a:solidFill>
              </a:rPr>
              <a:t>	</a:t>
            </a:r>
          </a:p>
          <a:p>
            <a:r>
              <a:rPr lang="en-US" altLang="de-DE" sz="1600" b="1" dirty="0">
                <a:solidFill>
                  <a:schemeClr val="tx2"/>
                </a:solidFill>
              </a:rPr>
              <a:t>Date Submitted: </a:t>
            </a:r>
            <a:r>
              <a:rPr lang="en-US" altLang="de-DE" sz="1600" dirty="0" smtClean="0">
                <a:solidFill>
                  <a:schemeClr val="tx2"/>
                </a:solidFill>
              </a:rPr>
              <a:t>[</a:t>
            </a:r>
            <a:r>
              <a:rPr lang="en-US" altLang="de-DE" sz="1600" dirty="0" smtClean="0"/>
              <a:t>19 June, 2024</a:t>
            </a:r>
            <a:r>
              <a:rPr lang="en-US" altLang="de-DE" sz="1600" dirty="0" smtClean="0">
                <a:solidFill>
                  <a:schemeClr val="tx2"/>
                </a:solidFill>
              </a:rPr>
              <a:t>]</a:t>
            </a:r>
            <a:r>
              <a:rPr lang="en-US" altLang="de-DE" sz="1600" dirty="0">
                <a:solidFill>
                  <a:schemeClr val="tx2"/>
                </a:solidFill>
              </a:rPr>
              <a:t>	</a:t>
            </a:r>
          </a:p>
          <a:p>
            <a:r>
              <a:rPr lang="en-US" altLang="de-DE" sz="1600" b="1" dirty="0">
                <a:solidFill>
                  <a:schemeClr val="tx2"/>
                </a:solidFill>
              </a:rPr>
              <a:t>Source:</a:t>
            </a:r>
            <a:r>
              <a:rPr lang="en-US" altLang="de-DE" sz="1600" dirty="0">
                <a:solidFill>
                  <a:schemeClr val="tx2"/>
                </a:solidFill>
              </a:rPr>
              <a:t> </a:t>
            </a:r>
            <a:r>
              <a:rPr lang="en-US" altLang="de-DE" sz="1600" dirty="0" smtClean="0">
                <a:solidFill>
                  <a:schemeClr val="tx2"/>
                </a:solidFill>
              </a:rPr>
              <a:t>[Joerg ROBERT] </a:t>
            </a:r>
            <a:r>
              <a:rPr lang="en-US" altLang="de-DE" sz="1600" dirty="0">
                <a:solidFill>
                  <a:schemeClr val="tx2"/>
                </a:solidFill>
              </a:rPr>
              <a:t>Company </a:t>
            </a:r>
            <a:r>
              <a:rPr lang="en-US" altLang="de-DE" sz="1600" dirty="0" smtClean="0"/>
              <a:t>[TU Ilmenau/Fraunhofer IIS]</a:t>
            </a:r>
            <a:endParaRPr lang="en-US" altLang="de-DE" sz="1600" dirty="0"/>
          </a:p>
          <a:p>
            <a:r>
              <a:rPr lang="en-US" altLang="de-DE" sz="1600" dirty="0">
                <a:solidFill>
                  <a:schemeClr val="tx2"/>
                </a:solidFill>
              </a:rPr>
              <a:t>Address </a:t>
            </a:r>
            <a:r>
              <a:rPr lang="en-US" altLang="de-DE" sz="1600" dirty="0" smtClean="0">
                <a:solidFill>
                  <a:schemeClr val="tx2"/>
                </a:solidFill>
              </a:rPr>
              <a:t>[Helmholtzplatz 2, Ilmenau, 98693, Germany]</a:t>
            </a:r>
            <a:endParaRPr lang="en-US" altLang="de-DE" sz="1600" dirty="0">
              <a:solidFill>
                <a:schemeClr val="tx2"/>
              </a:solidFill>
            </a:endParaRPr>
          </a:p>
          <a:p>
            <a:r>
              <a:rPr lang="en-US" altLang="de-DE" sz="1600" dirty="0" smtClean="0">
                <a:solidFill>
                  <a:schemeClr val="tx2"/>
                </a:solidFill>
              </a:rPr>
              <a:t>E-Mail:[</a:t>
            </a:r>
            <a:r>
              <a:rPr lang="en-US" altLang="de-DE" sz="1600" dirty="0" smtClean="0"/>
              <a:t>joerg.robert@ieee.org</a:t>
            </a:r>
            <a:r>
              <a:rPr lang="en-US" altLang="de-DE" sz="1600" dirty="0" smtClean="0">
                <a:solidFill>
                  <a:schemeClr val="tx2"/>
                </a:solidFill>
              </a:rPr>
              <a:t>]</a:t>
            </a:r>
            <a:r>
              <a:rPr lang="en-US" altLang="de-DE" sz="1600" dirty="0">
                <a:solidFill>
                  <a:schemeClr val="tx2"/>
                </a:solidFill>
              </a:rPr>
              <a:t>	</a:t>
            </a:r>
          </a:p>
          <a:p>
            <a:pPr>
              <a:spcBef>
                <a:spcPts val="600"/>
              </a:spcBef>
              <a:spcAft>
                <a:spcPts val="600"/>
              </a:spcAft>
            </a:pPr>
            <a:r>
              <a:rPr lang="en-US" altLang="de-DE" sz="1600" b="1" dirty="0">
                <a:solidFill>
                  <a:schemeClr val="tx2"/>
                </a:solidFill>
              </a:rPr>
              <a:t>Re:</a:t>
            </a:r>
            <a:r>
              <a:rPr lang="en-US" altLang="de-DE" sz="1600" dirty="0">
                <a:solidFill>
                  <a:schemeClr val="tx2"/>
                </a:solidFill>
              </a:rPr>
              <a:t> </a:t>
            </a:r>
            <a:r>
              <a:rPr lang="en-US" altLang="de-DE" sz="1600" dirty="0" smtClean="0">
                <a:solidFill>
                  <a:schemeClr val="tx2"/>
                </a:solidFill>
              </a:rPr>
              <a:t>[]</a:t>
            </a:r>
            <a:endParaRPr lang="en-US" altLang="de-DE" sz="1600" dirty="0">
              <a:solidFill>
                <a:schemeClr val="tx2"/>
              </a:solidFill>
            </a:endParaRPr>
          </a:p>
          <a:p>
            <a:pPr>
              <a:spcBef>
                <a:spcPts val="100"/>
              </a:spcBef>
              <a:spcAft>
                <a:spcPts val="100"/>
              </a:spcAft>
            </a:pPr>
            <a:r>
              <a:rPr lang="en-US" altLang="de-DE" dirty="0">
                <a:solidFill>
                  <a:schemeClr val="accent2"/>
                </a:solidFill>
              </a:rPr>
              <a:t>	</a:t>
            </a:r>
            <a:endParaRPr lang="en-US" altLang="de-DE" dirty="0">
              <a:solidFill>
                <a:schemeClr val="tx2"/>
              </a:solidFill>
            </a:endParaRPr>
          </a:p>
          <a:p>
            <a:pPr>
              <a:spcBef>
                <a:spcPts val="600"/>
              </a:spcBef>
              <a:spcAft>
                <a:spcPts val="600"/>
              </a:spcAft>
            </a:pPr>
            <a:r>
              <a:rPr lang="en-US" altLang="de-DE" sz="1600" b="1" dirty="0">
                <a:solidFill>
                  <a:schemeClr val="tx2"/>
                </a:solidFill>
              </a:rPr>
              <a:t>Abstract:</a:t>
            </a:r>
            <a:r>
              <a:rPr lang="en-US" altLang="de-DE" sz="1600" dirty="0">
                <a:solidFill>
                  <a:schemeClr val="tx2"/>
                </a:solidFill>
              </a:rPr>
              <a:t>	</a:t>
            </a:r>
            <a:r>
              <a:rPr lang="en-US" altLang="de-DE" sz="1600" dirty="0" smtClean="0">
                <a:solidFill>
                  <a:schemeClr val="tx2"/>
                </a:solidFill>
              </a:rPr>
              <a:t>[This document shows how to use the proposed interference model]</a:t>
            </a:r>
            <a:endParaRPr lang="en-US" altLang="de-DE" sz="1600" dirty="0">
              <a:solidFill>
                <a:schemeClr val="tx2"/>
              </a:solidFill>
            </a:endParaRPr>
          </a:p>
          <a:p>
            <a:pPr>
              <a:spcBef>
                <a:spcPts val="600"/>
              </a:spcBef>
              <a:spcAft>
                <a:spcPts val="600"/>
              </a:spcAft>
            </a:pPr>
            <a:r>
              <a:rPr lang="en-US" altLang="de-DE" sz="1600" b="1" dirty="0">
                <a:solidFill>
                  <a:schemeClr val="tx2"/>
                </a:solidFill>
              </a:rPr>
              <a:t>Purpose:</a:t>
            </a:r>
            <a:r>
              <a:rPr lang="en-US" altLang="de-DE" sz="1600" dirty="0">
                <a:solidFill>
                  <a:schemeClr val="tx2"/>
                </a:solidFill>
              </a:rPr>
              <a:t>	</a:t>
            </a:r>
            <a:r>
              <a:rPr lang="en-US" altLang="de-DE" sz="1600" dirty="0" smtClean="0">
                <a:solidFill>
                  <a:schemeClr val="tx2"/>
                </a:solidFill>
              </a:rPr>
              <a:t>[Presentation to TG 802.15.4ad]</a:t>
            </a:r>
            <a:endParaRPr lang="en-US" altLang="de-DE" sz="1600" dirty="0">
              <a:solidFill>
                <a:schemeClr val="tx2"/>
              </a:solidFill>
            </a:endParaRPr>
          </a:p>
          <a:p>
            <a:r>
              <a:rPr lang="en-US" altLang="de-DE" sz="1600" b="1" dirty="0">
                <a:solidFill>
                  <a:schemeClr val="tx2"/>
                </a:solidFill>
              </a:rPr>
              <a:t>Notice:</a:t>
            </a:r>
            <a:r>
              <a:rPr lang="en-US" altLang="de-DE"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de-DE" sz="1600" b="1" dirty="0">
                <a:solidFill>
                  <a:schemeClr val="tx2"/>
                </a:solidFill>
              </a:rPr>
              <a:t>Release:</a:t>
            </a:r>
            <a:r>
              <a:rPr lang="en-US" altLang="de-DE"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Generation of the Transmit Signal</a:t>
            </a:r>
            <a:endParaRPr lang="en-US" dirty="0"/>
          </a:p>
        </p:txBody>
      </p:sp>
      <p:sp>
        <p:nvSpPr>
          <p:cNvPr id="3" name="Inhaltsplatzhalter 2"/>
          <p:cNvSpPr>
            <a:spLocks noGrp="1"/>
          </p:cNvSpPr>
          <p:nvPr>
            <p:ph idx="1"/>
          </p:nvPr>
        </p:nvSpPr>
        <p:spPr/>
        <p:txBody>
          <a:bodyPr/>
          <a:lstStyle/>
          <a:p>
            <a:r>
              <a:rPr lang="en-US" sz="2000" dirty="0" smtClean="0"/>
              <a:t>The transmit signal of the of the different interferes could be FSK, OFDM, or other types of modulation</a:t>
            </a:r>
          </a:p>
          <a:p>
            <a:r>
              <a:rPr lang="en-US" sz="2000" dirty="0" smtClean="0"/>
              <a:t>To abstract different modulation schemes, the interference is assumed by filtered Gaussian noise</a:t>
            </a:r>
          </a:p>
          <a:p>
            <a:pPr lvl="1"/>
            <a:r>
              <a:rPr lang="en-US" sz="1600" dirty="0" smtClean="0"/>
              <a:t>Bandwidth of the noise is given by the layer</a:t>
            </a:r>
          </a:p>
          <a:p>
            <a:pPr lvl="1"/>
            <a:r>
              <a:rPr lang="en-US" sz="1600" dirty="0" smtClean="0"/>
              <a:t>Power of the noise if given by the layer</a:t>
            </a:r>
          </a:p>
          <a:p>
            <a:pPr lvl="1"/>
            <a:r>
              <a:rPr lang="en-US" sz="1600" dirty="0" smtClean="0"/>
              <a:t>Duration is given by the layer</a:t>
            </a:r>
          </a:p>
          <a:p>
            <a:r>
              <a:rPr lang="en-US" sz="2000" dirty="0" smtClean="0"/>
              <a:t>Gaussian noise is generally a good model for OFDM signals</a:t>
            </a:r>
          </a:p>
          <a:p>
            <a:r>
              <a:rPr lang="en-US" sz="2000" dirty="0" smtClean="0"/>
              <a:t>Constant envelope signals (e.g. FSK, MSK) do not follow a Gaussian distribution, but the impact on the simulation results is most likely negligible</a:t>
            </a:r>
          </a:p>
          <a:p>
            <a:endParaRPr lang="en-US" sz="2000" dirty="0" smtClean="0"/>
          </a:p>
          <a:p>
            <a:endParaRPr lang="en-US" sz="2000" dirty="0"/>
          </a:p>
        </p:txBody>
      </p:sp>
      <p:sp>
        <p:nvSpPr>
          <p:cNvPr id="4" name="Datumsplatzhalter 3"/>
          <p:cNvSpPr>
            <a:spLocks noGrp="1"/>
          </p:cNvSpPr>
          <p:nvPr>
            <p:ph type="dt" sz="half" idx="10"/>
          </p:nvPr>
        </p:nvSpPr>
        <p:spPr/>
        <p:txBody>
          <a:bodyPr/>
          <a:lstStyle/>
          <a:p>
            <a:r>
              <a:rPr lang="de-DE" altLang="de-DE" smtClean="0"/>
              <a:t>June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72577B56-0E94-428B-83F9-43FA3D48814B}" type="slidenum">
              <a:rPr lang="en-US" altLang="de-DE" smtClean="0"/>
              <a:pPr/>
              <a:t>10</a:t>
            </a:fld>
            <a:endParaRPr lang="en-US" altLang="de-DE"/>
          </a:p>
        </p:txBody>
      </p:sp>
    </p:spTree>
    <p:extLst>
      <p:ext uri="{BB962C8B-B14F-4D97-AF65-F5344CB8AC3E}">
        <p14:creationId xmlns:p14="http://schemas.microsoft.com/office/powerpoint/2010/main" val="4273146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685800"/>
            <a:ext cx="8208912" cy="1066800"/>
          </a:xfrm>
        </p:spPr>
        <p:txBody>
          <a:bodyPr/>
          <a:lstStyle/>
          <a:p>
            <a:r>
              <a:rPr lang="en-US" dirty="0" smtClean="0"/>
              <a:t>Calculation </a:t>
            </a:r>
            <a:r>
              <a:rPr lang="en-US" dirty="0"/>
              <a:t>of Channel Realization </a:t>
            </a:r>
            <a:r>
              <a:rPr lang="en-US" dirty="0" smtClean="0"/>
              <a:t>(I/II)</a:t>
            </a:r>
            <a:endParaRPr lang="en-US"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pPr marL="0" indent="0">
                  <a:buNone/>
                </a:pPr>
                <a:r>
                  <a:rPr lang="en-US" sz="2400" dirty="0" smtClean="0"/>
                  <a:t>The following calculations have to be performed for each layer:</a:t>
                </a:r>
              </a:p>
              <a:p>
                <a:pPr marL="457200" indent="-457200">
                  <a:buFont typeface="+mj-lt"/>
                  <a:buAutoNum type="arabicPeriod"/>
                </a:pPr>
                <a:r>
                  <a:rPr lang="en-US" sz="2400" dirty="0" smtClean="0"/>
                  <a:t>Calculate radius </a:t>
                </a:r>
                <a14:m>
                  <m:oMath xmlns:m="http://schemas.openxmlformats.org/officeDocument/2006/math">
                    <m:sSub>
                      <m:sSubPr>
                        <m:ctrlPr>
                          <a:rPr lang="de-DE" sz="2400" b="0" i="1" dirty="0" smtClean="0">
                            <a:latin typeface="Cambria Math" panose="02040503050406030204" pitchFamily="18" charset="0"/>
                          </a:rPr>
                        </m:ctrlPr>
                      </m:sSubPr>
                      <m:e>
                        <m:r>
                          <a:rPr lang="en-US" sz="2400" i="1" dirty="0" smtClean="0">
                            <a:latin typeface="Cambria Math"/>
                          </a:rPr>
                          <m:t>𝑟</m:t>
                        </m:r>
                      </m:e>
                      <m:sub>
                        <m:r>
                          <a:rPr lang="de-DE" sz="2400" b="0" i="1" dirty="0" smtClean="0">
                            <a:latin typeface="Cambria Math"/>
                          </a:rPr>
                          <m:t>𝑚𝑎𝑥</m:t>
                        </m:r>
                      </m:sub>
                    </m:sSub>
                  </m:oMath>
                </a14:m>
                <a:r>
                  <a:rPr lang="en-US" sz="2400" dirty="0" smtClean="0"/>
                  <a:t>, i.e. the max. distance in which the interferers impair the receiver</a:t>
                </a:r>
              </a:p>
              <a:p>
                <a:pPr marL="457200" indent="-457200">
                  <a:buFont typeface="+mj-lt"/>
                  <a:buAutoNum type="arabicPeriod"/>
                </a:pPr>
                <a:r>
                  <a:rPr lang="en-US" sz="2400" dirty="0" smtClean="0"/>
                  <a:t>Calculate the area and the resulting activity </a:t>
                </a:r>
                <a14:m>
                  <m:oMath xmlns:m="http://schemas.openxmlformats.org/officeDocument/2006/math">
                    <m:r>
                      <a:rPr lang="de-DE" sz="2400" b="0" i="1" smtClean="0">
                        <a:latin typeface="Cambria Math"/>
                      </a:rPr>
                      <m:t>𝜆</m:t>
                    </m:r>
                  </m:oMath>
                </a14:m>
                <a:endParaRPr lang="de-DE" sz="2400" b="0" dirty="0" smtClean="0"/>
              </a:p>
              <a:p>
                <a:pPr marL="457200" indent="-457200">
                  <a:buFont typeface="+mj-lt"/>
                  <a:buAutoNum type="arabicPeriod"/>
                </a:pPr>
                <a:r>
                  <a:rPr lang="en-US" sz="2400" dirty="0" smtClean="0"/>
                  <a:t>Calculate the time of the arrivals</a:t>
                </a:r>
              </a:p>
              <a:p>
                <a:pPr marL="457200" indent="-457200">
                  <a:buFont typeface="+mj-lt"/>
                  <a:buAutoNum type="arabicPeriod"/>
                </a:pPr>
                <a:r>
                  <a:rPr lang="en-US" sz="2400" dirty="0" smtClean="0"/>
                  <a:t>For each arrival calculate a random position between </a:t>
                </a:r>
                <a14:m>
                  <m:oMath xmlns:m="http://schemas.openxmlformats.org/officeDocument/2006/math">
                    <m:sSub>
                      <m:sSubPr>
                        <m:ctrlPr>
                          <a:rPr lang="de-DE" sz="2400" b="0" i="1" smtClean="0">
                            <a:latin typeface="Cambria Math" panose="02040503050406030204" pitchFamily="18" charset="0"/>
                          </a:rPr>
                        </m:ctrlPr>
                      </m:sSubPr>
                      <m:e>
                        <m:r>
                          <a:rPr lang="de-DE" sz="2400" b="0" i="1" smtClean="0">
                            <a:latin typeface="Cambria Math"/>
                          </a:rPr>
                          <m:t>𝑟</m:t>
                        </m:r>
                      </m:e>
                      <m:sub>
                        <m:r>
                          <a:rPr lang="de-DE" sz="2400" b="0" i="1" smtClean="0">
                            <a:latin typeface="Cambria Math"/>
                          </a:rPr>
                          <m:t>𝑚𝑖𝑛</m:t>
                        </m:r>
                      </m:sub>
                    </m:sSub>
                    <m:r>
                      <a:rPr lang="de-DE" sz="2400" b="0" i="1" smtClean="0">
                        <a:latin typeface="Cambria Math"/>
                      </a:rPr>
                      <m:t>&lt;</m:t>
                    </m:r>
                    <m:r>
                      <a:rPr lang="de-DE" sz="2400" b="0" i="1" smtClean="0">
                        <a:latin typeface="Cambria Math"/>
                      </a:rPr>
                      <m:t>𝑑</m:t>
                    </m:r>
                    <m:r>
                      <a:rPr lang="de-DE" sz="2400" b="0" i="1" smtClean="0">
                        <a:latin typeface="Cambria Math"/>
                      </a:rPr>
                      <m:t>&lt;</m:t>
                    </m:r>
                    <m:sSub>
                      <m:sSubPr>
                        <m:ctrlPr>
                          <a:rPr lang="de-DE" sz="2400" b="0" i="1" smtClean="0">
                            <a:latin typeface="Cambria Math" panose="02040503050406030204" pitchFamily="18" charset="0"/>
                          </a:rPr>
                        </m:ctrlPr>
                      </m:sSubPr>
                      <m:e>
                        <m:r>
                          <a:rPr lang="de-DE" sz="2400" b="0" i="1" smtClean="0">
                            <a:latin typeface="Cambria Math"/>
                          </a:rPr>
                          <m:t>𝑟</m:t>
                        </m:r>
                      </m:e>
                      <m:sub>
                        <m:r>
                          <a:rPr lang="de-DE" sz="2400" b="0" i="1" smtClean="0">
                            <a:latin typeface="Cambria Math"/>
                          </a:rPr>
                          <m:t>𝑚𝑎𝑥</m:t>
                        </m:r>
                      </m:sub>
                    </m:sSub>
                  </m:oMath>
                </a14:m>
                <a:r>
                  <a:rPr lang="en-US" sz="2400" dirty="0" smtClean="0"/>
                  <a:t>, assume a uniform distribution within the area</a:t>
                </a:r>
              </a:p>
              <a:p>
                <a:pPr marL="457200" indent="-457200">
                  <a:buFont typeface="+mj-lt"/>
                  <a:buAutoNum type="arabicPeriod"/>
                </a:pPr>
                <a:r>
                  <a:rPr lang="en-US" sz="2400" dirty="0" smtClean="0"/>
                  <a:t>For each arrival calculate the path loss </a:t>
                </a:r>
                <a14:m>
                  <m:oMath xmlns:m="http://schemas.openxmlformats.org/officeDocument/2006/math">
                    <m:r>
                      <a:rPr lang="en-US" sz="2400" i="1" dirty="0" smtClean="0">
                        <a:latin typeface="Cambria Math"/>
                      </a:rPr>
                      <m:t>𝑃𝐿</m:t>
                    </m:r>
                    <m:r>
                      <a:rPr lang="en-US" sz="2400" i="1" dirty="0" smtClean="0">
                        <a:latin typeface="Cambria Math"/>
                      </a:rPr>
                      <m:t>(</m:t>
                    </m:r>
                    <m:r>
                      <a:rPr lang="en-US" sz="2400" i="1" dirty="0" smtClean="0">
                        <a:latin typeface="Cambria Math"/>
                      </a:rPr>
                      <m:t>𝑑</m:t>
                    </m:r>
                    <m:r>
                      <a:rPr lang="en-US" sz="2400" i="1" dirty="0" smtClean="0">
                        <a:latin typeface="Cambria Math"/>
                      </a:rPr>
                      <m:t>)</m:t>
                    </m:r>
                  </m:oMath>
                </a14:m>
                <a:endParaRPr lang="en-US" sz="2400"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255" t="-1037" r="-1882" b="-3556"/>
                </a:stretch>
              </a:blipFill>
            </p:spPr>
            <p:txBody>
              <a:bodyPr/>
              <a:lstStyle/>
              <a:p>
                <a:r>
                  <a:rPr lang="de-DE">
                    <a:noFill/>
                  </a:rPr>
                  <a:t> </a:t>
                </a:r>
              </a:p>
            </p:txBody>
          </p:sp>
        </mc:Fallback>
      </mc:AlternateContent>
      <p:sp>
        <p:nvSpPr>
          <p:cNvPr id="4" name="Datumsplatzhalter 3"/>
          <p:cNvSpPr>
            <a:spLocks noGrp="1"/>
          </p:cNvSpPr>
          <p:nvPr>
            <p:ph type="dt" sz="half" idx="10"/>
          </p:nvPr>
        </p:nvSpPr>
        <p:spPr>
          <a:xfrm>
            <a:off x="685800" y="378281"/>
            <a:ext cx="1600200" cy="215444"/>
          </a:xfrm>
        </p:spPr>
        <p:txBody>
          <a:bodyPr/>
          <a:lstStyle/>
          <a:p>
            <a:r>
              <a:rPr lang="de-DE" altLang="en-US" smtClean="0"/>
              <a:t>June 2024</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TU Ilmenau/Fraunhofer IIS</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F70741EB-911C-4534-9369-758109CECFAC}" type="slidenum">
              <a:rPr lang="en-US" altLang="en-US" smtClean="0"/>
              <a:pPr>
                <a:defRPr/>
              </a:pPr>
              <a:t>11</a:t>
            </a:fld>
            <a:endParaRPr lang="en-US" altLang="en-US" dirty="0"/>
          </a:p>
        </p:txBody>
      </p:sp>
    </p:spTree>
    <p:extLst>
      <p:ext uri="{BB962C8B-B14F-4D97-AF65-F5344CB8AC3E}">
        <p14:creationId xmlns:p14="http://schemas.microsoft.com/office/powerpoint/2010/main" val="3349678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846640" cy="1066800"/>
          </a:xfrm>
        </p:spPr>
        <p:txBody>
          <a:bodyPr/>
          <a:lstStyle/>
          <a:p>
            <a:r>
              <a:rPr lang="en-US" dirty="0"/>
              <a:t>Calculation of </a:t>
            </a:r>
            <a:r>
              <a:rPr lang="en-US" dirty="0" smtClean="0"/>
              <a:t>Channel Realization (II/II)</a:t>
            </a:r>
            <a:endParaRPr lang="de-DE" dirty="0"/>
          </a:p>
        </p:txBody>
      </p:sp>
      <p:sp>
        <p:nvSpPr>
          <p:cNvPr id="3" name="Inhaltsplatzhalter 2"/>
          <p:cNvSpPr>
            <a:spLocks noGrp="1"/>
          </p:cNvSpPr>
          <p:nvPr>
            <p:ph idx="1"/>
          </p:nvPr>
        </p:nvSpPr>
        <p:spPr/>
        <p:txBody>
          <a:bodyPr/>
          <a:lstStyle/>
          <a:p>
            <a:pPr marL="457200" indent="-457200">
              <a:buFont typeface="+mj-lt"/>
              <a:buAutoNum type="arabicPeriod" startAt="6"/>
            </a:pPr>
            <a:r>
              <a:rPr lang="en-US" sz="2400" dirty="0" smtClean="0"/>
              <a:t>For each arrival generate white Gaussian noise of the desired interferer length and filter the signal to limit the signal bandwidth to the desired layer bandwidth</a:t>
            </a:r>
          </a:p>
          <a:p>
            <a:pPr marL="457200" indent="-457200">
              <a:buFont typeface="+mj-lt"/>
              <a:buAutoNum type="arabicPeriod" startAt="6"/>
            </a:pPr>
            <a:r>
              <a:rPr lang="en-US" sz="2400" dirty="0" smtClean="0"/>
              <a:t>For each arrival correct the signal power to the defined layer power</a:t>
            </a:r>
          </a:p>
          <a:p>
            <a:pPr marL="457200" indent="-457200">
              <a:buFont typeface="+mj-lt"/>
              <a:buAutoNum type="arabicPeriod" startAt="6"/>
            </a:pPr>
            <a:r>
              <a:rPr lang="en-US" sz="2400" dirty="0" smtClean="0"/>
              <a:t>For each arrival apply the path-loss and add the signal to the play-ground</a:t>
            </a:r>
          </a:p>
          <a:p>
            <a:endParaRPr lang="en-US" sz="2400" dirty="0" smtClean="0"/>
          </a:p>
        </p:txBody>
      </p:sp>
      <p:sp>
        <p:nvSpPr>
          <p:cNvPr id="4" name="Datumsplatzhalter 3"/>
          <p:cNvSpPr>
            <a:spLocks noGrp="1"/>
          </p:cNvSpPr>
          <p:nvPr>
            <p:ph type="dt" sz="half" idx="10"/>
          </p:nvPr>
        </p:nvSpPr>
        <p:spPr>
          <a:xfrm>
            <a:off x="685800" y="378281"/>
            <a:ext cx="1600200" cy="215444"/>
          </a:xfrm>
        </p:spPr>
        <p:txBody>
          <a:bodyPr/>
          <a:lstStyle/>
          <a:p>
            <a:r>
              <a:rPr lang="de-DE" altLang="en-US" smtClean="0"/>
              <a:t>June 2024</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TU Ilmenau/Fraunhofer IIS</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70741EB-911C-4534-9369-758109CECFAC}" type="slidenum">
              <a:rPr lang="en-US" altLang="en-US" smtClean="0"/>
              <a:pPr>
                <a:defRPr/>
              </a:pPr>
              <a:t>12</a:t>
            </a:fld>
            <a:endParaRPr lang="en-US" altLang="en-US"/>
          </a:p>
        </p:txBody>
      </p:sp>
    </p:spTree>
    <p:extLst>
      <p:ext uri="{BB962C8B-B14F-4D97-AF65-F5344CB8AC3E}">
        <p14:creationId xmlns:p14="http://schemas.microsoft.com/office/powerpoint/2010/main" val="673284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Device-</a:t>
            </a:r>
            <a:r>
              <a:rPr lang="de-DE" dirty="0" err="1" smtClean="0"/>
              <a:t>to</a:t>
            </a:r>
            <a:r>
              <a:rPr lang="de-DE" dirty="0" smtClean="0"/>
              <a:t>-Device Path-Loss Model</a:t>
            </a:r>
            <a:endParaRPr lang="de-DE" dirty="0"/>
          </a:p>
        </p:txBody>
      </p:sp>
      <p:sp>
        <p:nvSpPr>
          <p:cNvPr id="9" name="Inhaltsplatzhalter 8"/>
          <p:cNvSpPr>
            <a:spLocks noGrp="1"/>
          </p:cNvSpPr>
          <p:nvPr>
            <p:ph idx="1"/>
          </p:nvPr>
        </p:nvSpPr>
        <p:spPr>
          <a:xfrm>
            <a:off x="757809" y="5805264"/>
            <a:ext cx="7772400" cy="434752"/>
          </a:xfrm>
        </p:spPr>
        <p:txBody>
          <a:bodyPr/>
          <a:lstStyle/>
          <a:p>
            <a:r>
              <a:rPr lang="en-US" sz="2000" dirty="0" smtClean="0"/>
              <a:t>Based on parameters used given in the example layer configuration</a:t>
            </a:r>
          </a:p>
          <a:p>
            <a:endParaRPr lang="en-US" sz="2000" dirty="0"/>
          </a:p>
        </p:txBody>
      </p:sp>
      <p:sp>
        <p:nvSpPr>
          <p:cNvPr id="4" name="Datumsplatzhalter 3"/>
          <p:cNvSpPr>
            <a:spLocks noGrp="1"/>
          </p:cNvSpPr>
          <p:nvPr>
            <p:ph type="dt" sz="half" idx="10"/>
          </p:nvPr>
        </p:nvSpPr>
        <p:spPr>
          <a:xfrm>
            <a:off x="685800" y="378281"/>
            <a:ext cx="1600200" cy="215444"/>
          </a:xfrm>
        </p:spPr>
        <p:txBody>
          <a:bodyPr/>
          <a:lstStyle/>
          <a:p>
            <a:r>
              <a:rPr lang="de-DE" altLang="en-US" smtClean="0"/>
              <a:t>June 2024</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TU Ilmenau/Fraunhofer IIS</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70741EB-911C-4534-9369-758109CECFAC}" type="slidenum">
              <a:rPr lang="en-US" altLang="en-US" smtClean="0"/>
              <a:pPr>
                <a:defRPr/>
              </a:pPr>
              <a:t>13</a:t>
            </a:fld>
            <a:endParaRPr lang="en-US" altLang="en-US"/>
          </a:p>
        </p:txBody>
      </p:sp>
      <p:pic>
        <p:nvPicPr>
          <p:cNvPr id="1026" name="Picture 2" descr="C:\Users\robert\Desktop\IEEE LPWA\2017_01_15_Atlanta\material\simulation_base_device_to_devic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87625" y="1628800"/>
            <a:ext cx="6912768" cy="428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84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ert\Desktop\IEEE LPWA\2017_01_15_Atlanta\material\simulation_base_statio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86" t="4484" r="11618"/>
          <a:stretch/>
        </p:blipFill>
        <p:spPr bwMode="auto">
          <a:xfrm>
            <a:off x="827584" y="1340767"/>
            <a:ext cx="7674702" cy="453650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smtClean="0"/>
              <a:t>Outdoor Urban Path-Loss Model</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654110" y="5661248"/>
                <a:ext cx="7772400" cy="434752"/>
              </a:xfrm>
            </p:spPr>
            <p:txBody>
              <a:bodyPr/>
              <a:lstStyle/>
              <a:p>
                <a:r>
                  <a:rPr lang="en-US" sz="2000" dirty="0" smtClean="0"/>
                  <a:t>Similar parameter configuration as previous slide, only </a:t>
                </a:r>
                <a14:m>
                  <m:oMath xmlns:m="http://schemas.openxmlformats.org/officeDocument/2006/math">
                    <m:r>
                      <a:rPr lang="en-US" sz="2000" i="1" dirty="0" smtClean="0">
                        <a:latin typeface="Cambria Math"/>
                      </a:rPr>
                      <m:t>𝑃𝐿</m:t>
                    </m:r>
                    <m:r>
                      <a:rPr lang="en-US" sz="2000" i="1" dirty="0" smtClean="0">
                        <a:latin typeface="Cambria Math"/>
                      </a:rPr>
                      <m:t>(</m:t>
                    </m:r>
                    <m:r>
                      <a:rPr lang="en-US" sz="2000" i="1" dirty="0" smtClean="0">
                        <a:latin typeface="Cambria Math"/>
                      </a:rPr>
                      <m:t>𝑑</m:t>
                    </m:r>
                    <m:r>
                      <a:rPr lang="en-US" sz="2000" i="1" dirty="0" smtClean="0">
                        <a:latin typeface="Cambria Math"/>
                      </a:rPr>
                      <m:t>) </m:t>
                    </m:r>
                  </m:oMath>
                </a14:m>
                <a:r>
                  <a:rPr lang="en-US" sz="2000" dirty="0" smtClean="0"/>
                  <a:t>adapted</a:t>
                </a:r>
                <a:endParaRPr lang="en-US" sz="2000"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654110" y="5661248"/>
                <a:ext cx="7772400" cy="434752"/>
              </a:xfrm>
              <a:blipFill rotWithShape="1">
                <a:blip r:embed="rId3"/>
                <a:stretch>
                  <a:fillRect l="-627" t="-5634" b="-88732"/>
                </a:stretch>
              </a:blipFill>
            </p:spPr>
            <p:txBody>
              <a:bodyPr/>
              <a:lstStyle/>
              <a:p>
                <a:r>
                  <a:rPr lang="de-DE">
                    <a:noFill/>
                  </a:rPr>
                  <a:t> </a:t>
                </a:r>
              </a:p>
            </p:txBody>
          </p:sp>
        </mc:Fallback>
      </mc:AlternateContent>
      <p:sp>
        <p:nvSpPr>
          <p:cNvPr id="4" name="Datumsplatzhalter 3"/>
          <p:cNvSpPr>
            <a:spLocks noGrp="1"/>
          </p:cNvSpPr>
          <p:nvPr>
            <p:ph type="dt" sz="half" idx="10"/>
          </p:nvPr>
        </p:nvSpPr>
        <p:spPr>
          <a:xfrm>
            <a:off x="685800" y="378281"/>
            <a:ext cx="1600200" cy="215444"/>
          </a:xfrm>
        </p:spPr>
        <p:txBody>
          <a:bodyPr/>
          <a:lstStyle/>
          <a:p>
            <a:r>
              <a:rPr lang="de-DE" altLang="en-US" smtClean="0"/>
              <a:t>June 2024</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TU Ilmenau/Fraunhofer IIS</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70741EB-911C-4534-9369-758109CECFAC}" type="slidenum">
              <a:rPr lang="en-US" altLang="en-US" smtClean="0"/>
              <a:pPr>
                <a:defRPr/>
              </a:pPr>
              <a:t>14</a:t>
            </a:fld>
            <a:endParaRPr lang="en-US" altLang="en-US"/>
          </a:p>
        </p:txBody>
      </p:sp>
    </p:spTree>
    <p:extLst>
      <p:ext uri="{BB962C8B-B14F-4D97-AF65-F5344CB8AC3E}">
        <p14:creationId xmlns:p14="http://schemas.microsoft.com/office/powerpoint/2010/main" val="1998346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Using the Model in Simulations</a:t>
            </a:r>
            <a:endParaRPr lang="en-US" dirty="0"/>
          </a:p>
        </p:txBody>
      </p:sp>
      <p:sp>
        <p:nvSpPr>
          <p:cNvPr id="3" name="Inhaltsplatzhalter 2"/>
          <p:cNvSpPr>
            <a:spLocks noGrp="1"/>
          </p:cNvSpPr>
          <p:nvPr>
            <p:ph idx="1"/>
          </p:nvPr>
        </p:nvSpPr>
        <p:spPr>
          <a:xfrm>
            <a:off x="685800" y="1981200"/>
            <a:ext cx="7772400" cy="3464024"/>
          </a:xfrm>
        </p:spPr>
        <p:txBody>
          <a:bodyPr/>
          <a:lstStyle/>
          <a:p>
            <a:r>
              <a:rPr lang="en-US" sz="2000" dirty="0" smtClean="0"/>
              <a:t>The open source code mentioned in [1] creates the Additive White Gaussian Noise and the interference</a:t>
            </a:r>
          </a:p>
          <a:p>
            <a:r>
              <a:rPr lang="en-US" sz="2000" dirty="0" smtClean="0"/>
              <a:t>The IQ samples generated by the model and stored in a file have to be added to the signal in the simulation:</a:t>
            </a:r>
          </a:p>
          <a:p>
            <a:endParaRPr lang="en-US" sz="2000" dirty="0"/>
          </a:p>
          <a:p>
            <a:endParaRPr lang="en-US" sz="2000" dirty="0" smtClean="0"/>
          </a:p>
          <a:p>
            <a:endParaRPr lang="en-US" sz="2000" dirty="0"/>
          </a:p>
          <a:p>
            <a:endParaRPr lang="en-US" sz="2000" dirty="0" smtClean="0"/>
          </a:p>
          <a:p>
            <a:endParaRPr lang="en-US" sz="2000" dirty="0"/>
          </a:p>
          <a:p>
            <a:r>
              <a:rPr lang="en-US" sz="2000" dirty="0" smtClean="0"/>
              <a:t>Compared to the “normal” simulation</a:t>
            </a:r>
            <a:endParaRPr lang="en-US" sz="2000" dirty="0"/>
          </a:p>
        </p:txBody>
      </p:sp>
      <p:sp>
        <p:nvSpPr>
          <p:cNvPr id="4" name="Datumsplatzhalter 3"/>
          <p:cNvSpPr>
            <a:spLocks noGrp="1"/>
          </p:cNvSpPr>
          <p:nvPr>
            <p:ph type="dt" sz="half" idx="10"/>
          </p:nvPr>
        </p:nvSpPr>
        <p:spPr/>
        <p:txBody>
          <a:bodyPr/>
          <a:lstStyle/>
          <a:p>
            <a:r>
              <a:rPr lang="de-DE" altLang="de-DE" smtClean="0"/>
              <a:t>June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72577B56-0E94-428B-83F9-43FA3D48814B}" type="slidenum">
              <a:rPr lang="en-US" altLang="de-DE" smtClean="0"/>
              <a:pPr/>
              <a:t>15</a:t>
            </a:fld>
            <a:endParaRPr lang="en-US" altLang="de-DE"/>
          </a:p>
        </p:txBody>
      </p:sp>
      <p:sp>
        <p:nvSpPr>
          <p:cNvPr id="7" name="Rechteck 6"/>
          <p:cNvSpPr/>
          <p:nvPr/>
        </p:nvSpPr>
        <p:spPr bwMode="auto">
          <a:xfrm>
            <a:off x="1632232" y="4280520"/>
            <a:ext cx="1440160" cy="576064"/>
          </a:xfrm>
          <a:prstGeom prst="rect">
            <a:avLst/>
          </a:prstGeom>
          <a:ln>
            <a:headEnd type="none" w="sm" len="sm"/>
            <a:tailEnd type="none" w="sm" len="s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rPr>
              <a:t>Source</a:t>
            </a:r>
            <a:endParaRPr kumimoji="0" lang="en-US" sz="2400" b="0" i="0" u="none" strike="noStrike" cap="none" normalizeH="0" baseline="0" dirty="0" smtClean="0">
              <a:ln>
                <a:noFill/>
              </a:ln>
              <a:solidFill>
                <a:schemeClr val="tx1"/>
              </a:solidFill>
              <a:effectLst/>
              <a:latin typeface="Times New Roman" panose="02020603050405020304" pitchFamily="18" charset="0"/>
            </a:endParaRPr>
          </a:p>
        </p:txBody>
      </p:sp>
      <p:sp>
        <p:nvSpPr>
          <p:cNvPr id="8" name="Rechteck 7"/>
          <p:cNvSpPr/>
          <p:nvPr/>
        </p:nvSpPr>
        <p:spPr bwMode="auto">
          <a:xfrm>
            <a:off x="6084168" y="4147542"/>
            <a:ext cx="1440160" cy="576064"/>
          </a:xfrm>
          <a:prstGeom prst="rect">
            <a:avLst/>
          </a:prstGeom>
          <a:ln>
            <a:headEnd type="none" w="sm" len="sm"/>
            <a:tailEnd type="none" w="sm" len="s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rPr>
              <a:t>Sink</a:t>
            </a:r>
            <a:endParaRPr kumimoji="0" lang="en-US" sz="2400" b="0" i="0" u="none" strike="noStrike" cap="none" normalizeH="0" baseline="0" dirty="0" smtClean="0">
              <a:ln>
                <a:noFill/>
              </a:ln>
              <a:solidFill>
                <a:schemeClr val="tx1"/>
              </a:solidFill>
              <a:effectLst/>
              <a:latin typeface="Times New Roman" panose="02020603050405020304" pitchFamily="18" charset="0"/>
            </a:endParaRPr>
          </a:p>
        </p:txBody>
      </p:sp>
      <p:sp>
        <p:nvSpPr>
          <p:cNvPr id="9" name="Rechteck 8"/>
          <p:cNvSpPr/>
          <p:nvPr/>
        </p:nvSpPr>
        <p:spPr bwMode="auto">
          <a:xfrm>
            <a:off x="4023677" y="4147542"/>
            <a:ext cx="1440160" cy="576064"/>
          </a:xfrm>
          <a:prstGeom prst="rect">
            <a:avLst/>
          </a:prstGeom>
          <a:solidFill>
            <a:srgbClr val="FF0000"/>
          </a:solidFill>
          <a:ln>
            <a:headEnd type="none" w="sm" len="sm"/>
            <a:tailEnd type="none" w="sm" len="s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2400" dirty="0">
                <a:solidFill>
                  <a:schemeClr val="tx1"/>
                </a:solidFill>
                <a:latin typeface="Times New Roman" panose="02020603050405020304" pitchFamily="18" charset="0"/>
              </a:rPr>
              <a:t>Add</a:t>
            </a:r>
          </a:p>
        </p:txBody>
      </p:sp>
      <p:cxnSp>
        <p:nvCxnSpPr>
          <p:cNvPr id="11" name="Gerade Verbindung mit Pfeil 10"/>
          <p:cNvCxnSpPr>
            <a:stCxn id="7" idx="3"/>
          </p:cNvCxnSpPr>
          <p:nvPr/>
        </p:nvCxnSpPr>
        <p:spPr bwMode="auto">
          <a:xfrm>
            <a:off x="3072392" y="4568552"/>
            <a:ext cx="951285"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mit Pfeil 12"/>
          <p:cNvCxnSpPr>
            <a:stCxn id="9" idx="3"/>
            <a:endCxn id="8" idx="1"/>
          </p:cNvCxnSpPr>
          <p:nvPr/>
        </p:nvCxnSpPr>
        <p:spPr bwMode="auto">
          <a:xfrm>
            <a:off x="5463837" y="4435574"/>
            <a:ext cx="620331"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hteck 15"/>
          <p:cNvSpPr/>
          <p:nvPr/>
        </p:nvSpPr>
        <p:spPr bwMode="auto">
          <a:xfrm>
            <a:off x="1632232" y="3429000"/>
            <a:ext cx="1800200" cy="576064"/>
          </a:xfrm>
          <a:prstGeom prst="rect">
            <a:avLst/>
          </a:prstGeom>
          <a:solidFill>
            <a:srgbClr val="FF0000"/>
          </a:solidFill>
          <a:ln>
            <a:headEnd type="none" w="sm" len="sm"/>
            <a:tailEnd type="none" w="sm" len="s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rPr>
              <a:t>File Reader</a:t>
            </a:r>
            <a:endParaRPr kumimoji="0" lang="en-US" sz="2400" b="0" i="0" u="none" strike="noStrike" cap="none" normalizeH="0" baseline="0" dirty="0" smtClean="0">
              <a:ln>
                <a:noFill/>
              </a:ln>
              <a:solidFill>
                <a:schemeClr val="tx1"/>
              </a:solidFill>
              <a:effectLst/>
              <a:latin typeface="Times New Roman" panose="02020603050405020304" pitchFamily="18" charset="0"/>
            </a:endParaRPr>
          </a:p>
        </p:txBody>
      </p:sp>
      <p:cxnSp>
        <p:nvCxnSpPr>
          <p:cNvPr id="18" name="Gerade Verbindung mit Pfeil 17"/>
          <p:cNvCxnSpPr/>
          <p:nvPr/>
        </p:nvCxnSpPr>
        <p:spPr bwMode="auto">
          <a:xfrm>
            <a:off x="3648456" y="4280520"/>
            <a:ext cx="375221"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r Verbinder 19"/>
          <p:cNvCxnSpPr>
            <a:stCxn id="16" idx="3"/>
          </p:cNvCxnSpPr>
          <p:nvPr/>
        </p:nvCxnSpPr>
        <p:spPr bwMode="auto">
          <a:xfrm>
            <a:off x="3432432" y="3717032"/>
            <a:ext cx="218480" cy="99"/>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r Verbinder 22"/>
          <p:cNvCxnSpPr/>
          <p:nvPr/>
        </p:nvCxnSpPr>
        <p:spPr bwMode="auto">
          <a:xfrm flipH="1" flipV="1">
            <a:off x="3643768" y="3719513"/>
            <a:ext cx="4688" cy="561008"/>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Rechteck 29"/>
          <p:cNvSpPr/>
          <p:nvPr/>
        </p:nvSpPr>
        <p:spPr bwMode="auto">
          <a:xfrm>
            <a:off x="1632232" y="5692822"/>
            <a:ext cx="1440160" cy="576064"/>
          </a:xfrm>
          <a:prstGeom prst="rect">
            <a:avLst/>
          </a:prstGeom>
          <a:ln>
            <a:headEnd type="none" w="sm" len="sm"/>
            <a:tailEnd type="none" w="sm" len="s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rPr>
              <a:t>Source</a:t>
            </a:r>
            <a:endParaRPr kumimoji="0" lang="en-US" sz="2400" b="0" i="0" u="none" strike="noStrike" cap="none" normalizeH="0" baseline="0" dirty="0" smtClean="0">
              <a:ln>
                <a:noFill/>
              </a:ln>
              <a:solidFill>
                <a:schemeClr val="tx1"/>
              </a:solidFill>
              <a:effectLst/>
              <a:latin typeface="Times New Roman" panose="02020603050405020304" pitchFamily="18" charset="0"/>
            </a:endParaRPr>
          </a:p>
        </p:txBody>
      </p:sp>
      <p:sp>
        <p:nvSpPr>
          <p:cNvPr id="31" name="Rechteck 30"/>
          <p:cNvSpPr/>
          <p:nvPr/>
        </p:nvSpPr>
        <p:spPr bwMode="auto">
          <a:xfrm>
            <a:off x="6081856" y="5686360"/>
            <a:ext cx="1440160" cy="576064"/>
          </a:xfrm>
          <a:prstGeom prst="rect">
            <a:avLst/>
          </a:prstGeom>
          <a:ln>
            <a:headEnd type="none" w="sm" len="sm"/>
            <a:tailEnd type="none" w="sm" len="s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rPr>
              <a:t>Sink</a:t>
            </a:r>
            <a:endParaRPr kumimoji="0" lang="en-US" sz="2400" b="0" i="0" u="none" strike="noStrike" cap="none" normalizeH="0" baseline="0" dirty="0" smtClean="0">
              <a:ln>
                <a:noFill/>
              </a:ln>
              <a:solidFill>
                <a:schemeClr val="tx1"/>
              </a:solidFill>
              <a:effectLst/>
              <a:latin typeface="Times New Roman" panose="02020603050405020304" pitchFamily="18" charset="0"/>
            </a:endParaRPr>
          </a:p>
        </p:txBody>
      </p:sp>
      <p:sp>
        <p:nvSpPr>
          <p:cNvPr id="32" name="Rechteck 31"/>
          <p:cNvSpPr/>
          <p:nvPr/>
        </p:nvSpPr>
        <p:spPr bwMode="auto">
          <a:xfrm>
            <a:off x="3890020" y="5686360"/>
            <a:ext cx="1440160" cy="576064"/>
          </a:xfrm>
          <a:prstGeom prst="rect">
            <a:avLst/>
          </a:prstGeom>
          <a:solidFill>
            <a:srgbClr val="FF0000"/>
          </a:solidFill>
          <a:ln>
            <a:headEnd type="none" w="sm" len="sm"/>
            <a:tailEnd type="none" w="sm" len="s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2400" dirty="0" smtClean="0">
                <a:solidFill>
                  <a:schemeClr val="tx1"/>
                </a:solidFill>
                <a:latin typeface="Times New Roman" panose="02020603050405020304" pitchFamily="18" charset="0"/>
              </a:rPr>
              <a:t>AWGN</a:t>
            </a:r>
            <a:endParaRPr lang="en-US" sz="2400" dirty="0">
              <a:solidFill>
                <a:schemeClr val="tx1"/>
              </a:solidFill>
              <a:latin typeface="Times New Roman" panose="02020603050405020304" pitchFamily="18" charset="0"/>
            </a:endParaRPr>
          </a:p>
        </p:txBody>
      </p:sp>
      <p:cxnSp>
        <p:nvCxnSpPr>
          <p:cNvPr id="33" name="Gerade Verbindung mit Pfeil 32"/>
          <p:cNvCxnSpPr/>
          <p:nvPr/>
        </p:nvCxnSpPr>
        <p:spPr bwMode="auto">
          <a:xfrm flipV="1">
            <a:off x="3090672" y="5980854"/>
            <a:ext cx="799348" cy="846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mit Pfeil 34"/>
          <p:cNvCxnSpPr/>
          <p:nvPr/>
        </p:nvCxnSpPr>
        <p:spPr bwMode="auto">
          <a:xfrm flipV="1">
            <a:off x="5282508" y="5989320"/>
            <a:ext cx="799348" cy="846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60441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File Content</a:t>
            </a:r>
            <a:endParaRPr lang="en-US" dirty="0"/>
          </a:p>
        </p:txBody>
      </p:sp>
      <p:sp>
        <p:nvSpPr>
          <p:cNvPr id="3" name="Inhaltsplatzhalter 2"/>
          <p:cNvSpPr>
            <a:spLocks noGrp="1"/>
          </p:cNvSpPr>
          <p:nvPr>
            <p:ph idx="1"/>
          </p:nvPr>
        </p:nvSpPr>
        <p:spPr/>
        <p:txBody>
          <a:bodyPr/>
          <a:lstStyle/>
          <a:p>
            <a:r>
              <a:rPr lang="en-US" sz="2000" dirty="0">
                <a:sym typeface="Wingdings" panose="05000000000000000000" pitchFamily="2" charset="2"/>
              </a:rPr>
              <a:t>The file format is binary float or double with interleaved complex data (always Re, </a:t>
            </a:r>
            <a:r>
              <a:rPr lang="en-US" sz="2000" dirty="0" err="1">
                <a:sym typeface="Wingdings" panose="05000000000000000000" pitchFamily="2" charset="2"/>
              </a:rPr>
              <a:t>Im</a:t>
            </a:r>
            <a:r>
              <a:rPr lang="en-US" sz="2000" dirty="0">
                <a:sym typeface="Wingdings" panose="05000000000000000000" pitchFamily="2" charset="2"/>
              </a:rPr>
              <a:t>, Re, </a:t>
            </a:r>
            <a:r>
              <a:rPr lang="en-US" sz="2000" dirty="0" err="1">
                <a:sym typeface="Wingdings" panose="05000000000000000000" pitchFamily="2" charset="2"/>
              </a:rPr>
              <a:t>Im</a:t>
            </a:r>
            <a:r>
              <a:rPr lang="en-US" sz="2000" dirty="0">
                <a:sym typeface="Wingdings" panose="05000000000000000000" pitchFamily="2" charset="2"/>
              </a:rPr>
              <a:t>, </a:t>
            </a:r>
            <a:r>
              <a:rPr lang="en-US" sz="2000" dirty="0" smtClean="0">
                <a:sym typeface="Wingdings" panose="05000000000000000000" pitchFamily="2" charset="2"/>
              </a:rPr>
              <a:t>…)</a:t>
            </a:r>
          </a:p>
          <a:p>
            <a:r>
              <a:rPr lang="en-US" sz="2000" dirty="0"/>
              <a:t>All levels inside the generated file are normalized to </a:t>
            </a:r>
            <a:r>
              <a:rPr lang="en-US" sz="2000" dirty="0" err="1"/>
              <a:t>dBm</a:t>
            </a:r>
            <a:r>
              <a:rPr lang="en-US" sz="2000" dirty="0"/>
              <a:t>, i.e. an absolute value of “1” corresponds to a signal level of 0dBm </a:t>
            </a:r>
            <a:r>
              <a:rPr lang="en-US" sz="2000" dirty="0">
                <a:sym typeface="Wingdings" panose="05000000000000000000" pitchFamily="2" charset="2"/>
              </a:rPr>
              <a:t> all values are typically quite </a:t>
            </a:r>
            <a:r>
              <a:rPr lang="en-US" sz="2000" dirty="0" smtClean="0">
                <a:sym typeface="Wingdings" panose="05000000000000000000" pitchFamily="2" charset="2"/>
              </a:rPr>
              <a:t>small</a:t>
            </a:r>
          </a:p>
          <a:p>
            <a:r>
              <a:rPr lang="en-US" sz="2000" dirty="0"/>
              <a:t>The bandwidth of the generated interference / noise file can be adapted to the simulation bandwidth</a:t>
            </a:r>
          </a:p>
          <a:p>
            <a:endParaRPr lang="en-US" sz="2000" dirty="0">
              <a:sym typeface="Wingdings" panose="05000000000000000000" pitchFamily="2" charset="2"/>
            </a:endParaRPr>
          </a:p>
          <a:p>
            <a:endParaRPr lang="en-US" sz="2000" dirty="0"/>
          </a:p>
          <a:p>
            <a:endParaRPr lang="en-US" sz="2000" dirty="0"/>
          </a:p>
        </p:txBody>
      </p:sp>
      <p:sp>
        <p:nvSpPr>
          <p:cNvPr id="4" name="Datumsplatzhalter 3"/>
          <p:cNvSpPr>
            <a:spLocks noGrp="1"/>
          </p:cNvSpPr>
          <p:nvPr>
            <p:ph type="dt" sz="half" idx="10"/>
          </p:nvPr>
        </p:nvSpPr>
        <p:spPr/>
        <p:txBody>
          <a:bodyPr/>
          <a:lstStyle/>
          <a:p>
            <a:r>
              <a:rPr lang="de-DE" altLang="de-DE" smtClean="0"/>
              <a:t>June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72577B56-0E94-428B-83F9-43FA3D48814B}" type="slidenum">
              <a:rPr lang="en-US" altLang="de-DE" smtClean="0"/>
              <a:pPr/>
              <a:t>16</a:t>
            </a:fld>
            <a:endParaRPr lang="en-US" altLang="de-DE"/>
          </a:p>
        </p:txBody>
      </p:sp>
    </p:spTree>
    <p:extLst>
      <p:ext uri="{BB962C8B-B14F-4D97-AF65-F5344CB8AC3E}">
        <p14:creationId xmlns:p14="http://schemas.microsoft.com/office/powerpoint/2010/main" val="1129411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Normalization of the Model</a:t>
            </a:r>
            <a:endParaRPr lang="en-US" dirty="0"/>
          </a:p>
        </p:txBody>
      </p:sp>
      <p:sp>
        <p:nvSpPr>
          <p:cNvPr id="3" name="Inhaltsplatzhalter 2"/>
          <p:cNvSpPr>
            <a:spLocks noGrp="1"/>
          </p:cNvSpPr>
          <p:nvPr>
            <p:ph idx="1"/>
          </p:nvPr>
        </p:nvSpPr>
        <p:spPr/>
        <p:txBody>
          <a:bodyPr/>
          <a:lstStyle/>
          <a:p>
            <a:r>
              <a:rPr lang="en-US" sz="2000" dirty="0" smtClean="0"/>
              <a:t>Relevant for most applications is the Signal to Noise Ratio (SNR)</a:t>
            </a:r>
          </a:p>
          <a:p>
            <a:r>
              <a:rPr lang="en-US" sz="2000" dirty="0" smtClean="0"/>
              <a:t>In most simulations, the Noise is changed to meet the required SNR</a:t>
            </a:r>
          </a:p>
          <a:p>
            <a:r>
              <a:rPr lang="en-US" sz="2000" dirty="0" smtClean="0"/>
              <a:t>But: This is not true in real systems, as the noise is normally constant but the signal level changes (thermal noise + noise figure is given)</a:t>
            </a:r>
          </a:p>
          <a:p>
            <a:r>
              <a:rPr lang="en-US" sz="2000" dirty="0" smtClean="0"/>
              <a:t>Further, the same interference file is typically used for modelling different SNR</a:t>
            </a:r>
          </a:p>
          <a:p>
            <a:pPr>
              <a:buFont typeface="Wingdings" panose="05000000000000000000" pitchFamily="2" charset="2"/>
              <a:buChar char="è"/>
            </a:pPr>
            <a:r>
              <a:rPr lang="en-US" sz="2000" dirty="0" smtClean="0">
                <a:sym typeface="Wingdings" panose="05000000000000000000" pitchFamily="2" charset="2"/>
              </a:rPr>
              <a:t>Requirement to change the Signal Level (normalized to 0dBm)</a:t>
            </a:r>
          </a:p>
          <a:p>
            <a:pPr lvl="1">
              <a:buFont typeface="Wingdings" panose="05000000000000000000" pitchFamily="2" charset="2"/>
              <a:buChar char="è"/>
            </a:pPr>
            <a:r>
              <a:rPr lang="en-US" sz="1600" dirty="0" smtClean="0">
                <a:sym typeface="Wingdings" panose="05000000000000000000" pitchFamily="2" charset="2"/>
              </a:rPr>
              <a:t>A transmit power of 0dBm would result in a signal amplitude of “1”</a:t>
            </a:r>
            <a:endParaRPr lang="en-US" sz="1600" dirty="0" smtClean="0"/>
          </a:p>
          <a:p>
            <a:endParaRPr lang="en-US" sz="2000" dirty="0" smtClean="0"/>
          </a:p>
        </p:txBody>
      </p:sp>
      <p:sp>
        <p:nvSpPr>
          <p:cNvPr id="4" name="Datumsplatzhalter 3"/>
          <p:cNvSpPr>
            <a:spLocks noGrp="1"/>
          </p:cNvSpPr>
          <p:nvPr>
            <p:ph type="dt" sz="half" idx="10"/>
          </p:nvPr>
        </p:nvSpPr>
        <p:spPr/>
        <p:txBody>
          <a:bodyPr/>
          <a:lstStyle/>
          <a:p>
            <a:r>
              <a:rPr lang="de-DE" altLang="de-DE" smtClean="0"/>
              <a:t>June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72577B56-0E94-428B-83F9-43FA3D48814B}" type="slidenum">
              <a:rPr lang="en-US" altLang="de-DE" smtClean="0"/>
              <a:pPr/>
              <a:t>17</a:t>
            </a:fld>
            <a:endParaRPr lang="en-US" altLang="de-DE"/>
          </a:p>
        </p:txBody>
      </p:sp>
    </p:spTree>
    <p:extLst>
      <p:ext uri="{BB962C8B-B14F-4D97-AF65-F5344CB8AC3E}">
        <p14:creationId xmlns:p14="http://schemas.microsoft.com/office/powerpoint/2010/main" val="3828352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Summary</a:t>
            </a:r>
            <a:endParaRPr lang="en-US" dirty="0"/>
          </a:p>
        </p:txBody>
      </p:sp>
      <p:sp>
        <p:nvSpPr>
          <p:cNvPr id="3" name="Inhaltsplatzhalter 2"/>
          <p:cNvSpPr>
            <a:spLocks noGrp="1"/>
          </p:cNvSpPr>
          <p:nvPr>
            <p:ph idx="1"/>
          </p:nvPr>
        </p:nvSpPr>
        <p:spPr/>
        <p:txBody>
          <a:bodyPr/>
          <a:lstStyle/>
          <a:p>
            <a:r>
              <a:rPr lang="en-US" sz="2000" dirty="0" smtClean="0"/>
              <a:t>This document gives some additional insight to the interference model proposed in [1]</a:t>
            </a:r>
          </a:p>
          <a:p>
            <a:r>
              <a:rPr lang="en-US" sz="2000" dirty="0" smtClean="0"/>
              <a:t>The models is intended to model unpredictable interference that is independent of the desired signals that are dominant in sub-GHz systems</a:t>
            </a:r>
          </a:p>
          <a:p>
            <a:r>
              <a:rPr lang="en-US" sz="2000" dirty="0" smtClean="0"/>
              <a:t>Details on the calculations are presented</a:t>
            </a:r>
          </a:p>
          <a:p>
            <a:r>
              <a:rPr lang="en-US" sz="2000" dirty="0" smtClean="0"/>
              <a:t>For more details ask or try the model yourself</a:t>
            </a:r>
            <a:endParaRPr lang="en-US" sz="2000" dirty="0"/>
          </a:p>
        </p:txBody>
      </p:sp>
      <p:sp>
        <p:nvSpPr>
          <p:cNvPr id="4" name="Datumsplatzhalter 3"/>
          <p:cNvSpPr>
            <a:spLocks noGrp="1"/>
          </p:cNvSpPr>
          <p:nvPr>
            <p:ph type="dt" sz="half" idx="10"/>
          </p:nvPr>
        </p:nvSpPr>
        <p:spPr/>
        <p:txBody>
          <a:bodyPr/>
          <a:lstStyle/>
          <a:p>
            <a:r>
              <a:rPr lang="de-DE" altLang="de-DE" smtClean="0"/>
              <a:t>June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72577B56-0E94-428B-83F9-43FA3D48814B}" type="slidenum">
              <a:rPr lang="en-US" altLang="de-DE" smtClean="0"/>
              <a:pPr/>
              <a:t>18</a:t>
            </a:fld>
            <a:endParaRPr lang="en-US" altLang="de-DE"/>
          </a:p>
        </p:txBody>
      </p:sp>
    </p:spTree>
    <p:extLst>
      <p:ext uri="{BB962C8B-B14F-4D97-AF65-F5344CB8AC3E}">
        <p14:creationId xmlns:p14="http://schemas.microsoft.com/office/powerpoint/2010/main" val="3241273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Literature</a:t>
            </a:r>
            <a:endParaRPr lang="en-US" dirty="0"/>
          </a:p>
        </p:txBody>
      </p:sp>
      <p:sp>
        <p:nvSpPr>
          <p:cNvPr id="3" name="Inhaltsplatzhalter 2"/>
          <p:cNvSpPr>
            <a:spLocks noGrp="1"/>
          </p:cNvSpPr>
          <p:nvPr>
            <p:ph idx="1"/>
          </p:nvPr>
        </p:nvSpPr>
        <p:spPr/>
        <p:txBody>
          <a:bodyPr/>
          <a:lstStyle/>
          <a:p>
            <a:pPr marL="357188" indent="-357188">
              <a:buNone/>
            </a:pPr>
            <a:r>
              <a:rPr lang="en-US" sz="2000" dirty="0"/>
              <a:t>[</a:t>
            </a:r>
            <a:r>
              <a:rPr lang="en-US" sz="2000" dirty="0" smtClean="0"/>
              <a:t>1] </a:t>
            </a:r>
            <a:r>
              <a:rPr lang="de-DE" sz="2000" dirty="0" smtClean="0"/>
              <a:t>Robert</a:t>
            </a:r>
            <a:r>
              <a:rPr lang="de-DE" sz="2000" dirty="0"/>
              <a:t>, Joerg, et al. "IEEE 802.15 </a:t>
            </a:r>
            <a:r>
              <a:rPr lang="de-DE" sz="2000" dirty="0" err="1"/>
              <a:t>low</a:t>
            </a:r>
            <a:r>
              <a:rPr lang="de-DE" sz="2000" dirty="0"/>
              <a:t> power </a:t>
            </a:r>
            <a:r>
              <a:rPr lang="de-DE" sz="2000" dirty="0" err="1"/>
              <a:t>wide</a:t>
            </a:r>
            <a:r>
              <a:rPr lang="de-DE" sz="2000" dirty="0"/>
              <a:t> </a:t>
            </a:r>
            <a:r>
              <a:rPr lang="de-DE" sz="2000" dirty="0" err="1"/>
              <a:t>area</a:t>
            </a:r>
            <a:r>
              <a:rPr lang="de-DE" sz="2000" dirty="0"/>
              <a:t> </a:t>
            </a:r>
            <a:r>
              <a:rPr lang="de-DE" sz="2000" dirty="0" err="1"/>
              <a:t>network</a:t>
            </a:r>
            <a:r>
              <a:rPr lang="de-DE" sz="2000" dirty="0"/>
              <a:t> (LPWAN) PHY </a:t>
            </a:r>
            <a:r>
              <a:rPr lang="de-DE" sz="2000" dirty="0" err="1"/>
              <a:t>interference</a:t>
            </a:r>
            <a:r>
              <a:rPr lang="de-DE" sz="2000" dirty="0"/>
              <a:t> </a:t>
            </a:r>
            <a:r>
              <a:rPr lang="de-DE" sz="2000" dirty="0" err="1"/>
              <a:t>model</a:t>
            </a:r>
            <a:r>
              <a:rPr lang="de-DE" sz="2000" dirty="0"/>
              <a:t>." </a:t>
            </a:r>
            <a:r>
              <a:rPr lang="de-DE" sz="2000" i="1" dirty="0"/>
              <a:t>2018 IEEE International Conference on Communications (ICC)</a:t>
            </a:r>
            <a:r>
              <a:rPr lang="de-DE" sz="2000" dirty="0"/>
              <a:t>. IEEE, 2018.</a:t>
            </a:r>
          </a:p>
        </p:txBody>
      </p:sp>
      <p:sp>
        <p:nvSpPr>
          <p:cNvPr id="4" name="Datumsplatzhalter 3"/>
          <p:cNvSpPr>
            <a:spLocks noGrp="1"/>
          </p:cNvSpPr>
          <p:nvPr>
            <p:ph type="dt" sz="half" idx="10"/>
          </p:nvPr>
        </p:nvSpPr>
        <p:spPr/>
        <p:txBody>
          <a:bodyPr/>
          <a:lstStyle/>
          <a:p>
            <a:r>
              <a:rPr lang="de-DE" altLang="de-DE" smtClean="0"/>
              <a:t>June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72577B56-0E94-428B-83F9-43FA3D48814B}" type="slidenum">
              <a:rPr lang="en-US" altLang="de-DE" smtClean="0"/>
              <a:pPr/>
              <a:t>19</a:t>
            </a:fld>
            <a:endParaRPr lang="en-US" altLang="de-DE"/>
          </a:p>
        </p:txBody>
      </p:sp>
    </p:spTree>
    <p:extLst>
      <p:ext uri="{BB962C8B-B14F-4D97-AF65-F5344CB8AC3E}">
        <p14:creationId xmlns:p14="http://schemas.microsoft.com/office/powerpoint/2010/main" val="499033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smtClean="0"/>
              <a:t>June 2024</a:t>
            </a:r>
            <a:endParaRPr lang="en-US" altLang="de-DE" dirty="0"/>
          </a:p>
        </p:txBody>
      </p:sp>
      <p:sp>
        <p:nvSpPr>
          <p:cNvPr id="5" name="Fußzeilenplatzhalter 4"/>
          <p:cNvSpPr>
            <a:spLocks noGrp="1"/>
          </p:cNvSpPr>
          <p:nvPr>
            <p:ph type="ftr" sz="quarter" idx="11"/>
          </p:nvPr>
        </p:nvSpPr>
        <p:spPr/>
        <p:txBody>
          <a:bodyPr/>
          <a:lstStyle/>
          <a:p>
            <a:r>
              <a:rPr lang="en-US" altLang="de-DE" dirty="0" smtClean="0"/>
              <a:t>Joerg ROBERT, TU Ilmenau/Fraunhofer IIS</a:t>
            </a:r>
            <a:endParaRPr lang="en-US" altLang="de-DE" dirty="0"/>
          </a:p>
        </p:txBody>
      </p:sp>
      <p:sp>
        <p:nvSpPr>
          <p:cNvPr id="6" name="Foliennummernplatzhalter 5"/>
          <p:cNvSpPr>
            <a:spLocks noGrp="1"/>
          </p:cNvSpPr>
          <p:nvPr>
            <p:ph type="sldNum" sz="quarter" idx="12"/>
          </p:nvPr>
        </p:nvSpPr>
        <p:spPr/>
        <p:txBody>
          <a:bodyPr/>
          <a:lstStyle/>
          <a:p>
            <a:r>
              <a:rPr lang="en-US" altLang="de-DE" dirty="0"/>
              <a:t>Slide </a:t>
            </a:r>
            <a:fld id="{DE0CD1B7-E809-4AF8-BFB4-730EC944BCF0}" type="slidenum">
              <a:rPr lang="en-US" altLang="de-DE"/>
              <a:pPr/>
              <a:t>2</a:t>
            </a:fld>
            <a:endParaRPr lang="en-US" altLang="de-DE" dirty="0"/>
          </a:p>
        </p:txBody>
      </p:sp>
      <p:sp>
        <p:nvSpPr>
          <p:cNvPr id="26626" name="Rectangle 2"/>
          <p:cNvSpPr>
            <a:spLocks noGrp="1" noChangeArrowheads="1"/>
          </p:cNvSpPr>
          <p:nvPr>
            <p:ph type="ctrTitle"/>
          </p:nvPr>
        </p:nvSpPr>
        <p:spPr>
          <a:xfrm>
            <a:off x="685800" y="2286000"/>
            <a:ext cx="7772400" cy="1143000"/>
          </a:xfrm>
        </p:spPr>
        <p:txBody>
          <a:bodyPr anchor="ctr"/>
          <a:lstStyle/>
          <a:p>
            <a:r>
              <a:rPr lang="de-DE" altLang="de-DE" sz="3600" dirty="0" err="1" smtClean="0"/>
              <a:t>Interference</a:t>
            </a:r>
            <a:r>
              <a:rPr lang="de-DE" altLang="de-DE" sz="3600" dirty="0" smtClean="0"/>
              <a:t> Model </a:t>
            </a:r>
            <a:r>
              <a:rPr lang="de-DE" altLang="de-DE" sz="3600" dirty="0" err="1" smtClean="0"/>
              <a:t>Usage</a:t>
            </a:r>
            <a:r>
              <a:rPr lang="de-DE" altLang="de-DE" sz="3600" dirty="0" smtClean="0"/>
              <a:t> </a:t>
            </a:r>
            <a:r>
              <a:rPr lang="de-DE" altLang="de-DE" sz="3600" dirty="0" err="1" smtClean="0"/>
              <a:t>and</a:t>
            </a:r>
            <a:r>
              <a:rPr lang="de-DE" altLang="de-DE" sz="3600" dirty="0" smtClean="0"/>
              <a:t> Details</a:t>
            </a:r>
            <a:endParaRPr lang="de-DE" altLang="de-DE" sz="3600" dirty="0"/>
          </a:p>
        </p:txBody>
      </p:sp>
      <p:sp>
        <p:nvSpPr>
          <p:cNvPr id="26627" name="Rectangle 3"/>
          <p:cNvSpPr>
            <a:spLocks noGrp="1" noChangeArrowheads="1"/>
          </p:cNvSpPr>
          <p:nvPr>
            <p:ph type="subTitle" idx="1"/>
          </p:nvPr>
        </p:nvSpPr>
        <p:spPr>
          <a:xfrm>
            <a:off x="1371600" y="3886200"/>
            <a:ext cx="6400800" cy="1752600"/>
          </a:xfrm>
        </p:spPr>
        <p:txBody>
          <a:bodyPr/>
          <a:lstStyle/>
          <a:p>
            <a:r>
              <a:rPr lang="de-DE" altLang="de-DE" sz="3200" dirty="0" smtClean="0"/>
              <a:t>Joerg Robert</a:t>
            </a:r>
          </a:p>
          <a:p>
            <a:r>
              <a:rPr lang="de-DE" altLang="de-DE" sz="3200" dirty="0" smtClean="0"/>
              <a:t>TU Ilmenau / Fraunhofer IIS</a:t>
            </a:r>
            <a:endParaRPr lang="de-DE" altLang="de-DE"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smtClean="0"/>
              <a:t>June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a:t>Slide </a:t>
            </a:r>
            <a:fld id="{7A2547F0-3012-462D-B37B-CAA7F6C71D5F}" type="slidenum">
              <a:rPr lang="en-US" altLang="de-DE"/>
              <a:pPr/>
              <a:t>3</a:t>
            </a:fld>
            <a:endParaRPr lang="en-US" altLang="de-DE"/>
          </a:p>
        </p:txBody>
      </p:sp>
      <p:sp>
        <p:nvSpPr>
          <p:cNvPr id="4098" name="Rectangle 2"/>
          <p:cNvSpPr>
            <a:spLocks noGrp="1" noChangeArrowheads="1"/>
          </p:cNvSpPr>
          <p:nvPr>
            <p:ph type="title"/>
          </p:nvPr>
        </p:nvSpPr>
        <p:spPr>
          <a:ln/>
        </p:spPr>
        <p:txBody>
          <a:bodyPr/>
          <a:lstStyle/>
          <a:p>
            <a:r>
              <a:rPr lang="de-DE" altLang="de-DE" sz="3200" dirty="0" smtClean="0"/>
              <a:t>Abstract</a:t>
            </a:r>
            <a:endParaRPr lang="de-DE" altLang="de-DE" sz="3200" dirty="0"/>
          </a:p>
        </p:txBody>
      </p:sp>
      <p:sp>
        <p:nvSpPr>
          <p:cNvPr id="4099" name="Rectangle 3"/>
          <p:cNvSpPr>
            <a:spLocks noGrp="1" noChangeArrowheads="1"/>
          </p:cNvSpPr>
          <p:nvPr>
            <p:ph type="body" idx="1"/>
          </p:nvPr>
        </p:nvSpPr>
        <p:spPr>
          <a:ln/>
        </p:spPr>
        <p:txBody>
          <a:bodyPr/>
          <a:lstStyle/>
          <a:p>
            <a:r>
              <a:rPr lang="en-US" altLang="de-DE" sz="2000" dirty="0" smtClean="0"/>
              <a:t>The typical use-case of IEEE 802.15.4ad will be communication in license-exempt frequency bands</a:t>
            </a:r>
          </a:p>
          <a:p>
            <a:r>
              <a:rPr lang="en-US" altLang="de-DE" sz="2000" dirty="0" smtClean="0"/>
              <a:t>Interference of other systems is unavoidable as other systems do not care about coexistence</a:t>
            </a:r>
          </a:p>
          <a:p>
            <a:pPr lvl="1"/>
            <a:r>
              <a:rPr lang="en-US" altLang="de-DE" sz="1600" dirty="0" smtClean="0"/>
              <a:t>No Listen Before Talk used by many Low Power Wide Area Network Systems</a:t>
            </a:r>
          </a:p>
          <a:p>
            <a:pPr lvl="1"/>
            <a:r>
              <a:rPr lang="en-US" altLang="de-DE" sz="1600" dirty="0" smtClean="0"/>
              <a:t>Hidde</a:t>
            </a:r>
            <a:r>
              <a:rPr lang="en-US" altLang="de-DE" sz="1600" dirty="0" smtClean="0"/>
              <a:t>n node problem</a:t>
            </a:r>
          </a:p>
          <a:p>
            <a:pPr lvl="1"/>
            <a:r>
              <a:rPr lang="en-US" altLang="de-DE" sz="1600" dirty="0" smtClean="0"/>
              <a:t>Very low reception levels (others are technically not able to detect 4ad signals)</a:t>
            </a:r>
          </a:p>
          <a:p>
            <a:pPr>
              <a:buFont typeface="Wingdings" panose="05000000000000000000" pitchFamily="2" charset="2"/>
              <a:buChar char="è"/>
            </a:pPr>
            <a:r>
              <a:rPr lang="en-US" altLang="de-DE" sz="2000" dirty="0" smtClean="0">
                <a:sym typeface="Wingdings" panose="05000000000000000000" pitchFamily="2" charset="2"/>
              </a:rPr>
              <a:t>IEEE 802.15.4ad should be robust against typical interference in license-exempt bands</a:t>
            </a:r>
          </a:p>
          <a:p>
            <a:pPr>
              <a:buFont typeface="Wingdings" panose="05000000000000000000" pitchFamily="2" charset="2"/>
              <a:buChar char="è"/>
            </a:pPr>
            <a:r>
              <a:rPr lang="en-US" altLang="de-DE" sz="2000" dirty="0" smtClean="0">
                <a:sym typeface="Wingdings" panose="05000000000000000000" pitchFamily="2" charset="2"/>
              </a:rPr>
              <a:t>Usage of the IEEE 802.15.4w interference model would be a suitable approach</a:t>
            </a:r>
            <a:endParaRPr lang="en-US" altLang="de-DE"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IEEE 802.15.4w </a:t>
            </a:r>
            <a:r>
              <a:rPr lang="de-DE" dirty="0" err="1" smtClean="0"/>
              <a:t>Interference</a:t>
            </a:r>
            <a:r>
              <a:rPr lang="de-DE" dirty="0" smtClean="0"/>
              <a:t> Model</a:t>
            </a:r>
            <a:endParaRPr lang="de-DE" dirty="0"/>
          </a:p>
        </p:txBody>
      </p:sp>
      <p:sp>
        <p:nvSpPr>
          <p:cNvPr id="3" name="Inhaltsplatzhalter 2"/>
          <p:cNvSpPr>
            <a:spLocks noGrp="1"/>
          </p:cNvSpPr>
          <p:nvPr>
            <p:ph idx="1"/>
          </p:nvPr>
        </p:nvSpPr>
        <p:spPr/>
        <p:txBody>
          <a:bodyPr/>
          <a:lstStyle/>
          <a:p>
            <a:r>
              <a:rPr lang="en-US" sz="2000" dirty="0" smtClean="0"/>
              <a:t>The IEEE 802.15.4w interference model tries to simulate the typical interference in license exempt frequency bands</a:t>
            </a:r>
          </a:p>
          <a:p>
            <a:r>
              <a:rPr lang="en-US" sz="2000" dirty="0" smtClean="0"/>
              <a:t>The model has been published some years ago: [1]</a:t>
            </a:r>
            <a:br>
              <a:rPr lang="en-US" sz="2000" dirty="0" smtClean="0"/>
            </a:br>
            <a:r>
              <a:rPr lang="de-DE" sz="2000" dirty="0" smtClean="0"/>
              <a:t>Robert</a:t>
            </a:r>
            <a:r>
              <a:rPr lang="de-DE" sz="2000" dirty="0"/>
              <a:t>, Joerg, et al. "IEEE 802.15 </a:t>
            </a:r>
            <a:r>
              <a:rPr lang="de-DE" sz="2000" dirty="0" err="1"/>
              <a:t>low</a:t>
            </a:r>
            <a:r>
              <a:rPr lang="de-DE" sz="2000" dirty="0"/>
              <a:t> power </a:t>
            </a:r>
            <a:r>
              <a:rPr lang="de-DE" sz="2000" dirty="0" err="1"/>
              <a:t>wide</a:t>
            </a:r>
            <a:r>
              <a:rPr lang="de-DE" sz="2000" dirty="0"/>
              <a:t> </a:t>
            </a:r>
            <a:r>
              <a:rPr lang="de-DE" sz="2000" dirty="0" err="1"/>
              <a:t>area</a:t>
            </a:r>
            <a:r>
              <a:rPr lang="de-DE" sz="2000" dirty="0"/>
              <a:t> </a:t>
            </a:r>
            <a:r>
              <a:rPr lang="de-DE" sz="2000" dirty="0" err="1"/>
              <a:t>network</a:t>
            </a:r>
            <a:r>
              <a:rPr lang="de-DE" sz="2000" dirty="0"/>
              <a:t> (LPWAN) PHY </a:t>
            </a:r>
            <a:r>
              <a:rPr lang="de-DE" sz="2000" dirty="0" err="1"/>
              <a:t>interference</a:t>
            </a:r>
            <a:r>
              <a:rPr lang="de-DE" sz="2000" dirty="0"/>
              <a:t> </a:t>
            </a:r>
            <a:r>
              <a:rPr lang="de-DE" sz="2000" dirty="0" err="1"/>
              <a:t>model</a:t>
            </a:r>
            <a:r>
              <a:rPr lang="de-DE" sz="2000" dirty="0"/>
              <a:t>." </a:t>
            </a:r>
            <a:r>
              <a:rPr lang="de-DE" sz="2000" i="1" dirty="0"/>
              <a:t>2018 IEEE International Conference on Communications (</a:t>
            </a:r>
            <a:r>
              <a:rPr lang="de-DE" sz="2000" i="1" dirty="0" smtClean="0"/>
              <a:t>ICC</a:t>
            </a:r>
            <a:r>
              <a:rPr lang="de-DE" sz="2000" i="1" dirty="0"/>
              <a:t>)</a:t>
            </a:r>
            <a:r>
              <a:rPr lang="de-DE" sz="2000" dirty="0"/>
              <a:t>. IEEE, 2018</a:t>
            </a:r>
            <a:r>
              <a:rPr lang="de-DE" sz="2000" dirty="0" smtClean="0"/>
              <a:t>.</a:t>
            </a:r>
          </a:p>
          <a:p>
            <a:r>
              <a:rPr lang="en-US" sz="2000" dirty="0"/>
              <a:t>The configuration itself may be </a:t>
            </a:r>
            <a:r>
              <a:rPr lang="en-US" sz="2000" dirty="0" smtClean="0"/>
              <a:t>updated to meet recent interference conditions</a:t>
            </a:r>
            <a:endParaRPr lang="de-DE" sz="2000" dirty="0" smtClean="0"/>
          </a:p>
          <a:p>
            <a:r>
              <a:rPr lang="en-US" sz="2000" dirty="0" smtClean="0"/>
              <a:t>The model purely focuses on the unpredictable interference in larger areas</a:t>
            </a:r>
          </a:p>
          <a:p>
            <a:endParaRPr lang="en-US" sz="2000" dirty="0"/>
          </a:p>
        </p:txBody>
      </p:sp>
      <p:sp>
        <p:nvSpPr>
          <p:cNvPr id="4" name="Datumsplatzhalter 3"/>
          <p:cNvSpPr>
            <a:spLocks noGrp="1"/>
          </p:cNvSpPr>
          <p:nvPr>
            <p:ph type="dt" sz="half" idx="10"/>
          </p:nvPr>
        </p:nvSpPr>
        <p:spPr/>
        <p:txBody>
          <a:bodyPr/>
          <a:lstStyle/>
          <a:p>
            <a:r>
              <a:rPr lang="de-DE" altLang="de-DE" smtClean="0"/>
              <a:t>June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72577B56-0E94-428B-83F9-43FA3D48814B}" type="slidenum">
              <a:rPr lang="en-US" altLang="de-DE" smtClean="0"/>
              <a:pPr/>
              <a:t>4</a:t>
            </a:fld>
            <a:endParaRPr lang="en-US" altLang="de-DE"/>
          </a:p>
        </p:txBody>
      </p:sp>
    </p:spTree>
    <p:extLst>
      <p:ext uri="{BB962C8B-B14F-4D97-AF65-F5344CB8AC3E}">
        <p14:creationId xmlns:p14="http://schemas.microsoft.com/office/powerpoint/2010/main" val="3324558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Assumption of the Interferer Distribution</a:t>
            </a:r>
            <a:endParaRPr lang="en-US" dirty="0"/>
          </a:p>
        </p:txBody>
      </p:sp>
      <p:sp>
        <p:nvSpPr>
          <p:cNvPr id="3" name="Inhaltsplatzhalter 2"/>
          <p:cNvSpPr>
            <a:spLocks noGrp="1"/>
          </p:cNvSpPr>
          <p:nvPr>
            <p:ph idx="1"/>
          </p:nvPr>
        </p:nvSpPr>
        <p:spPr>
          <a:xfrm>
            <a:off x="4875213" y="1981200"/>
            <a:ext cx="3582987" cy="4114800"/>
          </a:xfrm>
        </p:spPr>
        <p:txBody>
          <a:bodyPr/>
          <a:lstStyle/>
          <a:p>
            <a:r>
              <a:rPr lang="en-US" sz="2000" dirty="0" smtClean="0"/>
              <a:t>The model has an infinite number of transmitters, with a given transmitter density per area</a:t>
            </a:r>
          </a:p>
          <a:p>
            <a:r>
              <a:rPr lang="en-US" sz="2000" dirty="0" smtClean="0"/>
              <a:t>All transmitters act independently with a given transmit probability</a:t>
            </a:r>
          </a:p>
          <a:p>
            <a:r>
              <a:rPr lang="en-US" sz="2000" dirty="0" smtClean="0"/>
              <a:t>The transmitters have a minim distance </a:t>
            </a:r>
            <a:r>
              <a:rPr lang="en-US" sz="2000" dirty="0" err="1" smtClean="0"/>
              <a:t>r</a:t>
            </a:r>
            <a:r>
              <a:rPr lang="en-US" sz="2000" baseline="-25000" dirty="0" err="1" smtClean="0"/>
              <a:t>min</a:t>
            </a:r>
            <a:r>
              <a:rPr lang="en-US" sz="2000" dirty="0" smtClean="0"/>
              <a:t> to the receiver</a:t>
            </a:r>
          </a:p>
          <a:p>
            <a:r>
              <a:rPr lang="en-US" sz="2000" dirty="0" smtClean="0"/>
              <a:t>The received signal level of transmitters with a distance of more than </a:t>
            </a:r>
            <a:r>
              <a:rPr lang="en-US" sz="2000" dirty="0" err="1" smtClean="0"/>
              <a:t>r</a:t>
            </a:r>
            <a:r>
              <a:rPr lang="en-US" sz="2000" baseline="-25000" dirty="0" err="1" smtClean="0"/>
              <a:t>max</a:t>
            </a:r>
            <a:r>
              <a:rPr lang="en-US" sz="2000" dirty="0" smtClean="0"/>
              <a:t> is </a:t>
            </a:r>
            <a:r>
              <a:rPr lang="en-US" sz="2000" dirty="0" err="1" smtClean="0"/>
              <a:t>negligble</a:t>
            </a:r>
            <a:endParaRPr lang="en-US" sz="2000" dirty="0"/>
          </a:p>
        </p:txBody>
      </p:sp>
      <p:sp>
        <p:nvSpPr>
          <p:cNvPr id="4" name="Datumsplatzhalter 3"/>
          <p:cNvSpPr>
            <a:spLocks noGrp="1"/>
          </p:cNvSpPr>
          <p:nvPr>
            <p:ph type="dt" sz="half" idx="10"/>
          </p:nvPr>
        </p:nvSpPr>
        <p:spPr/>
        <p:txBody>
          <a:bodyPr/>
          <a:lstStyle/>
          <a:p>
            <a:r>
              <a:rPr lang="de-DE" altLang="de-DE" smtClean="0"/>
              <a:t>June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72577B56-0E94-428B-83F9-43FA3D48814B}" type="slidenum">
              <a:rPr lang="en-US" altLang="de-DE" smtClean="0"/>
              <a:pPr/>
              <a:t>5</a:t>
            </a:fld>
            <a:endParaRPr lang="en-US" altLang="de-DE"/>
          </a:p>
        </p:txBody>
      </p:sp>
      <p:grpSp>
        <p:nvGrpSpPr>
          <p:cNvPr id="13" name="Gruppieren 12"/>
          <p:cNvGrpSpPr/>
          <p:nvPr/>
        </p:nvGrpSpPr>
        <p:grpSpPr>
          <a:xfrm>
            <a:off x="-36512" y="2060848"/>
            <a:ext cx="4896544" cy="3632833"/>
            <a:chOff x="1436776" y="1412776"/>
            <a:chExt cx="5906151" cy="4799771"/>
          </a:xfrm>
        </p:grpSpPr>
        <p:pic>
          <p:nvPicPr>
            <p:cNvPr id="14" name="Picture 2" descr="C:\Users\robert\Desktop\IEEE LPWA\2017_01_15_Atlanta\material\network.png"/>
            <p:cNvPicPr>
              <a:picLocks noChangeAspect="1" noChangeArrowheads="1"/>
            </p:cNvPicPr>
            <p:nvPr/>
          </p:nvPicPr>
          <p:blipFill rotWithShape="1">
            <a:blip r:embed="rId2">
              <a:extLst>
                <a:ext uri="{28A0092B-C50C-407E-A947-70E740481C1C}">
                  <a14:useLocalDpi xmlns:a14="http://schemas.microsoft.com/office/drawing/2010/main" val="0"/>
                </a:ext>
              </a:extLst>
            </a:blip>
            <a:srcRect l="10341" r="11544"/>
            <a:stretch/>
          </p:blipFill>
          <p:spPr bwMode="auto">
            <a:xfrm>
              <a:off x="1436776" y="1412776"/>
              <a:ext cx="5906151" cy="4799771"/>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Gerade Verbindung mit Pfeil 14"/>
            <p:cNvCxnSpPr/>
            <p:nvPr/>
          </p:nvCxnSpPr>
          <p:spPr bwMode="auto">
            <a:xfrm>
              <a:off x="4435348" y="3717032"/>
              <a:ext cx="352676" cy="0"/>
            </a:xfrm>
            <a:prstGeom prst="straightConnector1">
              <a:avLst/>
            </a:prstGeom>
            <a:solidFill>
              <a:schemeClr val="accent1"/>
            </a:solidFill>
            <a:ln w="254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mit Pfeil 15"/>
            <p:cNvCxnSpPr/>
            <p:nvPr/>
          </p:nvCxnSpPr>
          <p:spPr bwMode="auto">
            <a:xfrm flipV="1">
              <a:off x="4435348" y="2348880"/>
              <a:ext cx="1360788" cy="1368152"/>
            </a:xfrm>
            <a:prstGeom prst="straightConnector1">
              <a:avLst/>
            </a:prstGeom>
            <a:solidFill>
              <a:schemeClr val="accent1"/>
            </a:solidFill>
            <a:ln w="254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mc:Choice xmlns:a14="http://schemas.microsoft.com/office/drawing/2010/main" Requires="a14">
            <p:sp>
              <p:nvSpPr>
                <p:cNvPr id="17" name="Textfeld 16"/>
                <p:cNvSpPr txBox="1"/>
                <p:nvPr/>
              </p:nvSpPr>
              <p:spPr>
                <a:xfrm>
                  <a:off x="4375338" y="3581828"/>
                  <a:ext cx="994759" cy="6099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a:rPr>
                              <m:t>𝑟</m:t>
                            </m:r>
                          </m:e>
                          <m:sub>
                            <m:r>
                              <a:rPr lang="en-US" sz="2400" b="0" i="1" smtClean="0">
                                <a:latin typeface="Cambria Math"/>
                              </a:rPr>
                              <m:t>𝑚𝑖𝑛</m:t>
                            </m:r>
                          </m:sub>
                        </m:sSub>
                      </m:oMath>
                    </m:oMathPara>
                  </a14:m>
                  <a:endParaRPr lang="en-US" sz="2400" dirty="0"/>
                </a:p>
              </p:txBody>
            </p:sp>
          </mc:Choice>
          <mc:Fallback>
            <p:sp>
              <p:nvSpPr>
                <p:cNvPr id="17" name="Textfeld 16"/>
                <p:cNvSpPr txBox="1">
                  <a:spLocks noRot="1" noChangeAspect="1" noMove="1" noResize="1" noEditPoints="1" noAdjustHandles="1" noChangeArrowheads="1" noChangeShapeType="1" noTextEdit="1"/>
                </p:cNvSpPr>
                <p:nvPr/>
              </p:nvSpPr>
              <p:spPr>
                <a:xfrm>
                  <a:off x="4375338" y="3581828"/>
                  <a:ext cx="994759" cy="609961"/>
                </a:xfrm>
                <a:prstGeom prst="rect">
                  <a:avLst/>
                </a:prstGeom>
                <a:blipFill>
                  <a:blip r:embed="rId3"/>
                  <a:stretch>
                    <a:fillRect b="-394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5005529" y="2836866"/>
                  <a:ext cx="1036446" cy="6099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a:rPr>
                              <m:t>𝑟</m:t>
                            </m:r>
                          </m:e>
                          <m:sub>
                            <m:r>
                              <a:rPr lang="en-US" sz="2400" b="0" i="1" smtClean="0">
                                <a:latin typeface="Cambria Math"/>
                              </a:rPr>
                              <m:t>𝑚𝑎𝑥</m:t>
                            </m:r>
                          </m:sub>
                        </m:sSub>
                      </m:oMath>
                    </m:oMathPara>
                  </a14:m>
                  <a:endParaRPr lang="en-US" sz="2400" dirty="0"/>
                </a:p>
              </p:txBody>
            </p:sp>
          </mc:Choice>
          <mc:Fallback xmlns="">
            <p:sp>
              <p:nvSpPr>
                <p:cNvPr id="13" name="Textfeld 12"/>
                <p:cNvSpPr txBox="1">
                  <a:spLocks noRot="1" noChangeAspect="1" noMove="1" noResize="1" noEditPoints="1" noAdjustHandles="1" noChangeArrowheads="1" noChangeShapeType="1" noTextEdit="1"/>
                </p:cNvSpPr>
                <p:nvPr/>
              </p:nvSpPr>
              <p:spPr>
                <a:xfrm>
                  <a:off x="5005528" y="2836866"/>
                  <a:ext cx="859274" cy="461665"/>
                </a:xfrm>
                <a:prstGeom prst="rect">
                  <a:avLst/>
                </a:prstGeom>
                <a:blipFill rotWithShape="1">
                  <a:blip r:embed="rId4"/>
                  <a:stretch>
                    <a:fillRect r="-2564" b="-31579"/>
                  </a:stretch>
                </a:blipFill>
              </p:spPr>
              <p:txBody>
                <a:bodyPr/>
                <a:lstStyle/>
                <a:p>
                  <a:r>
                    <a:rPr lang="de-DE">
                      <a:noFill/>
                    </a:rPr>
                    <a:t> </a:t>
                  </a:r>
                </a:p>
              </p:txBody>
            </p:sp>
          </mc:Fallback>
        </mc:AlternateContent>
      </p:grpSp>
    </p:spTree>
    <p:extLst>
      <p:ext uri="{BB962C8B-B14F-4D97-AF65-F5344CB8AC3E}">
        <p14:creationId xmlns:p14="http://schemas.microsoft.com/office/powerpoint/2010/main" val="12045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Received Signal Level</a:t>
            </a:r>
            <a:endParaRPr lang="en-US" dirty="0"/>
          </a:p>
        </p:txBody>
      </p:sp>
      <p:sp>
        <p:nvSpPr>
          <p:cNvPr id="3" name="Inhaltsplatzhalter 2"/>
          <p:cNvSpPr>
            <a:spLocks noGrp="1"/>
          </p:cNvSpPr>
          <p:nvPr>
            <p:ph idx="1"/>
          </p:nvPr>
        </p:nvSpPr>
        <p:spPr/>
        <p:txBody>
          <a:bodyPr/>
          <a:lstStyle/>
          <a:p>
            <a:r>
              <a:rPr lang="en-US" sz="2000" dirty="0" smtClean="0"/>
              <a:t>The received signal level of each transmitter depends on different factors</a:t>
            </a:r>
          </a:p>
          <a:p>
            <a:pPr lvl="1"/>
            <a:r>
              <a:rPr lang="en-US" sz="1600" dirty="0" smtClean="0"/>
              <a:t>The transmit power (given as part of the “layer”, i.e. the signal type)</a:t>
            </a:r>
          </a:p>
          <a:p>
            <a:pPr lvl="1"/>
            <a:r>
              <a:rPr lang="en-US" sz="1600" dirty="0" smtClean="0"/>
              <a:t>The distance</a:t>
            </a:r>
          </a:p>
          <a:p>
            <a:pPr lvl="1"/>
            <a:r>
              <a:rPr lang="en-US" sz="1600" dirty="0" smtClean="0"/>
              <a:t>The used propagation model</a:t>
            </a:r>
          </a:p>
          <a:p>
            <a:r>
              <a:rPr lang="en-US" sz="2000" dirty="0" smtClean="0"/>
              <a:t>The interference model currently supports some pre-defined propagation models based on the well-known Okumura </a:t>
            </a:r>
            <a:r>
              <a:rPr lang="en-US" sz="2000" dirty="0" err="1" smtClean="0"/>
              <a:t>Hata</a:t>
            </a:r>
            <a:r>
              <a:rPr lang="en-US" sz="2000" dirty="0" smtClean="0"/>
              <a:t> models</a:t>
            </a:r>
            <a:endParaRPr lang="en-US" sz="2000" dirty="0"/>
          </a:p>
        </p:txBody>
      </p:sp>
      <p:sp>
        <p:nvSpPr>
          <p:cNvPr id="4" name="Datumsplatzhalter 3"/>
          <p:cNvSpPr>
            <a:spLocks noGrp="1"/>
          </p:cNvSpPr>
          <p:nvPr>
            <p:ph type="dt" sz="half" idx="10"/>
          </p:nvPr>
        </p:nvSpPr>
        <p:spPr/>
        <p:txBody>
          <a:bodyPr/>
          <a:lstStyle/>
          <a:p>
            <a:r>
              <a:rPr lang="de-DE" altLang="de-DE" smtClean="0"/>
              <a:t>June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72577B56-0E94-428B-83F9-43FA3D48814B}" type="slidenum">
              <a:rPr lang="en-US" altLang="de-DE" smtClean="0"/>
              <a:pPr/>
              <a:t>6</a:t>
            </a:fld>
            <a:endParaRPr lang="en-US" altLang="de-DE"/>
          </a:p>
        </p:txBody>
      </p:sp>
    </p:spTree>
    <p:extLst>
      <p:ext uri="{BB962C8B-B14F-4D97-AF65-F5344CB8AC3E}">
        <p14:creationId xmlns:p14="http://schemas.microsoft.com/office/powerpoint/2010/main" val="86610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smtClean="0"/>
              <a:t>Arrival Rate of Interferers</a:t>
            </a:r>
            <a:endParaRPr lang="en-US" dirty="0"/>
          </a:p>
        </p:txBody>
      </p:sp>
      <mc:AlternateContent xmlns:mc="http://schemas.openxmlformats.org/markup-compatibility/2006">
        <mc:Choice xmlns:a14="http://schemas.microsoft.com/office/drawing/2010/main" Requires="a14">
          <p:sp>
            <p:nvSpPr>
              <p:cNvPr id="6" name="Inhaltsplatzhalter 5"/>
              <p:cNvSpPr>
                <a:spLocks noGrp="1"/>
              </p:cNvSpPr>
              <p:nvPr>
                <p:ph idx="1"/>
              </p:nvPr>
            </p:nvSpPr>
            <p:spPr/>
            <p:txBody>
              <a:bodyPr/>
              <a:lstStyle/>
              <a:p>
                <a:r>
                  <a:rPr lang="en-US" sz="2400" dirty="0" smtClean="0"/>
                  <a:t>The data traffic can be modeled using the well-known Poisson arrival </a:t>
                </a:r>
                <a:r>
                  <a:rPr lang="en-US" sz="2400" dirty="0" smtClean="0"/>
                  <a:t>process, </a:t>
                </a:r>
                <a:r>
                  <a:rPr lang="en-US" sz="2400" dirty="0" smtClean="0"/>
                  <a:t>as all interferes are assumed to be uncoordinated</a:t>
                </a:r>
              </a:p>
              <a:p>
                <a14:m>
                  <m:oMath xmlns:m="http://schemas.openxmlformats.org/officeDocument/2006/math">
                    <m:r>
                      <a:rPr lang="en-US" sz="2400" i="1">
                        <a:latin typeface="Cambria Math"/>
                      </a:rPr>
                      <m:t>𝜆</m:t>
                    </m:r>
                  </m:oMath>
                </a14:m>
                <a:r>
                  <a:rPr lang="en-US" sz="2400" dirty="0"/>
                  <a:t> is the arrival rate (i.e. the mean number of active interferes per second)</a:t>
                </a:r>
              </a:p>
              <a:p>
                <a14:m>
                  <m:oMath xmlns:m="http://schemas.openxmlformats.org/officeDocument/2006/math">
                    <m:r>
                      <a:rPr lang="en-US" sz="2400" b="0" i="1" smtClean="0">
                        <a:latin typeface="Cambria Math"/>
                      </a:rPr>
                      <m:t>𝜆</m:t>
                    </m:r>
                    <m:r>
                      <a:rPr lang="en-US" sz="2400" b="0" i="1" smtClean="0">
                        <a:latin typeface="Cambria Math"/>
                        <a:ea typeface="Cambria Math"/>
                      </a:rPr>
                      <m:t>∙</m:t>
                    </m:r>
                    <m:r>
                      <a:rPr lang="en-US" sz="2400" b="0" i="1" smtClean="0">
                        <a:latin typeface="Cambria Math"/>
                      </a:rPr>
                      <m:t>𝜏</m:t>
                    </m:r>
                  </m:oMath>
                </a14:m>
                <a:r>
                  <a:rPr lang="en-US" sz="2400" dirty="0" smtClean="0"/>
                  <a:t> is the average number of arrivals in the time interval </a:t>
                </a:r>
                <a14:m>
                  <m:oMath xmlns:m="http://schemas.openxmlformats.org/officeDocument/2006/math">
                    <m:r>
                      <a:rPr lang="en-US" sz="2400" b="0" i="1" smtClean="0">
                        <a:latin typeface="Cambria Math"/>
                      </a:rPr>
                      <m:t>𝜏</m:t>
                    </m:r>
                  </m:oMath>
                </a14:m>
                <a:endParaRPr lang="en-US" sz="2400" dirty="0" smtClean="0"/>
              </a:p>
              <a:p>
                <a:r>
                  <a:rPr lang="en-US" sz="2400" dirty="0" smtClean="0"/>
                  <a:t>The inter-arrival times between two arrivals is given by </a:t>
                </a:r>
                <a14:m>
                  <m:oMath xmlns:m="http://schemas.openxmlformats.org/officeDocument/2006/math">
                    <m:r>
                      <a:rPr lang="en-US" sz="2400" b="0" i="1" smtClean="0">
                        <a:latin typeface="Cambria Math"/>
                      </a:rPr>
                      <m:t>𝑃</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a:rPr>
                              <m:t>𝜏</m:t>
                            </m:r>
                          </m:e>
                          <m:sub>
                            <m:r>
                              <a:rPr lang="en-US" sz="2400" b="0" i="1" smtClean="0">
                                <a:latin typeface="Cambria Math"/>
                              </a:rPr>
                              <m:t>𝑛</m:t>
                            </m:r>
                          </m:sub>
                        </m:sSub>
                        <m:r>
                          <a:rPr lang="en-US" sz="2400" b="0" i="1" smtClean="0">
                            <a:latin typeface="Cambria Math"/>
                            <a:ea typeface="Cambria Math"/>
                          </a:rPr>
                          <m:t>≤</m:t>
                        </m:r>
                        <m:r>
                          <a:rPr lang="en-US" sz="2400" b="0" i="1" smtClean="0">
                            <a:latin typeface="Cambria Math"/>
                            <a:ea typeface="Cambria Math"/>
                          </a:rPr>
                          <m:t>𝑠</m:t>
                        </m:r>
                      </m:e>
                    </m:d>
                    <m:r>
                      <a:rPr lang="en-US" sz="2400" b="0" i="1" smtClean="0">
                        <a:latin typeface="Cambria Math"/>
                        <a:ea typeface="Cambria Math"/>
                      </a:rPr>
                      <m:t>=1−</m:t>
                    </m:r>
                    <m:sSup>
                      <m:sSupPr>
                        <m:ctrlPr>
                          <a:rPr lang="en-US" sz="2400" b="0" i="1" smtClean="0">
                            <a:latin typeface="Cambria Math" panose="02040503050406030204" pitchFamily="18" charset="0"/>
                            <a:ea typeface="Cambria Math"/>
                          </a:rPr>
                        </m:ctrlPr>
                      </m:sSupPr>
                      <m:e>
                        <m:r>
                          <a:rPr lang="en-US" sz="2400" b="0" i="1" smtClean="0">
                            <a:latin typeface="Cambria Math"/>
                            <a:ea typeface="Cambria Math"/>
                          </a:rPr>
                          <m:t>𝑒</m:t>
                        </m:r>
                      </m:e>
                      <m:sup>
                        <m:r>
                          <a:rPr lang="en-US" sz="2400" b="0" i="1" smtClean="0">
                            <a:latin typeface="Cambria Math"/>
                            <a:ea typeface="Cambria Math"/>
                          </a:rPr>
                          <m:t>−</m:t>
                        </m:r>
                        <m:r>
                          <a:rPr lang="en-US" sz="2400" b="0" i="1" smtClean="0">
                            <a:latin typeface="Cambria Math"/>
                            <a:ea typeface="Cambria Math"/>
                          </a:rPr>
                          <m:t>𝜆</m:t>
                        </m:r>
                        <m:r>
                          <a:rPr lang="en-US" sz="2400" b="0" i="1" smtClean="0">
                            <a:latin typeface="Cambria Math"/>
                            <a:ea typeface="Cambria Math"/>
                          </a:rPr>
                          <m:t>𝑠</m:t>
                        </m:r>
                      </m:sup>
                    </m:sSup>
                  </m:oMath>
                </a14:m>
                <a:r>
                  <a:rPr lang="en-US" sz="2400" dirty="0" smtClean="0"/>
                  <a:t> with </a:t>
                </a:r>
                <a14:m>
                  <m:oMath xmlns:m="http://schemas.openxmlformats.org/officeDocument/2006/math">
                    <m:r>
                      <a:rPr lang="en-US" sz="2400" b="0" i="1" smtClean="0">
                        <a:latin typeface="Cambria Math"/>
                      </a:rPr>
                      <m:t>𝑠</m:t>
                    </m:r>
                    <m:r>
                      <a:rPr lang="en-US" sz="2400" b="0" i="1" smtClean="0">
                        <a:latin typeface="Cambria Math"/>
                        <a:ea typeface="Cambria Math"/>
                      </a:rPr>
                      <m:t>≥0</m:t>
                    </m:r>
                  </m:oMath>
                </a14:m>
                <a:r>
                  <a:rPr lang="en-US" sz="2400" dirty="0" smtClean="0"/>
                  <a:t>. , i.e. an exponential distribution</a:t>
                </a:r>
                <a:endParaRPr lang="en-US" sz="2400" dirty="0"/>
              </a:p>
            </p:txBody>
          </p:sp>
        </mc:Choice>
        <mc:Fallback>
          <p:sp>
            <p:nvSpPr>
              <p:cNvPr id="6" name="Inhaltsplatzhalter 5"/>
              <p:cNvSpPr>
                <a:spLocks noGrp="1" noRot="1" noChangeAspect="1" noMove="1" noResize="1" noEditPoints="1" noAdjustHandles="1" noChangeArrowheads="1" noChangeShapeType="1" noTextEdit="1"/>
              </p:cNvSpPr>
              <p:nvPr>
                <p:ph idx="1"/>
              </p:nvPr>
            </p:nvSpPr>
            <p:spPr>
              <a:blipFill>
                <a:blip r:embed="rId2"/>
                <a:stretch>
                  <a:fillRect l="-1176" t="-1037" r="-2118" b="-296"/>
                </a:stretch>
              </a:blipFill>
            </p:spPr>
            <p:txBody>
              <a:bodyPr/>
              <a:lstStyle/>
              <a:p>
                <a:r>
                  <a:rPr lang="de-DE">
                    <a:noFill/>
                  </a:rPr>
                  <a:t> </a:t>
                </a:r>
              </a:p>
            </p:txBody>
          </p:sp>
        </mc:Fallback>
      </mc:AlternateContent>
      <p:sp>
        <p:nvSpPr>
          <p:cNvPr id="2" name="Datumsplatzhalter 1"/>
          <p:cNvSpPr>
            <a:spLocks noGrp="1"/>
          </p:cNvSpPr>
          <p:nvPr>
            <p:ph type="dt" sz="half" idx="10"/>
          </p:nvPr>
        </p:nvSpPr>
        <p:spPr>
          <a:xfrm>
            <a:off x="685800" y="378281"/>
            <a:ext cx="1600200" cy="215444"/>
          </a:xfrm>
        </p:spPr>
        <p:txBody>
          <a:bodyPr/>
          <a:lstStyle/>
          <a:p>
            <a:r>
              <a:rPr lang="de-DE" altLang="en-US" smtClean="0"/>
              <a:t>June 2024</a:t>
            </a:r>
            <a:endParaRPr lang="en-US" altLang="en-US" dirty="0"/>
          </a:p>
        </p:txBody>
      </p:sp>
      <p:sp>
        <p:nvSpPr>
          <p:cNvPr id="3" name="Fußzeilenplatzhalter 2"/>
          <p:cNvSpPr>
            <a:spLocks noGrp="1"/>
          </p:cNvSpPr>
          <p:nvPr>
            <p:ph type="ftr" sz="quarter" idx="11"/>
          </p:nvPr>
        </p:nvSpPr>
        <p:spPr/>
        <p:txBody>
          <a:bodyPr/>
          <a:lstStyle/>
          <a:p>
            <a:pPr>
              <a:defRPr/>
            </a:pPr>
            <a:r>
              <a:rPr lang="en-US" altLang="en-US" smtClean="0"/>
              <a:t>Joerg ROBERT, TU Ilmenau/Fraunhofer IIS</a:t>
            </a:r>
            <a:endParaRPr lang="en-US" altLang="en-US" dirty="0"/>
          </a:p>
        </p:txBody>
      </p:sp>
      <p:sp>
        <p:nvSpPr>
          <p:cNvPr id="4" name="Foliennummernplatzhalter 3"/>
          <p:cNvSpPr>
            <a:spLocks noGrp="1"/>
          </p:cNvSpPr>
          <p:nvPr>
            <p:ph type="sldNum" sz="quarter" idx="12"/>
          </p:nvPr>
        </p:nvSpPr>
        <p:spPr>
          <a:xfrm>
            <a:off x="4393695" y="6475413"/>
            <a:ext cx="432811" cy="184666"/>
          </a:xfrm>
        </p:spPr>
        <p:txBody>
          <a:bodyPr/>
          <a:lstStyle/>
          <a:p>
            <a:pPr>
              <a:defRPr/>
            </a:pPr>
            <a:r>
              <a:rPr lang="en-US" altLang="en-US" dirty="0" smtClean="0"/>
              <a:t>Slide </a:t>
            </a:r>
            <a:fld id="{BE0149E0-3A38-4B5E-A0A5-D4007F44C2AA}" type="slidenum">
              <a:rPr lang="en-US" altLang="en-US" smtClean="0"/>
              <a:pPr>
                <a:defRPr/>
              </a:pPr>
              <a:t>7</a:t>
            </a:fld>
            <a:endParaRPr lang="en-US" altLang="en-US" dirty="0"/>
          </a:p>
        </p:txBody>
      </p:sp>
    </p:spTree>
    <p:extLst>
      <p:ext uri="{BB962C8B-B14F-4D97-AF65-F5344CB8AC3E}">
        <p14:creationId xmlns:p14="http://schemas.microsoft.com/office/powerpoint/2010/main" val="3968245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Properties of the Arrival Process</a:t>
            </a:r>
            <a:endParaRPr lang="en-US"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685800" y="4077072"/>
                <a:ext cx="7772400" cy="2018928"/>
              </a:xfrm>
            </p:spPr>
            <p:txBody>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a:rPr>
                          <m:t>𝑡</m:t>
                        </m:r>
                      </m:e>
                      <m:sub>
                        <m:r>
                          <a:rPr lang="en-US" sz="2400" b="0" i="1" smtClean="0">
                            <a:latin typeface="Cambria Math"/>
                          </a:rPr>
                          <m:t>𝑥</m:t>
                        </m:r>
                      </m:sub>
                    </m:sSub>
                  </m:oMath>
                </a14:m>
                <a:r>
                  <a:rPr lang="en-US" sz="2400" b="0" i="0" dirty="0" smtClean="0">
                    <a:latin typeface="Cambria Math"/>
                  </a:rPr>
                  <a:t> denote the position of the </a:t>
                </a:r>
                <a14:m>
                  <m:oMath xmlns:m="http://schemas.openxmlformats.org/officeDocument/2006/math">
                    <m:r>
                      <a:rPr lang="en-US" sz="2400" b="0" i="1" dirty="0" smtClean="0">
                        <a:latin typeface="Cambria Math"/>
                      </a:rPr>
                      <m:t>𝑥</m:t>
                    </m:r>
                    <m:r>
                      <a:rPr lang="en-US" sz="2400" b="0" i="1" dirty="0" smtClean="0">
                        <a:latin typeface="Cambria Math"/>
                      </a:rPr>
                      <m:t>−</m:t>
                    </m:r>
                    <m:r>
                      <a:rPr lang="en-US" sz="2400" b="0" i="1" dirty="0" err="1" smtClean="0">
                        <a:latin typeface="Cambria Math"/>
                      </a:rPr>
                      <m:t>𝑡h</m:t>
                    </m:r>
                  </m:oMath>
                </a14:m>
                <a:r>
                  <a:rPr lang="en-US" sz="2400" b="0" i="0" dirty="0" smtClean="0">
                    <a:latin typeface="Cambria Math"/>
                  </a:rPr>
                  <a:t> arrival</a:t>
                </a:r>
              </a:p>
              <a:p>
                <a14:m>
                  <m:oMath xmlns:m="http://schemas.openxmlformats.org/officeDocument/2006/math">
                    <m:r>
                      <m:rPr>
                        <m:sty m:val="p"/>
                      </m:rPr>
                      <a:rPr lang="en-US" sz="2400" b="0" i="0" smtClean="0">
                        <a:latin typeface="Cambria Math"/>
                      </a:rPr>
                      <m:t>Δ</m:t>
                    </m:r>
                    <m:r>
                      <a:rPr lang="en-US" sz="2400" b="0" i="1" smtClean="0">
                        <a:latin typeface="Cambria Math"/>
                      </a:rPr>
                      <m:t>𝑡</m:t>
                    </m:r>
                    <m:r>
                      <a:rPr lang="en-US" sz="2400" b="0" i="1" smtClean="0">
                        <a:latin typeface="Cambria Math"/>
                        <a:ea typeface="Cambria Math"/>
                      </a:rPr>
                      <m:t>~</m:t>
                    </m:r>
                    <m:r>
                      <m:rPr>
                        <m:sty m:val="p"/>
                      </m:rPr>
                      <a:rPr lang="en-US" sz="2400" b="0" i="0" smtClean="0">
                        <a:latin typeface="Cambria Math"/>
                        <a:ea typeface="Cambria Math"/>
                      </a:rPr>
                      <m:t>Exp</m:t>
                    </m:r>
                    <m:r>
                      <a:rPr lang="en-US" sz="2400" b="0" i="1" smtClean="0">
                        <a:latin typeface="Cambria Math"/>
                        <a:ea typeface="Cambria Math"/>
                      </a:rPr>
                      <m:t>(</m:t>
                    </m:r>
                    <m:r>
                      <a:rPr lang="en-US" sz="2400" b="0" i="1" smtClean="0">
                        <a:latin typeface="Cambria Math"/>
                        <a:ea typeface="Cambria Math"/>
                      </a:rPr>
                      <m:t>𝜆</m:t>
                    </m:r>
                    <m:r>
                      <a:rPr lang="en-US" sz="2400" b="0" i="1" smtClean="0">
                        <a:latin typeface="Cambria Math"/>
                        <a:ea typeface="Cambria Math"/>
                      </a:rPr>
                      <m:t>)</m:t>
                    </m:r>
                  </m:oMath>
                </a14:m>
                <a:r>
                  <a:rPr lang="en-US" sz="2400" dirty="0" smtClean="0"/>
                  <a:t>, i.e. </a:t>
                </a:r>
                <a14:m>
                  <m:oMath xmlns:m="http://schemas.openxmlformats.org/officeDocument/2006/math">
                    <m:r>
                      <m:rPr>
                        <m:sty m:val="p"/>
                      </m:rPr>
                      <a:rPr lang="en-US" sz="2400" b="0" i="0" smtClean="0">
                        <a:latin typeface="Cambria Math"/>
                      </a:rPr>
                      <m:t>Δ</m:t>
                    </m:r>
                    <m:r>
                      <a:rPr lang="en-US" sz="2400" b="0" i="1" smtClean="0">
                        <a:latin typeface="Cambria Math"/>
                      </a:rPr>
                      <m:t>𝑡</m:t>
                    </m:r>
                  </m:oMath>
                </a14:m>
                <a:r>
                  <a:rPr lang="en-US" sz="2400" dirty="0" smtClean="0"/>
                  <a:t> are exponentially distributed</a:t>
                </a:r>
              </a:p>
              <a:p>
                <a14:m>
                  <m:oMath xmlns:m="http://schemas.openxmlformats.org/officeDocument/2006/math">
                    <m:r>
                      <m:rPr>
                        <m:sty m:val="p"/>
                      </m:rPr>
                      <a:rPr lang="en-US" sz="2400" b="0" i="0" smtClean="0">
                        <a:latin typeface="Cambria Math"/>
                      </a:rPr>
                      <m:t>Δ</m:t>
                    </m:r>
                    <m:sSub>
                      <m:sSubPr>
                        <m:ctrlPr>
                          <a:rPr lang="en-US" sz="2400" b="0" i="1" smtClean="0">
                            <a:latin typeface="Cambria Math" panose="02040503050406030204" pitchFamily="18" charset="0"/>
                          </a:rPr>
                        </m:ctrlPr>
                      </m:sSubPr>
                      <m:e>
                        <m:r>
                          <a:rPr lang="en-US" sz="2400" b="0" i="1" smtClean="0">
                            <a:latin typeface="Cambria Math"/>
                          </a:rPr>
                          <m:t>𝑡</m:t>
                        </m:r>
                      </m:e>
                      <m:sub>
                        <m:r>
                          <a:rPr lang="en-US" sz="2400" b="0" i="1" smtClean="0">
                            <a:latin typeface="Cambria Math"/>
                          </a:rPr>
                          <m:t>𝑥</m:t>
                        </m:r>
                      </m:sub>
                    </m:sSub>
                  </m:oMath>
                </a14:m>
                <a:r>
                  <a:rPr lang="en-US" sz="2400" dirty="0" smtClean="0"/>
                  <a:t> are mutually independent</a:t>
                </a:r>
              </a:p>
              <a:p>
                <a:r>
                  <a:rPr lang="en-US" sz="2400" dirty="0" smtClean="0"/>
                  <a:t>Modelling requires only parameter </a:t>
                </a:r>
                <a14:m>
                  <m:oMath xmlns:m="http://schemas.openxmlformats.org/officeDocument/2006/math">
                    <m:r>
                      <a:rPr lang="de-DE" sz="2400" b="0" i="1" smtClean="0">
                        <a:latin typeface="Cambria Math"/>
                      </a:rPr>
                      <m:t>𝜆</m:t>
                    </m:r>
                  </m:oMath>
                </a14:m>
                <a:r>
                  <a:rPr lang="en-US" sz="2400" dirty="0" smtClean="0"/>
                  <a:t>, i.e. the arrivals per time unit</a:t>
                </a:r>
                <a:endParaRPr lang="en-US" sz="2400"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685800" y="4077072"/>
                <a:ext cx="7772400" cy="2018928"/>
              </a:xfrm>
              <a:blipFill rotWithShape="1">
                <a:blip r:embed="rId2"/>
                <a:stretch>
                  <a:fillRect l="-1176" t="-2417" b="-13293"/>
                </a:stretch>
              </a:blipFill>
            </p:spPr>
            <p:txBody>
              <a:bodyPr/>
              <a:lstStyle/>
              <a:p>
                <a:r>
                  <a:rPr lang="de-DE">
                    <a:noFill/>
                  </a:rPr>
                  <a:t> </a:t>
                </a:r>
              </a:p>
            </p:txBody>
          </p:sp>
        </mc:Fallback>
      </mc:AlternateContent>
      <p:sp>
        <p:nvSpPr>
          <p:cNvPr id="4" name="Datumsplatzhalter 3"/>
          <p:cNvSpPr>
            <a:spLocks noGrp="1"/>
          </p:cNvSpPr>
          <p:nvPr>
            <p:ph type="dt" sz="half" idx="10"/>
          </p:nvPr>
        </p:nvSpPr>
        <p:spPr>
          <a:xfrm>
            <a:off x="685800" y="378281"/>
            <a:ext cx="1600200" cy="215444"/>
          </a:xfrm>
        </p:spPr>
        <p:txBody>
          <a:bodyPr/>
          <a:lstStyle/>
          <a:p>
            <a:r>
              <a:rPr lang="de-DE" altLang="en-US" smtClean="0"/>
              <a:t>June 2024</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TU Ilmenau/Fraunhofer IIS</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70741EB-911C-4534-9369-758109CECFAC}" type="slidenum">
              <a:rPr lang="en-US" altLang="en-US" smtClean="0"/>
              <a:pPr>
                <a:defRPr/>
              </a:pPr>
              <a:t>8</a:t>
            </a:fld>
            <a:endParaRPr lang="en-US" altLang="en-US"/>
          </a:p>
        </p:txBody>
      </p:sp>
      <p:cxnSp>
        <p:nvCxnSpPr>
          <p:cNvPr id="8" name="Gerade Verbindung mit Pfeil 7"/>
          <p:cNvCxnSpPr/>
          <p:nvPr/>
        </p:nvCxnSpPr>
        <p:spPr bwMode="auto">
          <a:xfrm>
            <a:off x="1585688" y="3501008"/>
            <a:ext cx="5760640" cy="0"/>
          </a:xfrm>
          <a:prstGeom prst="straightConnector1">
            <a:avLst/>
          </a:prstGeom>
          <a:solidFill>
            <a:schemeClr val="accent1"/>
          </a:solidFill>
          <a:ln w="254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1907704" y="2780928"/>
            <a:ext cx="0" cy="72008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555776" y="2780928"/>
            <a:ext cx="0" cy="72008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3851920" y="2786029"/>
            <a:ext cx="0" cy="72008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5940152" y="2786029"/>
            <a:ext cx="0" cy="72008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mit Pfeil 14"/>
          <p:cNvCxnSpPr/>
          <p:nvPr/>
        </p:nvCxnSpPr>
        <p:spPr bwMode="auto">
          <a:xfrm>
            <a:off x="1907704" y="3146069"/>
            <a:ext cx="648072" cy="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mit Pfeil 15"/>
          <p:cNvCxnSpPr/>
          <p:nvPr/>
        </p:nvCxnSpPr>
        <p:spPr bwMode="auto">
          <a:xfrm>
            <a:off x="2555776" y="3151148"/>
            <a:ext cx="1296144" cy="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mit Pfeil 17"/>
          <p:cNvCxnSpPr/>
          <p:nvPr/>
        </p:nvCxnSpPr>
        <p:spPr bwMode="auto">
          <a:xfrm>
            <a:off x="3817936" y="3151148"/>
            <a:ext cx="2122216" cy="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0" name="Textfeld 19"/>
              <p:cNvSpPr txBox="1"/>
              <p:nvPr/>
            </p:nvSpPr>
            <p:spPr>
              <a:xfrm>
                <a:off x="1730732" y="3526204"/>
                <a:ext cx="35394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a:rPr>
                            <m:t>𝑡</m:t>
                          </m:r>
                        </m:e>
                        <m:sub>
                          <m:r>
                            <a:rPr lang="de-DE" b="0" i="1" smtClean="0">
                              <a:latin typeface="Cambria Math"/>
                            </a:rPr>
                            <m:t>0</m:t>
                          </m:r>
                        </m:sub>
                      </m:sSub>
                    </m:oMath>
                  </m:oMathPara>
                </a14:m>
                <a:endParaRPr lang="de-DE" dirty="0"/>
              </a:p>
            </p:txBody>
          </p:sp>
        </mc:Choice>
        <mc:Fallback xmlns="">
          <p:sp>
            <p:nvSpPr>
              <p:cNvPr id="20" name="Textfeld 19"/>
              <p:cNvSpPr txBox="1">
                <a:spLocks noRot="1" noChangeAspect="1" noMove="1" noResize="1" noEditPoints="1" noAdjustHandles="1" noChangeArrowheads="1" noChangeShapeType="1" noTextEdit="1"/>
              </p:cNvSpPr>
              <p:nvPr/>
            </p:nvSpPr>
            <p:spPr>
              <a:xfrm>
                <a:off x="1730732" y="3526204"/>
                <a:ext cx="353943" cy="276999"/>
              </a:xfrm>
              <a:prstGeom prst="rect">
                <a:avLst/>
              </a:prstGeom>
              <a:blipFill rotWithShape="1">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p:cNvSpPr txBox="1"/>
              <p:nvPr/>
            </p:nvSpPr>
            <p:spPr>
              <a:xfrm>
                <a:off x="2378804" y="3551388"/>
                <a:ext cx="35035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a:rPr>
                            <m:t>𝑡</m:t>
                          </m:r>
                        </m:e>
                        <m:sub>
                          <m:r>
                            <a:rPr lang="de-DE" b="0" i="1" smtClean="0">
                              <a:latin typeface="Cambria Math"/>
                            </a:rPr>
                            <m:t>1</m:t>
                          </m:r>
                        </m:sub>
                      </m:sSub>
                    </m:oMath>
                  </m:oMathPara>
                </a14:m>
                <a:endParaRPr lang="de-DE" dirty="0"/>
              </a:p>
            </p:txBody>
          </p:sp>
        </mc:Choice>
        <mc:Fallback xmlns="">
          <p:sp>
            <p:nvSpPr>
              <p:cNvPr id="21" name="Textfeld 20"/>
              <p:cNvSpPr txBox="1">
                <a:spLocks noRot="1" noChangeAspect="1" noMove="1" noResize="1" noEditPoints="1" noAdjustHandles="1" noChangeArrowheads="1" noChangeShapeType="1" noTextEdit="1"/>
              </p:cNvSpPr>
              <p:nvPr/>
            </p:nvSpPr>
            <p:spPr>
              <a:xfrm>
                <a:off x="2378804" y="3551388"/>
                <a:ext cx="350352" cy="276999"/>
              </a:xfrm>
              <a:prstGeom prst="rect">
                <a:avLst/>
              </a:prstGeom>
              <a:blipFill rotWithShape="1">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2" name="Textfeld 21"/>
              <p:cNvSpPr txBox="1"/>
              <p:nvPr/>
            </p:nvSpPr>
            <p:spPr>
              <a:xfrm>
                <a:off x="3676744" y="3531676"/>
                <a:ext cx="35394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a:rPr>
                            <m:t>𝑡</m:t>
                          </m:r>
                        </m:e>
                        <m:sub>
                          <m:r>
                            <a:rPr lang="de-DE" b="0" i="1" smtClean="0">
                              <a:latin typeface="Cambria Math"/>
                            </a:rPr>
                            <m:t>2</m:t>
                          </m:r>
                        </m:sub>
                      </m:sSub>
                    </m:oMath>
                  </m:oMathPara>
                </a14:m>
                <a:endParaRPr lang="de-DE" dirty="0"/>
              </a:p>
            </p:txBody>
          </p:sp>
        </mc:Choice>
        <mc:Fallback xmlns="">
          <p:sp>
            <p:nvSpPr>
              <p:cNvPr id="22" name="Textfeld 21"/>
              <p:cNvSpPr txBox="1">
                <a:spLocks noRot="1" noChangeAspect="1" noMove="1" noResize="1" noEditPoints="1" noAdjustHandles="1" noChangeArrowheads="1" noChangeShapeType="1" noTextEdit="1"/>
              </p:cNvSpPr>
              <p:nvPr/>
            </p:nvSpPr>
            <p:spPr>
              <a:xfrm>
                <a:off x="3676744" y="3531676"/>
                <a:ext cx="353943" cy="276999"/>
              </a:xfrm>
              <a:prstGeom prst="rect">
                <a:avLst/>
              </a:prstGeom>
              <a:blipFill rotWithShape="1">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feld 22"/>
              <p:cNvSpPr txBox="1"/>
              <p:nvPr/>
            </p:nvSpPr>
            <p:spPr>
              <a:xfrm>
                <a:off x="5763180" y="3507367"/>
                <a:ext cx="35394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a:rPr>
                            <m:t>𝑡</m:t>
                          </m:r>
                        </m:e>
                        <m:sub>
                          <m:r>
                            <a:rPr lang="de-DE" b="0" i="1" smtClean="0">
                              <a:latin typeface="Cambria Math"/>
                            </a:rPr>
                            <m:t>3</m:t>
                          </m:r>
                        </m:sub>
                      </m:sSub>
                    </m:oMath>
                  </m:oMathPara>
                </a14:m>
                <a:endParaRPr lang="de-DE" dirty="0"/>
              </a:p>
            </p:txBody>
          </p:sp>
        </mc:Choice>
        <mc:Fallback xmlns="">
          <p:sp>
            <p:nvSpPr>
              <p:cNvPr id="23" name="Textfeld 22"/>
              <p:cNvSpPr txBox="1">
                <a:spLocks noRot="1" noChangeAspect="1" noMove="1" noResize="1" noEditPoints="1" noAdjustHandles="1" noChangeArrowheads="1" noChangeShapeType="1" noTextEdit="1"/>
              </p:cNvSpPr>
              <p:nvPr/>
            </p:nvSpPr>
            <p:spPr>
              <a:xfrm>
                <a:off x="5763180" y="3507367"/>
                <a:ext cx="353943" cy="276999"/>
              </a:xfrm>
              <a:prstGeom prst="rect">
                <a:avLst/>
              </a:prstGeom>
              <a:blipFill rotWithShape="1">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feld 23"/>
              <p:cNvSpPr txBox="1"/>
              <p:nvPr/>
            </p:nvSpPr>
            <p:spPr>
              <a:xfrm>
                <a:off x="2009082" y="2890133"/>
                <a:ext cx="445315" cy="3686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de-DE" b="0" i="0" smtClean="0">
                          <a:latin typeface="Cambria Math"/>
                        </a:rPr>
                        <m:t>Δ</m:t>
                      </m:r>
                      <m:sSub>
                        <m:sSubPr>
                          <m:ctrlPr>
                            <a:rPr lang="de-DE" b="0" i="1" smtClean="0">
                              <a:latin typeface="Cambria Math" panose="02040503050406030204" pitchFamily="18" charset="0"/>
                            </a:rPr>
                          </m:ctrlPr>
                        </m:sSubPr>
                        <m:e>
                          <m:r>
                            <a:rPr lang="de-DE" b="0" i="1" smtClean="0">
                              <a:latin typeface="Cambria Math"/>
                            </a:rPr>
                            <m:t>𝑡</m:t>
                          </m:r>
                        </m:e>
                        <m:sub>
                          <m:r>
                            <a:rPr lang="de-DE" b="0" i="1" smtClean="0">
                              <a:latin typeface="Cambria Math"/>
                            </a:rPr>
                            <m:t>0</m:t>
                          </m:r>
                        </m:sub>
                      </m:sSub>
                    </m:oMath>
                  </m:oMathPara>
                </a14:m>
                <a:endParaRPr lang="de-DE" dirty="0"/>
              </a:p>
            </p:txBody>
          </p:sp>
        </mc:Choice>
        <mc:Fallback xmlns="">
          <p:sp>
            <p:nvSpPr>
              <p:cNvPr id="24" name="Textfeld 23"/>
              <p:cNvSpPr txBox="1">
                <a:spLocks noRot="1" noChangeAspect="1" noMove="1" noResize="1" noEditPoints="1" noAdjustHandles="1" noChangeArrowheads="1" noChangeShapeType="1" noTextEdit="1"/>
              </p:cNvSpPr>
              <p:nvPr/>
            </p:nvSpPr>
            <p:spPr>
              <a:xfrm>
                <a:off x="2009082" y="2890133"/>
                <a:ext cx="445315" cy="368686"/>
              </a:xfrm>
              <a:prstGeom prst="rect">
                <a:avLst/>
              </a:prstGeom>
              <a:blipFill rotWithShape="1">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p:cNvSpPr txBox="1"/>
              <p:nvPr/>
            </p:nvSpPr>
            <p:spPr>
              <a:xfrm>
                <a:off x="2981190" y="2873994"/>
                <a:ext cx="44172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de-DE" b="0" i="0" smtClean="0">
                          <a:latin typeface="Cambria Math"/>
                        </a:rPr>
                        <m:t>Δ</m:t>
                      </m:r>
                      <m:sSub>
                        <m:sSubPr>
                          <m:ctrlPr>
                            <a:rPr lang="de-DE" b="0" i="1" smtClean="0">
                              <a:latin typeface="Cambria Math" panose="02040503050406030204" pitchFamily="18" charset="0"/>
                            </a:rPr>
                          </m:ctrlPr>
                        </m:sSubPr>
                        <m:e>
                          <m:r>
                            <a:rPr lang="de-DE" b="0" i="1" smtClean="0">
                              <a:latin typeface="Cambria Math"/>
                            </a:rPr>
                            <m:t>𝑡</m:t>
                          </m:r>
                        </m:e>
                        <m:sub>
                          <m:r>
                            <a:rPr lang="de-DE" b="0" i="1" smtClean="0">
                              <a:latin typeface="Cambria Math"/>
                            </a:rPr>
                            <m:t>1</m:t>
                          </m:r>
                        </m:sub>
                      </m:sSub>
                    </m:oMath>
                  </m:oMathPara>
                </a14:m>
                <a:endParaRPr lang="de-DE" dirty="0"/>
              </a:p>
            </p:txBody>
          </p:sp>
        </mc:Choice>
        <mc:Fallback xmlns="">
          <p:sp>
            <p:nvSpPr>
              <p:cNvPr id="25" name="Textfeld 24"/>
              <p:cNvSpPr txBox="1">
                <a:spLocks noRot="1" noChangeAspect="1" noMove="1" noResize="1" noEditPoints="1" noAdjustHandles="1" noChangeArrowheads="1" noChangeShapeType="1" noTextEdit="1"/>
              </p:cNvSpPr>
              <p:nvPr/>
            </p:nvSpPr>
            <p:spPr>
              <a:xfrm>
                <a:off x="2981190" y="2873994"/>
                <a:ext cx="441723" cy="276999"/>
              </a:xfrm>
              <a:prstGeom prst="rect">
                <a:avLst/>
              </a:prstGeom>
              <a:blipFill rotWithShape="1">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Textfeld 25"/>
              <p:cNvSpPr txBox="1"/>
              <p:nvPr/>
            </p:nvSpPr>
            <p:spPr>
              <a:xfrm>
                <a:off x="4243350" y="2873994"/>
                <a:ext cx="44531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de-DE" b="0" i="0" smtClean="0">
                          <a:latin typeface="Cambria Math"/>
                        </a:rPr>
                        <m:t>Δ</m:t>
                      </m:r>
                      <m:sSub>
                        <m:sSubPr>
                          <m:ctrlPr>
                            <a:rPr lang="de-DE" b="0" i="1" smtClean="0">
                              <a:latin typeface="Cambria Math" panose="02040503050406030204" pitchFamily="18" charset="0"/>
                            </a:rPr>
                          </m:ctrlPr>
                        </m:sSubPr>
                        <m:e>
                          <m:r>
                            <a:rPr lang="de-DE" b="0" i="1" smtClean="0">
                              <a:latin typeface="Cambria Math"/>
                            </a:rPr>
                            <m:t>𝑡</m:t>
                          </m:r>
                        </m:e>
                        <m:sub>
                          <m:r>
                            <a:rPr lang="de-DE" b="0" i="1" smtClean="0">
                              <a:latin typeface="Cambria Math"/>
                            </a:rPr>
                            <m:t>2</m:t>
                          </m:r>
                        </m:sub>
                      </m:sSub>
                    </m:oMath>
                  </m:oMathPara>
                </a14:m>
                <a:endParaRPr lang="de-DE" dirty="0"/>
              </a:p>
            </p:txBody>
          </p:sp>
        </mc:Choice>
        <mc:Fallback xmlns="">
          <p:sp>
            <p:nvSpPr>
              <p:cNvPr id="26" name="Textfeld 25"/>
              <p:cNvSpPr txBox="1">
                <a:spLocks noRot="1" noChangeAspect="1" noMove="1" noResize="1" noEditPoints="1" noAdjustHandles="1" noChangeArrowheads="1" noChangeShapeType="1" noTextEdit="1"/>
              </p:cNvSpPr>
              <p:nvPr/>
            </p:nvSpPr>
            <p:spPr>
              <a:xfrm>
                <a:off x="4243350" y="2873994"/>
                <a:ext cx="445315" cy="276999"/>
              </a:xfrm>
              <a:prstGeom prst="rect">
                <a:avLst/>
              </a:prstGeom>
              <a:blipFill rotWithShape="1">
                <a:blip r:embed="rId9"/>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1493836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Currently</a:t>
            </a:r>
            <a:r>
              <a:rPr lang="de-DE" dirty="0" smtClean="0"/>
              <a:t> Defined </a:t>
            </a:r>
            <a:r>
              <a:rPr lang="de-DE" dirty="0" err="1" smtClean="0"/>
              <a:t>Layers</a:t>
            </a:r>
            <a:endParaRPr lang="de-DE" dirty="0"/>
          </a:p>
        </p:txBody>
      </p:sp>
      <p:sp>
        <p:nvSpPr>
          <p:cNvPr id="12" name="Inhaltsplatzhalter 11"/>
          <p:cNvSpPr>
            <a:spLocks noGrp="1"/>
          </p:cNvSpPr>
          <p:nvPr>
            <p:ph idx="1"/>
          </p:nvPr>
        </p:nvSpPr>
        <p:spPr>
          <a:xfrm>
            <a:off x="685800" y="1628800"/>
            <a:ext cx="7772400" cy="4467200"/>
          </a:xfrm>
        </p:spPr>
        <p:txBody>
          <a:bodyPr/>
          <a:lstStyle/>
          <a:p>
            <a:r>
              <a:rPr lang="en-US" sz="2400" dirty="0" smtClean="0"/>
              <a:t>Definition of multiple layers to cover different interferer types</a:t>
            </a:r>
          </a:p>
          <a:p>
            <a:r>
              <a:rPr lang="en-US" sz="2400" dirty="0" smtClean="0"/>
              <a:t>Required layer parameters are transmit power, bandwidth, and the signal length</a:t>
            </a:r>
            <a:endParaRPr lang="en-US" sz="2000" dirty="0" smtClean="0"/>
          </a:p>
          <a:p>
            <a:r>
              <a:rPr lang="en-US" sz="2400" dirty="0" smtClean="0"/>
              <a:t>Example layer configuration:</a:t>
            </a:r>
          </a:p>
        </p:txBody>
      </p:sp>
      <p:sp>
        <p:nvSpPr>
          <p:cNvPr id="4" name="Datumsplatzhalter 3"/>
          <p:cNvSpPr>
            <a:spLocks noGrp="1"/>
          </p:cNvSpPr>
          <p:nvPr>
            <p:ph type="dt" sz="half" idx="10"/>
          </p:nvPr>
        </p:nvSpPr>
        <p:spPr>
          <a:xfrm>
            <a:off x="685800" y="378281"/>
            <a:ext cx="1600200" cy="215444"/>
          </a:xfrm>
        </p:spPr>
        <p:txBody>
          <a:bodyPr/>
          <a:lstStyle/>
          <a:p>
            <a:r>
              <a:rPr lang="de-DE" altLang="en-US" smtClean="0"/>
              <a:t>June 2024</a:t>
            </a:r>
            <a:endParaRPr lang="en-US" altLang="en-US" dirty="0"/>
          </a:p>
        </p:txBody>
      </p:sp>
      <p:sp>
        <p:nvSpPr>
          <p:cNvPr id="5" name="Fußzeilenplatzhalter 4"/>
          <p:cNvSpPr>
            <a:spLocks noGrp="1"/>
          </p:cNvSpPr>
          <p:nvPr>
            <p:ph type="ftr" sz="quarter" idx="11"/>
          </p:nvPr>
        </p:nvSpPr>
        <p:spPr/>
        <p:txBody>
          <a:bodyPr/>
          <a:lstStyle/>
          <a:p>
            <a:r>
              <a:rPr lang="en-US" altLang="en-US" smtClean="0"/>
              <a:t>Joerg ROBERT, TU Ilmenau/Fraunhofer IIS</a:t>
            </a:r>
            <a:endParaRPr lang="en-US" altLang="en-US"/>
          </a:p>
        </p:txBody>
      </p:sp>
      <p:sp>
        <p:nvSpPr>
          <p:cNvPr id="6" name="Foliennummernplatzhalter 5"/>
          <p:cNvSpPr>
            <a:spLocks noGrp="1"/>
          </p:cNvSpPr>
          <p:nvPr>
            <p:ph type="sldNum" sz="quarter" idx="12"/>
          </p:nvPr>
        </p:nvSpPr>
        <p:spPr/>
        <p:txBody>
          <a:bodyPr/>
          <a:lstStyle/>
          <a:p>
            <a:r>
              <a:rPr lang="en-US" altLang="en-US" smtClean="0"/>
              <a:t>Slide </a:t>
            </a:r>
            <a:fld id="{F70741EB-911C-4534-9369-758109CECFAC}" type="slidenum">
              <a:rPr lang="en-US" altLang="en-US" smtClean="0"/>
              <a:pPr/>
              <a:t>9</a:t>
            </a:fld>
            <a:endParaRPr lang="en-US" altLang="en-US"/>
          </a:p>
        </p:txBody>
      </p:sp>
      <mc:AlternateContent xmlns:mc="http://schemas.openxmlformats.org/markup-compatibility/2006" xmlns:a14="http://schemas.microsoft.com/office/drawing/2010/main">
        <mc:Choice Requires="a14">
          <p:graphicFrame>
            <p:nvGraphicFramePr>
              <p:cNvPr id="7" name="Tabelle 6"/>
              <p:cNvGraphicFramePr>
                <a:graphicFrameLocks noGrp="1"/>
              </p:cNvGraphicFramePr>
              <p:nvPr>
                <p:extLst/>
              </p:nvPr>
            </p:nvGraphicFramePr>
            <p:xfrm>
              <a:off x="755576" y="3861048"/>
              <a:ext cx="7776865" cy="2123440"/>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2174642">
                      <a:extLst>
                        <a:ext uri="{9D8B030D-6E8A-4147-A177-3AD203B41FA5}">
                          <a16:colId xmlns:a16="http://schemas.microsoft.com/office/drawing/2014/main" val="20001"/>
                        </a:ext>
                      </a:extLst>
                    </a:gridCol>
                    <a:gridCol w="1555373">
                      <a:extLst>
                        <a:ext uri="{9D8B030D-6E8A-4147-A177-3AD203B41FA5}">
                          <a16:colId xmlns:a16="http://schemas.microsoft.com/office/drawing/2014/main" val="20002"/>
                        </a:ext>
                      </a:extLst>
                    </a:gridCol>
                    <a:gridCol w="1555373">
                      <a:extLst>
                        <a:ext uri="{9D8B030D-6E8A-4147-A177-3AD203B41FA5}">
                          <a16:colId xmlns:a16="http://schemas.microsoft.com/office/drawing/2014/main" val="20003"/>
                        </a:ext>
                      </a:extLst>
                    </a:gridCol>
                    <a:gridCol w="1555373">
                      <a:extLst>
                        <a:ext uri="{9D8B030D-6E8A-4147-A177-3AD203B41FA5}">
                          <a16:colId xmlns:a16="http://schemas.microsoft.com/office/drawing/2014/main" val="20004"/>
                        </a:ext>
                      </a:extLst>
                    </a:gridCol>
                  </a:tblGrid>
                  <a:tr h="370840">
                    <a:tc>
                      <a:txBody>
                        <a:bodyPr/>
                        <a:lstStyle/>
                        <a:p>
                          <a:r>
                            <a:rPr lang="de-DE" dirty="0" smtClean="0"/>
                            <a:t>Layer</a:t>
                          </a:r>
                          <a:endParaRPr lang="de-DE" dirty="0"/>
                        </a:p>
                      </a:txBody>
                      <a:tcPr/>
                    </a:tc>
                    <a:tc>
                      <a:txBody>
                        <a:bodyPr/>
                        <a:lstStyle/>
                        <a:p>
                          <a:r>
                            <a:rPr lang="de-DE" dirty="0" err="1" smtClean="0"/>
                            <a:t>Mean</a:t>
                          </a:r>
                          <a:r>
                            <a:rPr lang="de-DE" dirty="0" smtClean="0"/>
                            <a:t> Arrival Rate </a:t>
                          </a:r>
                          <a14:m>
                            <m:oMath xmlns:m="http://schemas.openxmlformats.org/officeDocument/2006/math">
                              <m:sSup>
                                <m:sSupPr>
                                  <m:ctrlPr>
                                    <a:rPr lang="de-DE" b="1" i="1" smtClean="0">
                                      <a:latin typeface="Cambria Math" panose="02040503050406030204" pitchFamily="18" charset="0"/>
                                    </a:rPr>
                                  </m:ctrlPr>
                                </m:sSupPr>
                                <m:e>
                                  <m:r>
                                    <a:rPr lang="de-DE" b="1" i="1" smtClean="0">
                                      <a:latin typeface="Cambria Math"/>
                                    </a:rPr>
                                    <m:t>𝝀</m:t>
                                  </m:r>
                                </m:e>
                                <m:sup>
                                  <m:r>
                                    <a:rPr lang="de-DE" b="1" i="1" smtClean="0">
                                      <a:latin typeface="Cambria Math"/>
                                    </a:rPr>
                                    <m:t>′</m:t>
                                  </m:r>
                                </m:sup>
                              </m:sSup>
                              <m:r>
                                <a:rPr lang="de-DE" b="1" i="1" smtClean="0">
                                  <a:latin typeface="Cambria Math"/>
                                </a:rPr>
                                <m:t> </m:t>
                              </m:r>
                            </m:oMath>
                          </a14:m>
                          <a:r>
                            <a:rPr lang="de-DE" dirty="0" smtClean="0"/>
                            <a:t>[1/s/km²/MHz]</a:t>
                          </a:r>
                          <a:endParaRPr lang="de-DE" dirty="0"/>
                        </a:p>
                      </a:txBody>
                      <a:tcPr/>
                    </a:tc>
                    <a:tc>
                      <a:txBody>
                        <a:bodyPr/>
                        <a:lstStyle/>
                        <a:p>
                          <a:r>
                            <a:rPr lang="de-DE" dirty="0" smtClean="0"/>
                            <a:t>Power [dBm]</a:t>
                          </a:r>
                          <a:endParaRPr lang="de-DE" dirty="0"/>
                        </a:p>
                      </a:txBody>
                      <a:tcPr/>
                    </a:tc>
                    <a:tc>
                      <a:txBody>
                        <a:bodyPr/>
                        <a:lstStyle/>
                        <a:p>
                          <a:r>
                            <a:rPr lang="de-DE" dirty="0" smtClean="0"/>
                            <a:t>Bandwidth [kHz]</a:t>
                          </a:r>
                          <a:endParaRPr lang="de-DE" dirty="0"/>
                        </a:p>
                      </a:txBody>
                      <a:tcPr/>
                    </a:tc>
                    <a:tc>
                      <a:txBody>
                        <a:bodyPr/>
                        <a:lstStyle/>
                        <a:p>
                          <a:r>
                            <a:rPr lang="en-US" noProof="0" dirty="0" smtClean="0"/>
                            <a:t>Length</a:t>
                          </a:r>
                          <a:r>
                            <a:rPr lang="de-DE" baseline="0" dirty="0" smtClean="0"/>
                            <a:t> [</a:t>
                          </a:r>
                          <a:r>
                            <a:rPr lang="de-DE" baseline="0" dirty="0" err="1" smtClean="0"/>
                            <a:t>ms</a:t>
                          </a:r>
                          <a:r>
                            <a:rPr lang="de-DE" baseline="0" dirty="0" smtClean="0"/>
                            <a:t>]</a:t>
                          </a:r>
                          <a:endParaRPr lang="de-DE" dirty="0"/>
                        </a:p>
                      </a:txBody>
                      <a:tcPr/>
                    </a:tc>
                    <a:extLst>
                      <a:ext uri="{0D108BD9-81ED-4DB2-BD59-A6C34878D82A}">
                        <a16:rowId xmlns:a16="http://schemas.microsoft.com/office/drawing/2014/main" val="10000"/>
                      </a:ext>
                    </a:extLst>
                  </a:tr>
                  <a:tr h="370840">
                    <a:tc>
                      <a:txBody>
                        <a:bodyPr/>
                        <a:lstStyle/>
                        <a:p>
                          <a:pPr algn="r"/>
                          <a:r>
                            <a:rPr lang="de-DE" dirty="0" smtClean="0"/>
                            <a:t>1</a:t>
                          </a:r>
                          <a:endParaRPr lang="de-DE" dirty="0"/>
                        </a:p>
                      </a:txBody>
                      <a:tcPr/>
                    </a:tc>
                    <a:tc>
                      <a:txBody>
                        <a:bodyPr/>
                        <a:lstStyle/>
                        <a:p>
                          <a:pPr algn="r"/>
                          <a:r>
                            <a:rPr lang="de-DE" dirty="0" smtClean="0"/>
                            <a:t>0.8</a:t>
                          </a:r>
                          <a:endParaRPr lang="de-DE" dirty="0"/>
                        </a:p>
                      </a:txBody>
                      <a:tcPr/>
                    </a:tc>
                    <a:tc>
                      <a:txBody>
                        <a:bodyPr/>
                        <a:lstStyle/>
                        <a:p>
                          <a:pPr algn="r"/>
                          <a:r>
                            <a:rPr lang="de-DE" dirty="0" smtClean="0"/>
                            <a:t>10</a:t>
                          </a:r>
                          <a:endParaRPr lang="de-DE" dirty="0"/>
                        </a:p>
                      </a:txBody>
                      <a:tcPr/>
                    </a:tc>
                    <a:tc>
                      <a:txBody>
                        <a:bodyPr/>
                        <a:lstStyle/>
                        <a:p>
                          <a:pPr algn="r"/>
                          <a:r>
                            <a:rPr lang="de-DE" dirty="0" smtClean="0"/>
                            <a:t>100</a:t>
                          </a:r>
                          <a:endParaRPr lang="de-DE" dirty="0"/>
                        </a:p>
                      </a:txBody>
                      <a:tcPr/>
                    </a:tc>
                    <a:tc>
                      <a:txBody>
                        <a:bodyPr/>
                        <a:lstStyle/>
                        <a:p>
                          <a:pPr algn="r"/>
                          <a:r>
                            <a:rPr lang="de-DE" dirty="0" smtClean="0"/>
                            <a:t>5</a:t>
                          </a:r>
                          <a:endParaRPr lang="de-DE" dirty="0"/>
                        </a:p>
                      </a:txBody>
                      <a:tcPr/>
                    </a:tc>
                    <a:extLst>
                      <a:ext uri="{0D108BD9-81ED-4DB2-BD59-A6C34878D82A}">
                        <a16:rowId xmlns:a16="http://schemas.microsoft.com/office/drawing/2014/main" val="10001"/>
                      </a:ext>
                    </a:extLst>
                  </a:tr>
                  <a:tr h="370840">
                    <a:tc>
                      <a:txBody>
                        <a:bodyPr/>
                        <a:lstStyle/>
                        <a:p>
                          <a:pPr algn="r"/>
                          <a:r>
                            <a:rPr lang="de-DE" dirty="0" smtClean="0"/>
                            <a:t>2</a:t>
                          </a:r>
                          <a:endParaRPr lang="de-DE" dirty="0"/>
                        </a:p>
                      </a:txBody>
                      <a:tcPr/>
                    </a:tc>
                    <a:tc>
                      <a:txBody>
                        <a:bodyPr/>
                        <a:lstStyle/>
                        <a:p>
                          <a:pPr algn="r"/>
                          <a:r>
                            <a:rPr lang="de-DE" dirty="0" smtClean="0"/>
                            <a:t>0.15</a:t>
                          </a:r>
                          <a:endParaRPr lang="de-DE" dirty="0"/>
                        </a:p>
                      </a:txBody>
                      <a:tcPr/>
                    </a:tc>
                    <a:tc>
                      <a:txBody>
                        <a:bodyPr/>
                        <a:lstStyle/>
                        <a:p>
                          <a:pPr algn="r"/>
                          <a:r>
                            <a:rPr lang="de-DE" dirty="0" smtClean="0"/>
                            <a:t>10</a:t>
                          </a:r>
                          <a:endParaRPr lang="de-DE" dirty="0"/>
                        </a:p>
                      </a:txBody>
                      <a:tcPr/>
                    </a:tc>
                    <a:tc>
                      <a:txBody>
                        <a:bodyPr/>
                        <a:lstStyle/>
                        <a:p>
                          <a:pPr algn="r"/>
                          <a:r>
                            <a:rPr lang="de-DE" dirty="0" smtClean="0"/>
                            <a:t>20</a:t>
                          </a:r>
                          <a:endParaRPr lang="de-DE" dirty="0"/>
                        </a:p>
                      </a:txBody>
                      <a:tcPr/>
                    </a:tc>
                    <a:tc>
                      <a:txBody>
                        <a:bodyPr/>
                        <a:lstStyle/>
                        <a:p>
                          <a:pPr algn="r"/>
                          <a:r>
                            <a:rPr lang="de-DE" dirty="0" smtClean="0"/>
                            <a:t>5</a:t>
                          </a:r>
                          <a:endParaRPr lang="de-DE" dirty="0"/>
                        </a:p>
                      </a:txBody>
                      <a:tcPr/>
                    </a:tc>
                    <a:extLst>
                      <a:ext uri="{0D108BD9-81ED-4DB2-BD59-A6C34878D82A}">
                        <a16:rowId xmlns:a16="http://schemas.microsoft.com/office/drawing/2014/main" val="10002"/>
                      </a:ext>
                    </a:extLst>
                  </a:tr>
                  <a:tr h="370840">
                    <a:tc>
                      <a:txBody>
                        <a:bodyPr/>
                        <a:lstStyle/>
                        <a:p>
                          <a:pPr algn="r"/>
                          <a:r>
                            <a:rPr lang="de-DE" dirty="0" smtClean="0"/>
                            <a:t>3</a:t>
                          </a:r>
                          <a:endParaRPr lang="de-DE" dirty="0"/>
                        </a:p>
                      </a:txBody>
                      <a:tcPr/>
                    </a:tc>
                    <a:tc>
                      <a:txBody>
                        <a:bodyPr/>
                        <a:lstStyle/>
                        <a:p>
                          <a:pPr algn="r"/>
                          <a:r>
                            <a:rPr lang="de-DE" dirty="0" smtClean="0"/>
                            <a:t>0.04</a:t>
                          </a:r>
                          <a:endParaRPr lang="de-DE" dirty="0"/>
                        </a:p>
                      </a:txBody>
                      <a:tcPr/>
                    </a:tc>
                    <a:tc>
                      <a:txBody>
                        <a:bodyPr/>
                        <a:lstStyle/>
                        <a:p>
                          <a:pPr algn="r"/>
                          <a:r>
                            <a:rPr lang="de-DE" dirty="0" smtClean="0"/>
                            <a:t>10</a:t>
                          </a:r>
                          <a:endParaRPr lang="de-DE" dirty="0"/>
                        </a:p>
                      </a:txBody>
                      <a:tcPr/>
                    </a:tc>
                    <a:tc>
                      <a:txBody>
                        <a:bodyPr/>
                        <a:lstStyle/>
                        <a:p>
                          <a:pPr algn="r"/>
                          <a:r>
                            <a:rPr lang="de-DE" dirty="0" smtClean="0"/>
                            <a:t>10</a:t>
                          </a:r>
                          <a:endParaRPr lang="de-DE" dirty="0"/>
                        </a:p>
                      </a:txBody>
                      <a:tcPr/>
                    </a:tc>
                    <a:tc>
                      <a:txBody>
                        <a:bodyPr/>
                        <a:lstStyle/>
                        <a:p>
                          <a:pPr algn="r"/>
                          <a:r>
                            <a:rPr lang="de-DE" dirty="0" smtClean="0"/>
                            <a:t>100</a:t>
                          </a:r>
                          <a:endParaRPr lang="de-DE" dirty="0"/>
                        </a:p>
                      </a:txBody>
                      <a:tcPr/>
                    </a:tc>
                    <a:extLst>
                      <a:ext uri="{0D108BD9-81ED-4DB2-BD59-A6C34878D82A}">
                        <a16:rowId xmlns:a16="http://schemas.microsoft.com/office/drawing/2014/main" val="10003"/>
                      </a:ext>
                    </a:extLst>
                  </a:tr>
                  <a:tr h="370840">
                    <a:tc>
                      <a:txBody>
                        <a:bodyPr/>
                        <a:lstStyle/>
                        <a:p>
                          <a:pPr algn="r"/>
                          <a:r>
                            <a:rPr lang="de-DE" dirty="0" smtClean="0"/>
                            <a:t>4</a:t>
                          </a:r>
                          <a:endParaRPr lang="de-DE" dirty="0"/>
                        </a:p>
                      </a:txBody>
                      <a:tcPr/>
                    </a:tc>
                    <a:tc>
                      <a:txBody>
                        <a:bodyPr/>
                        <a:lstStyle/>
                        <a:p>
                          <a:pPr algn="r"/>
                          <a:r>
                            <a:rPr lang="de-DE" dirty="0" smtClean="0"/>
                            <a:t>0.01</a:t>
                          </a:r>
                          <a:endParaRPr lang="de-DE" dirty="0"/>
                        </a:p>
                      </a:txBody>
                      <a:tcPr/>
                    </a:tc>
                    <a:tc>
                      <a:txBody>
                        <a:bodyPr/>
                        <a:lstStyle/>
                        <a:p>
                          <a:pPr algn="r"/>
                          <a:r>
                            <a:rPr lang="de-DE" dirty="0" smtClean="0"/>
                            <a:t>10</a:t>
                          </a:r>
                          <a:endParaRPr lang="de-DE" dirty="0"/>
                        </a:p>
                      </a:txBody>
                      <a:tcPr/>
                    </a:tc>
                    <a:tc>
                      <a:txBody>
                        <a:bodyPr/>
                        <a:lstStyle/>
                        <a:p>
                          <a:pPr algn="r"/>
                          <a:r>
                            <a:rPr lang="de-DE" dirty="0" smtClean="0"/>
                            <a:t>1,000</a:t>
                          </a:r>
                          <a:endParaRPr lang="de-DE" dirty="0"/>
                        </a:p>
                      </a:txBody>
                      <a:tcPr/>
                    </a:tc>
                    <a:tc>
                      <a:txBody>
                        <a:bodyPr/>
                        <a:lstStyle/>
                        <a:p>
                          <a:pPr algn="r"/>
                          <a:r>
                            <a:rPr lang="de-DE" dirty="0" smtClean="0"/>
                            <a:t>30</a:t>
                          </a:r>
                          <a:endParaRPr lang="de-DE" dirty="0"/>
                        </a:p>
                      </a:txBody>
                      <a:tcPr/>
                    </a:tc>
                    <a:extLst>
                      <a:ext uri="{0D108BD9-81ED-4DB2-BD59-A6C34878D82A}">
                        <a16:rowId xmlns:a16="http://schemas.microsoft.com/office/drawing/2014/main" val="10004"/>
                      </a:ext>
                    </a:extLst>
                  </a:tr>
                </a:tbl>
              </a:graphicData>
            </a:graphic>
          </p:graphicFrame>
        </mc:Choice>
        <mc:Fallback xmlns="">
          <p:graphicFrame>
            <p:nvGraphicFramePr>
              <p:cNvPr id="7" name="Tabelle 6"/>
              <p:cNvGraphicFramePr>
                <a:graphicFrameLocks noGrp="1"/>
              </p:cNvGraphicFramePr>
              <p:nvPr>
                <p:extLst>
                  <p:ext uri="{D42A27DB-BD31-4B8C-83A1-F6EECF244321}">
                    <p14:modId xmlns:p14="http://schemas.microsoft.com/office/powerpoint/2010/main" val="1404226436"/>
                  </p:ext>
                </p:extLst>
              </p:nvPr>
            </p:nvGraphicFramePr>
            <p:xfrm>
              <a:off x="755576" y="3861048"/>
              <a:ext cx="7776865" cy="2123440"/>
            </p:xfrm>
            <a:graphic>
              <a:graphicData uri="http://schemas.openxmlformats.org/drawingml/2006/table">
                <a:tbl>
                  <a:tblPr firstRow="1" bandRow="1">
                    <a:tableStyleId>{5C22544A-7EE6-4342-B048-85BDC9FD1C3A}</a:tableStyleId>
                  </a:tblPr>
                  <a:tblGrid>
                    <a:gridCol w="936104"/>
                    <a:gridCol w="2174642"/>
                    <a:gridCol w="1555373"/>
                    <a:gridCol w="1555373"/>
                    <a:gridCol w="1555373"/>
                  </a:tblGrid>
                  <a:tr h="640080">
                    <a:tc>
                      <a:txBody>
                        <a:bodyPr/>
                        <a:lstStyle/>
                        <a:p>
                          <a:r>
                            <a:rPr lang="de-DE" dirty="0" smtClean="0"/>
                            <a:t>Layer</a:t>
                          </a:r>
                          <a:endParaRPr lang="de-DE" dirty="0"/>
                        </a:p>
                      </a:txBody>
                      <a:tcPr/>
                    </a:tc>
                    <a:tc>
                      <a:txBody>
                        <a:bodyPr/>
                        <a:lstStyle/>
                        <a:p>
                          <a:endParaRPr lang="en-US"/>
                        </a:p>
                      </a:txBody>
                      <a:tcPr>
                        <a:blipFill rotWithShape="1">
                          <a:blip r:embed="rId2"/>
                          <a:stretch>
                            <a:fillRect l="-43539" t="-4762" r="-215169" b="-246667"/>
                          </a:stretch>
                        </a:blipFill>
                      </a:tcPr>
                    </a:tc>
                    <a:tc>
                      <a:txBody>
                        <a:bodyPr/>
                        <a:lstStyle/>
                        <a:p>
                          <a:r>
                            <a:rPr lang="de-DE" dirty="0" smtClean="0"/>
                            <a:t>Power [dBm]</a:t>
                          </a:r>
                          <a:endParaRPr lang="de-DE" dirty="0"/>
                        </a:p>
                      </a:txBody>
                      <a:tcPr/>
                    </a:tc>
                    <a:tc>
                      <a:txBody>
                        <a:bodyPr/>
                        <a:lstStyle/>
                        <a:p>
                          <a:r>
                            <a:rPr lang="de-DE" dirty="0" smtClean="0"/>
                            <a:t>Bandwidth [kHz]</a:t>
                          </a:r>
                          <a:endParaRPr lang="de-DE" dirty="0"/>
                        </a:p>
                      </a:txBody>
                      <a:tcPr/>
                    </a:tc>
                    <a:tc>
                      <a:txBody>
                        <a:bodyPr/>
                        <a:lstStyle/>
                        <a:p>
                          <a:r>
                            <a:rPr lang="en-US" noProof="0" dirty="0" smtClean="0"/>
                            <a:t>Length</a:t>
                          </a:r>
                          <a:r>
                            <a:rPr lang="de-DE" baseline="0" dirty="0" smtClean="0"/>
                            <a:t> [</a:t>
                          </a:r>
                          <a:r>
                            <a:rPr lang="de-DE" baseline="0" dirty="0" err="1" smtClean="0"/>
                            <a:t>ms</a:t>
                          </a:r>
                          <a:r>
                            <a:rPr lang="de-DE" baseline="0" dirty="0" smtClean="0"/>
                            <a:t>]</a:t>
                          </a:r>
                          <a:endParaRPr lang="de-DE" dirty="0"/>
                        </a:p>
                      </a:txBody>
                      <a:tcPr/>
                    </a:tc>
                  </a:tr>
                  <a:tr h="370840">
                    <a:tc>
                      <a:txBody>
                        <a:bodyPr/>
                        <a:lstStyle/>
                        <a:p>
                          <a:pPr algn="r"/>
                          <a:r>
                            <a:rPr lang="de-DE" dirty="0" smtClean="0"/>
                            <a:t>1</a:t>
                          </a:r>
                          <a:endParaRPr lang="de-DE" dirty="0"/>
                        </a:p>
                      </a:txBody>
                      <a:tcPr/>
                    </a:tc>
                    <a:tc>
                      <a:txBody>
                        <a:bodyPr/>
                        <a:lstStyle/>
                        <a:p>
                          <a:pPr algn="r"/>
                          <a:r>
                            <a:rPr lang="de-DE" dirty="0" smtClean="0"/>
                            <a:t>0.8</a:t>
                          </a:r>
                          <a:endParaRPr lang="de-DE" dirty="0"/>
                        </a:p>
                      </a:txBody>
                      <a:tcPr/>
                    </a:tc>
                    <a:tc>
                      <a:txBody>
                        <a:bodyPr/>
                        <a:lstStyle/>
                        <a:p>
                          <a:pPr algn="r"/>
                          <a:r>
                            <a:rPr lang="de-DE" dirty="0" smtClean="0"/>
                            <a:t>10</a:t>
                          </a:r>
                          <a:endParaRPr lang="de-DE" dirty="0"/>
                        </a:p>
                      </a:txBody>
                      <a:tcPr/>
                    </a:tc>
                    <a:tc>
                      <a:txBody>
                        <a:bodyPr/>
                        <a:lstStyle/>
                        <a:p>
                          <a:pPr algn="r"/>
                          <a:r>
                            <a:rPr lang="de-DE" dirty="0" smtClean="0"/>
                            <a:t>100</a:t>
                          </a:r>
                          <a:endParaRPr lang="de-DE" dirty="0"/>
                        </a:p>
                      </a:txBody>
                      <a:tcPr/>
                    </a:tc>
                    <a:tc>
                      <a:txBody>
                        <a:bodyPr/>
                        <a:lstStyle/>
                        <a:p>
                          <a:pPr algn="r"/>
                          <a:r>
                            <a:rPr lang="de-DE" dirty="0" smtClean="0"/>
                            <a:t>5</a:t>
                          </a:r>
                          <a:endParaRPr lang="de-DE" dirty="0"/>
                        </a:p>
                      </a:txBody>
                      <a:tcPr/>
                    </a:tc>
                  </a:tr>
                  <a:tr h="370840">
                    <a:tc>
                      <a:txBody>
                        <a:bodyPr/>
                        <a:lstStyle/>
                        <a:p>
                          <a:pPr algn="r"/>
                          <a:r>
                            <a:rPr lang="de-DE" dirty="0" smtClean="0"/>
                            <a:t>2</a:t>
                          </a:r>
                          <a:endParaRPr lang="de-DE" dirty="0"/>
                        </a:p>
                      </a:txBody>
                      <a:tcPr/>
                    </a:tc>
                    <a:tc>
                      <a:txBody>
                        <a:bodyPr/>
                        <a:lstStyle/>
                        <a:p>
                          <a:pPr algn="r"/>
                          <a:r>
                            <a:rPr lang="de-DE" dirty="0" smtClean="0"/>
                            <a:t>0.15</a:t>
                          </a:r>
                          <a:endParaRPr lang="de-DE" dirty="0"/>
                        </a:p>
                      </a:txBody>
                      <a:tcPr/>
                    </a:tc>
                    <a:tc>
                      <a:txBody>
                        <a:bodyPr/>
                        <a:lstStyle/>
                        <a:p>
                          <a:pPr algn="r"/>
                          <a:r>
                            <a:rPr lang="de-DE" dirty="0" smtClean="0"/>
                            <a:t>10</a:t>
                          </a:r>
                          <a:endParaRPr lang="de-DE" dirty="0"/>
                        </a:p>
                      </a:txBody>
                      <a:tcPr/>
                    </a:tc>
                    <a:tc>
                      <a:txBody>
                        <a:bodyPr/>
                        <a:lstStyle/>
                        <a:p>
                          <a:pPr algn="r"/>
                          <a:r>
                            <a:rPr lang="de-DE" dirty="0" smtClean="0"/>
                            <a:t>20</a:t>
                          </a:r>
                          <a:endParaRPr lang="de-DE" dirty="0"/>
                        </a:p>
                      </a:txBody>
                      <a:tcPr/>
                    </a:tc>
                    <a:tc>
                      <a:txBody>
                        <a:bodyPr/>
                        <a:lstStyle/>
                        <a:p>
                          <a:pPr algn="r"/>
                          <a:r>
                            <a:rPr lang="de-DE" dirty="0" smtClean="0"/>
                            <a:t>5</a:t>
                          </a:r>
                          <a:endParaRPr lang="de-DE" dirty="0"/>
                        </a:p>
                      </a:txBody>
                      <a:tcPr/>
                    </a:tc>
                  </a:tr>
                  <a:tr h="370840">
                    <a:tc>
                      <a:txBody>
                        <a:bodyPr/>
                        <a:lstStyle/>
                        <a:p>
                          <a:pPr algn="r"/>
                          <a:r>
                            <a:rPr lang="de-DE" dirty="0" smtClean="0"/>
                            <a:t>3</a:t>
                          </a:r>
                          <a:endParaRPr lang="de-DE" dirty="0"/>
                        </a:p>
                      </a:txBody>
                      <a:tcPr/>
                    </a:tc>
                    <a:tc>
                      <a:txBody>
                        <a:bodyPr/>
                        <a:lstStyle/>
                        <a:p>
                          <a:pPr algn="r"/>
                          <a:r>
                            <a:rPr lang="de-DE" dirty="0" smtClean="0"/>
                            <a:t>0.04</a:t>
                          </a:r>
                          <a:endParaRPr lang="de-DE" dirty="0"/>
                        </a:p>
                      </a:txBody>
                      <a:tcPr/>
                    </a:tc>
                    <a:tc>
                      <a:txBody>
                        <a:bodyPr/>
                        <a:lstStyle/>
                        <a:p>
                          <a:pPr algn="r"/>
                          <a:r>
                            <a:rPr lang="de-DE" dirty="0" smtClean="0"/>
                            <a:t>10</a:t>
                          </a:r>
                          <a:endParaRPr lang="de-DE" dirty="0"/>
                        </a:p>
                      </a:txBody>
                      <a:tcPr/>
                    </a:tc>
                    <a:tc>
                      <a:txBody>
                        <a:bodyPr/>
                        <a:lstStyle/>
                        <a:p>
                          <a:pPr algn="r"/>
                          <a:r>
                            <a:rPr lang="de-DE" dirty="0" smtClean="0"/>
                            <a:t>10</a:t>
                          </a:r>
                          <a:endParaRPr lang="de-DE" dirty="0"/>
                        </a:p>
                      </a:txBody>
                      <a:tcPr/>
                    </a:tc>
                    <a:tc>
                      <a:txBody>
                        <a:bodyPr/>
                        <a:lstStyle/>
                        <a:p>
                          <a:pPr algn="r"/>
                          <a:r>
                            <a:rPr lang="de-DE" dirty="0" smtClean="0"/>
                            <a:t>100</a:t>
                          </a:r>
                          <a:endParaRPr lang="de-DE" dirty="0"/>
                        </a:p>
                      </a:txBody>
                      <a:tcPr/>
                    </a:tc>
                  </a:tr>
                  <a:tr h="370840">
                    <a:tc>
                      <a:txBody>
                        <a:bodyPr/>
                        <a:lstStyle/>
                        <a:p>
                          <a:pPr algn="r"/>
                          <a:r>
                            <a:rPr lang="de-DE" dirty="0" smtClean="0"/>
                            <a:t>4</a:t>
                          </a:r>
                          <a:endParaRPr lang="de-DE" dirty="0"/>
                        </a:p>
                      </a:txBody>
                      <a:tcPr/>
                    </a:tc>
                    <a:tc>
                      <a:txBody>
                        <a:bodyPr/>
                        <a:lstStyle/>
                        <a:p>
                          <a:pPr algn="r"/>
                          <a:r>
                            <a:rPr lang="de-DE" dirty="0" smtClean="0"/>
                            <a:t>0.01</a:t>
                          </a:r>
                          <a:endParaRPr lang="de-DE" dirty="0"/>
                        </a:p>
                      </a:txBody>
                      <a:tcPr/>
                    </a:tc>
                    <a:tc>
                      <a:txBody>
                        <a:bodyPr/>
                        <a:lstStyle/>
                        <a:p>
                          <a:pPr algn="r"/>
                          <a:r>
                            <a:rPr lang="de-DE" dirty="0" smtClean="0"/>
                            <a:t>10</a:t>
                          </a:r>
                          <a:endParaRPr lang="de-DE" dirty="0"/>
                        </a:p>
                      </a:txBody>
                      <a:tcPr/>
                    </a:tc>
                    <a:tc>
                      <a:txBody>
                        <a:bodyPr/>
                        <a:lstStyle/>
                        <a:p>
                          <a:pPr algn="r"/>
                          <a:r>
                            <a:rPr lang="de-DE" dirty="0" smtClean="0"/>
                            <a:t>1,000</a:t>
                          </a:r>
                          <a:endParaRPr lang="de-DE" dirty="0"/>
                        </a:p>
                      </a:txBody>
                      <a:tcPr/>
                    </a:tc>
                    <a:tc>
                      <a:txBody>
                        <a:bodyPr/>
                        <a:lstStyle/>
                        <a:p>
                          <a:pPr algn="r"/>
                          <a:r>
                            <a:rPr lang="de-DE" dirty="0" smtClean="0"/>
                            <a:t>30</a:t>
                          </a:r>
                          <a:endParaRPr lang="de-DE" dirty="0"/>
                        </a:p>
                      </a:txBody>
                      <a:tcPr/>
                    </a:tc>
                  </a:tr>
                </a:tbl>
              </a:graphicData>
            </a:graphic>
          </p:graphicFrame>
        </mc:Fallback>
      </mc:AlternateContent>
    </p:spTree>
    <p:extLst>
      <p:ext uri="{BB962C8B-B14F-4D97-AF65-F5344CB8AC3E}">
        <p14:creationId xmlns:p14="http://schemas.microsoft.com/office/powerpoint/2010/main" val="4210582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IEEE-P802_15(3)</Template>
  <TotalTime>0</TotalTime>
  <Words>1590</Words>
  <Application>Microsoft Office PowerPoint</Application>
  <PresentationFormat>Bildschirmpräsentation (4:3)</PresentationFormat>
  <Paragraphs>211</Paragraphs>
  <Slides>19</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Arial</vt:lpstr>
      <vt:lpstr>Cambria Math</vt:lpstr>
      <vt:lpstr>Times New Roman</vt:lpstr>
      <vt:lpstr>Wingdings</vt:lpstr>
      <vt:lpstr>Office</vt:lpstr>
      <vt:lpstr>PowerPoint-Präsentation</vt:lpstr>
      <vt:lpstr>Interference Model Usage and Details</vt:lpstr>
      <vt:lpstr>Abstract</vt:lpstr>
      <vt:lpstr>IEEE 802.15.4w Interference Model</vt:lpstr>
      <vt:lpstr>Assumption of the Interferer Distribution</vt:lpstr>
      <vt:lpstr>Received Signal Level</vt:lpstr>
      <vt:lpstr>Arrival Rate of Interferers</vt:lpstr>
      <vt:lpstr>Properties of the Arrival Process</vt:lpstr>
      <vt:lpstr>Currently Defined Layers</vt:lpstr>
      <vt:lpstr>Generation of the Transmit Signal</vt:lpstr>
      <vt:lpstr>Calculation of Channel Realization (I/II)</vt:lpstr>
      <vt:lpstr>Calculation of Channel Realization (II/II)</vt:lpstr>
      <vt:lpstr>Device-to-Device Path-Loss Model</vt:lpstr>
      <vt:lpstr>Outdoor Urban Path-Loss Model</vt:lpstr>
      <vt:lpstr>Using the Model in Simulations</vt:lpstr>
      <vt:lpstr>File Content</vt:lpstr>
      <vt:lpstr>Normalization of the Model</vt:lpstr>
      <vt:lpstr>Summary</vt:lpstr>
      <vt:lpstr>Literature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Robert, Jörg</dc:creator>
  <cp:keywords/>
  <dc:description>&lt;doc#&gt;</dc:description>
  <cp:lastModifiedBy>Robert, Jörg</cp:lastModifiedBy>
  <cp:revision>29</cp:revision>
  <cp:lastPrinted>1998-02-10T13:28:06Z</cp:lastPrinted>
  <dcterms:created xsi:type="dcterms:W3CDTF">2023-12-01T17:38:14Z</dcterms:created>
  <dcterms:modified xsi:type="dcterms:W3CDTF">2024-06-19T07:26:19Z</dcterms:modified>
</cp:coreProperties>
</file>