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8" r:id="rId16"/>
    <p:sldId id="1065" r:id="rId17"/>
    <p:sldId id="1060" r:id="rId18"/>
    <p:sldId id="1061" r:id="rId19"/>
    <p:sldId id="1069" r:id="rId20"/>
    <p:sldId id="1067" r:id="rId21"/>
    <p:sldId id="1066"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91" d="100"/>
          <a:sy n="91" d="100"/>
        </p:scale>
        <p:origin x="96" y="184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doc.:IEEE802.15-24-0343r6</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2024-07-16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AM2 10:30am CEST</a:t>
            </a:r>
          </a:p>
          <a:p>
            <a:r>
              <a:rPr lang="en-US" dirty="0"/>
              <a:t>Wednesday PM1 1:30pm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July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LB205 Third Letter Ballot (2</a:t>
            </a:r>
            <a:r>
              <a:rPr lang="en-US" baseline="30000" dirty="0"/>
              <a:t>nd</a:t>
            </a:r>
            <a:r>
              <a:rPr lang="en-US" dirty="0"/>
              <a:t> Recirculation)</a:t>
            </a:r>
          </a:p>
          <a:p>
            <a:pPr lvl="1"/>
            <a:r>
              <a:rPr lang="en-US" dirty="0"/>
              <a:t>Comments received discussed on CRG Teleconference </a:t>
            </a:r>
            <a:r>
              <a:rPr lang="fr-FR" dirty="0"/>
              <a:t>2024-06-11</a:t>
            </a:r>
          </a:p>
          <a:p>
            <a:pPr lvl="1"/>
            <a:r>
              <a:rPr lang="en-US" dirty="0"/>
              <a:t>CRG Teleconference minutes </a:t>
            </a:r>
            <a:r>
              <a:rPr lang="fr-FR" dirty="0"/>
              <a:t>15-24-0339-00-016t-minutes-of-tg16t-LB205-crg-teleconference-2024-06-11.docx</a:t>
            </a:r>
            <a:endParaRPr lang="en-US" dirty="0"/>
          </a:p>
          <a:p>
            <a:pPr lvl="1"/>
            <a:endParaRPr lang="fr-FR" dirty="0"/>
          </a:p>
          <a:p>
            <a:pPr marL="457200" lvl="1" indent="0">
              <a:buNone/>
            </a:pPr>
            <a:endParaRPr lang="en-US" dirty="0"/>
          </a:p>
          <a:p>
            <a:r>
              <a:rPr lang="en-US" dirty="0"/>
              <a:t>Comment Resolution Spreadsheet:</a:t>
            </a:r>
          </a:p>
          <a:p>
            <a:pPr lvl="1"/>
            <a:r>
              <a:rPr lang="en-US" dirty="0"/>
              <a:t>15-24-0340-00-016t-tg16t-lb205-comments-and-resolutions.xlsx</a:t>
            </a:r>
          </a:p>
          <a:p>
            <a:pPr lvl="1"/>
            <a:endParaRPr lang="en-US" dirty="0"/>
          </a:p>
          <a:p>
            <a:pPr lvl="1"/>
            <a:r>
              <a:rPr lang="en-US" dirty="0"/>
              <a:t>Comments withdrawn to forward unchanged draft to SA Ballot.</a:t>
            </a:r>
          </a:p>
          <a:p>
            <a:pPr lvl="1"/>
            <a:r>
              <a:rPr lang="en-US" dirty="0"/>
              <a:t>Final Spreadsheet: 15-24-0340-01-016t-tg16t-lb205-comments-and-resolutions.xlsx</a:t>
            </a:r>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B3FA9-9632-FDC4-EE86-876CDDB914BF}"/>
              </a:ext>
            </a:extLst>
          </p:cNvPr>
          <p:cNvSpPr>
            <a:spLocks noGrp="1"/>
          </p:cNvSpPr>
          <p:nvPr>
            <p:ph type="title"/>
          </p:nvPr>
        </p:nvSpPr>
        <p:spPr/>
        <p:txBody>
          <a:bodyPr/>
          <a:lstStyle/>
          <a:p>
            <a:r>
              <a:rPr lang="en-US" dirty="0"/>
              <a:t>High Level Plan</a:t>
            </a:r>
          </a:p>
        </p:txBody>
      </p:sp>
      <p:sp>
        <p:nvSpPr>
          <p:cNvPr id="3" name="Content Placeholder 2">
            <a:extLst>
              <a:ext uri="{FF2B5EF4-FFF2-40B4-BE49-F238E27FC236}">
                <a16:creationId xmlns:a16="http://schemas.microsoft.com/office/drawing/2014/main" id="{D9A5A5D0-0EFE-CC83-B391-140BAC01FCB6}"/>
              </a:ext>
            </a:extLst>
          </p:cNvPr>
          <p:cNvSpPr>
            <a:spLocks noGrp="1"/>
          </p:cNvSpPr>
          <p:nvPr>
            <p:ph idx="1"/>
          </p:nvPr>
        </p:nvSpPr>
        <p:spPr/>
        <p:txBody>
          <a:bodyPr/>
          <a:lstStyle/>
          <a:p>
            <a:r>
              <a:rPr lang="en-US" dirty="0"/>
              <a:t>Accept comments in LB205</a:t>
            </a:r>
          </a:p>
          <a:p>
            <a:r>
              <a:rPr lang="en-US" dirty="0"/>
              <a:t>Walk through comments and D4.0 to verify resolutions.</a:t>
            </a:r>
          </a:p>
          <a:p>
            <a:r>
              <a:rPr lang="en-US" dirty="0"/>
              <a:t>TG Motion for Recirculation on D4.0</a:t>
            </a:r>
          </a:p>
          <a:p>
            <a:r>
              <a:rPr lang="en-US" dirty="0"/>
              <a:t>WG motion  for recirc on D4.0</a:t>
            </a:r>
          </a:p>
          <a:p>
            <a:r>
              <a:rPr lang="en-US" dirty="0"/>
              <a:t>CRG Motion or WG</a:t>
            </a:r>
          </a:p>
          <a:p>
            <a:r>
              <a:rPr lang="en-US" dirty="0"/>
              <a:t>WG motion for Conditional SA Ballot on D4.0</a:t>
            </a:r>
          </a:p>
          <a:p>
            <a:pPr lvl="1"/>
            <a:r>
              <a:rPr lang="en-US" dirty="0"/>
              <a:t>Put Agenda for August LMSC Call for SA Ballot. </a:t>
            </a:r>
          </a:p>
          <a:p>
            <a:endParaRPr lang="en-US" dirty="0"/>
          </a:p>
          <a:p>
            <a:endParaRPr lang="en-US" dirty="0"/>
          </a:p>
        </p:txBody>
      </p:sp>
      <p:sp>
        <p:nvSpPr>
          <p:cNvPr id="4" name="Date Placeholder 3">
            <a:extLst>
              <a:ext uri="{FF2B5EF4-FFF2-40B4-BE49-F238E27FC236}">
                <a16:creationId xmlns:a16="http://schemas.microsoft.com/office/drawing/2014/main" id="{2115D32D-19E2-229D-6FA0-E79D12B0B701}"/>
              </a:ext>
            </a:extLst>
          </p:cNvPr>
          <p:cNvSpPr>
            <a:spLocks noGrp="1"/>
          </p:cNvSpPr>
          <p:nvPr>
            <p:ph type="dt" sz="half" idx="10"/>
          </p:nvPr>
        </p:nvSpPr>
        <p:spPr/>
        <p:txBody>
          <a:bodyPr/>
          <a:lstStyle/>
          <a:p>
            <a:r>
              <a:rPr lang="en-US"/>
              <a:t>July_2024</a:t>
            </a:r>
            <a:endParaRPr lang="en-US" dirty="0"/>
          </a:p>
        </p:txBody>
      </p:sp>
      <p:sp>
        <p:nvSpPr>
          <p:cNvPr id="5" name="Footer Placeholder 4">
            <a:extLst>
              <a:ext uri="{FF2B5EF4-FFF2-40B4-BE49-F238E27FC236}">
                <a16:creationId xmlns:a16="http://schemas.microsoft.com/office/drawing/2014/main" id="{CF78B006-9303-2C6A-750D-15D52C7A5A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3E85365-DA8E-32DF-0342-E1A59338FD39}"/>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125604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a:xfrm>
            <a:off x="838200" y="1295400"/>
            <a:ext cx="10515600" cy="4881563"/>
          </a:xfrm>
        </p:spPr>
        <p:txBody>
          <a:bodyPr>
            <a:normAutofit fontScale="85000" lnSpcReduction="20000"/>
          </a:bodyPr>
          <a:lstStyle/>
          <a:p>
            <a:r>
              <a:rPr lang="en-US" dirty="0"/>
              <a:t>TG Motion to start WG recirculation on D4.0</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Move that TG16t formally request that the 802.15 WG start a WG Letter Ballot requesting approval of document P802.16t_D4.0 and to forward document P802.16t_D4.0, to Standards Association ballot </a:t>
            </a:r>
          </a:p>
          <a:p>
            <a:pPr lvl="2"/>
            <a:r>
              <a:rPr lang="en-US" sz="1300" i="1" dirty="0">
                <a:latin typeface="Arial" panose="020B0604020202020204" pitchFamily="34" charset="0"/>
                <a:ea typeface="Times New Roman" panose="02020603050405020304" pitchFamily="18" charset="0"/>
                <a:cs typeface="Times New Roman" panose="02020603050405020304" pitchFamily="18" charset="0"/>
              </a:rPr>
              <a:t>Moved:  Joerg Robert</a:t>
            </a:r>
          </a:p>
          <a:p>
            <a:pPr lvl="2"/>
            <a:r>
              <a:rPr lang="en-US" sz="1300" i="1" dirty="0">
                <a:effectLst/>
                <a:latin typeface="Arial" panose="020B0604020202020204" pitchFamily="34" charset="0"/>
                <a:ea typeface="Times New Roman" panose="02020603050405020304" pitchFamily="18" charset="0"/>
                <a:cs typeface="Times New Roman" panose="02020603050405020304" pitchFamily="18" charset="0"/>
              </a:rPr>
              <a:t>Second: Ann Krieger</a:t>
            </a:r>
          </a:p>
          <a:p>
            <a:pPr lvl="2"/>
            <a:r>
              <a:rPr lang="en-US" sz="1300" dirty="0">
                <a:effectLst/>
                <a:latin typeface="Arial" panose="020B0604020202020204" pitchFamily="34" charset="0"/>
                <a:ea typeface="Times New Roman" panose="02020603050405020304" pitchFamily="18" charset="0"/>
                <a:cs typeface="Times New Roman" panose="02020603050405020304" pitchFamily="18" charset="0"/>
              </a:rPr>
              <a:t>Vote:   4 : 0 : 0</a:t>
            </a:r>
          </a:p>
          <a:p>
            <a:r>
              <a:rPr lang="en-US" sz="2400" dirty="0">
                <a:effectLst/>
                <a:latin typeface="Arial" panose="020B0604020202020204" pitchFamily="34" charset="0"/>
                <a:ea typeface="Times New Roman" panose="02020603050405020304" pitchFamily="18" charset="0"/>
                <a:cs typeface="Times New Roman" panose="02020603050405020304" pitchFamily="18" charset="0"/>
              </a:rPr>
              <a:t>TG Motion for conditional SA Ballot</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Move that TG16t formally request that 802.15 requests conditional approval from the LMSC to submit P802.16t_D4.0 (or current revision) to Standards Association ballot.</a:t>
            </a:r>
          </a:p>
          <a:p>
            <a:pPr lvl="2"/>
            <a:r>
              <a:rPr lang="en-US" sz="1400" i="1" dirty="0">
                <a:latin typeface="Arial" panose="020B0604020202020204" pitchFamily="34" charset="0"/>
                <a:ea typeface="Times New Roman" panose="02020603050405020304" pitchFamily="18" charset="0"/>
                <a:cs typeface="Times New Roman" panose="02020603050405020304" pitchFamily="18" charset="0"/>
              </a:rPr>
              <a:t>Moved:   Ann Krieger</a:t>
            </a:r>
          </a:p>
          <a:p>
            <a:pPr lvl="2"/>
            <a:r>
              <a:rPr lang="en-US" sz="1400" i="1" dirty="0">
                <a:effectLst/>
                <a:latin typeface="Arial" panose="020B0604020202020204" pitchFamily="34" charset="0"/>
                <a:ea typeface="Times New Roman" panose="02020603050405020304" pitchFamily="18" charset="0"/>
                <a:cs typeface="Times New Roman" panose="02020603050405020304" pitchFamily="18" charset="0"/>
              </a:rPr>
              <a:t>Second: Joerg Robert</a:t>
            </a:r>
          </a:p>
          <a:p>
            <a:pPr lvl="2"/>
            <a:r>
              <a:rPr lang="en-US" sz="1400" dirty="0">
                <a:effectLst/>
                <a:latin typeface="Arial" panose="020B0604020202020204" pitchFamily="34" charset="0"/>
                <a:ea typeface="Times New Roman" panose="02020603050405020304" pitchFamily="18" charset="0"/>
                <a:cs typeface="Times New Roman" panose="02020603050405020304" pitchFamily="18" charset="0"/>
              </a:rPr>
              <a:t>Vote:  4 : 0 : 0</a:t>
            </a:r>
          </a:p>
          <a:p>
            <a:pPr lvl="1"/>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r>
              <a:rPr lang="en-US" dirty="0"/>
              <a:t>WG Motion text for recirculation LB:</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Move that 802.15 WG start a WG recirculation requesting approval of document P802.16t_D4.0 and to forward document P802.16t_D4.0,</a:t>
            </a:r>
            <a:r>
              <a:rPr lang="en-US"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to Standards Association ballot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lvl="1"/>
            <a:endParaRPr lang="en-US" dirty="0"/>
          </a:p>
          <a:p>
            <a:r>
              <a:rPr lang="en-US" dirty="0"/>
              <a:t>WG Motion text for Conditional SA Ballot:</a:t>
            </a:r>
          </a:p>
          <a:p>
            <a:pPr lvl="1"/>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Motion: 802.15 requests conditional approval from the LMSC to submit P802.16t_D4.0 (or current revision) to Standards Association ballot.</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a:t>
            </a:r>
            <a:r>
              <a:rPr lang="en-US" sz="1800" i="1" dirty="0">
                <a:effectLst/>
                <a:latin typeface="Arial" panose="020B0604020202020204" pitchFamily="34" charset="0"/>
                <a:ea typeface="Times New Roman" panose="02020603050405020304" pitchFamily="18" charset="0"/>
                <a:cs typeface="Times New Roman" panose="02020603050405020304" pitchFamily="18" charset="0"/>
              </a:rPr>
              <a:t>P802.16t_D4.0 </a:t>
            </a:r>
            <a:r>
              <a:rPr lang="en-US" sz="1800" i="1" dirty="0">
                <a:effectLst/>
                <a:latin typeface="Calibri" panose="020F0502020204030204" pitchFamily="34" charset="0"/>
                <a:ea typeface="Aptos" panose="020B0004020202020204" pitchFamily="34" charset="0"/>
              </a:rPr>
              <a:t>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   </a:t>
            </a:r>
          </a:p>
          <a:p>
            <a:pPr lvl="1"/>
            <a:r>
              <a:rPr lang="en-US" dirty="0"/>
              <a:t>Moved : Vishal Kalkundrikar</a:t>
            </a:r>
          </a:p>
          <a:p>
            <a:pPr lvl="1"/>
            <a:r>
              <a:rPr lang="en-US" dirty="0"/>
              <a:t>Second: Joerg Robert</a:t>
            </a:r>
          </a:p>
          <a:p>
            <a:pPr lvl="1"/>
            <a:r>
              <a:rPr lang="en-US" dirty="0"/>
              <a:t>Vote -   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Schedule CRG meeting August 6,  8am PT, 11am ET</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142E4-4B25-34EF-3607-9C67900BEB9A}"/>
              </a:ext>
            </a:extLst>
          </p:cNvPr>
          <p:cNvSpPr>
            <a:spLocks noGrp="1"/>
          </p:cNvSpPr>
          <p:nvPr>
            <p:ph type="title"/>
          </p:nvPr>
        </p:nvSpPr>
        <p:spPr>
          <a:xfrm>
            <a:off x="838200" y="365125"/>
            <a:ext cx="10515600" cy="2835275"/>
          </a:xfrm>
        </p:spPr>
        <p:txBody>
          <a:bodyPr>
            <a:normAutofit/>
          </a:bodyPr>
          <a:lstStyle/>
          <a:p>
            <a:r>
              <a:rPr lang="en-US" dirty="0"/>
              <a:t>SA </a:t>
            </a:r>
            <a:br>
              <a:rPr lang="en-US" dirty="0"/>
            </a:br>
            <a:r>
              <a:rPr lang="en-US" dirty="0"/>
              <a:t>Ballot </a:t>
            </a:r>
            <a:br>
              <a:rPr lang="en-US" dirty="0"/>
            </a:br>
            <a:r>
              <a:rPr lang="en-US" dirty="0"/>
              <a:t>Pool</a:t>
            </a:r>
          </a:p>
        </p:txBody>
      </p:sp>
      <p:pic>
        <p:nvPicPr>
          <p:cNvPr id="8" name="Content Placeholder 7">
            <a:extLst>
              <a:ext uri="{FF2B5EF4-FFF2-40B4-BE49-F238E27FC236}">
                <a16:creationId xmlns:a16="http://schemas.microsoft.com/office/drawing/2014/main" id="{A8936521-196A-8BAF-07C1-482FF1A1480E}"/>
              </a:ext>
            </a:extLst>
          </p:cNvPr>
          <p:cNvPicPr>
            <a:picLocks noGrp="1" noChangeAspect="1"/>
          </p:cNvPicPr>
          <p:nvPr>
            <p:ph idx="1"/>
          </p:nvPr>
        </p:nvPicPr>
        <p:blipFill>
          <a:blip r:embed="rId2"/>
          <a:stretch>
            <a:fillRect/>
          </a:stretch>
        </p:blipFill>
        <p:spPr>
          <a:xfrm>
            <a:off x="3321724" y="422774"/>
            <a:ext cx="8565476" cy="6012452"/>
          </a:xfrm>
        </p:spPr>
      </p:pic>
      <p:sp>
        <p:nvSpPr>
          <p:cNvPr id="4" name="Date Placeholder 3">
            <a:extLst>
              <a:ext uri="{FF2B5EF4-FFF2-40B4-BE49-F238E27FC236}">
                <a16:creationId xmlns:a16="http://schemas.microsoft.com/office/drawing/2014/main" id="{D89EBFA4-828E-E787-F751-88141A665147}"/>
              </a:ext>
            </a:extLst>
          </p:cNvPr>
          <p:cNvSpPr>
            <a:spLocks noGrp="1"/>
          </p:cNvSpPr>
          <p:nvPr>
            <p:ph type="dt" sz="half" idx="10"/>
          </p:nvPr>
        </p:nvSpPr>
        <p:spPr/>
        <p:txBody>
          <a:bodyPr/>
          <a:lstStyle/>
          <a:p>
            <a:r>
              <a:rPr lang="en-US"/>
              <a:t>July_2024</a:t>
            </a:r>
            <a:endParaRPr lang="en-US" dirty="0"/>
          </a:p>
        </p:txBody>
      </p:sp>
      <p:sp>
        <p:nvSpPr>
          <p:cNvPr id="5" name="Footer Placeholder 4">
            <a:extLst>
              <a:ext uri="{FF2B5EF4-FFF2-40B4-BE49-F238E27FC236}">
                <a16:creationId xmlns:a16="http://schemas.microsoft.com/office/drawing/2014/main" id="{CFCED05A-5DAD-8919-820F-CCDE213A761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679DB9C-F2D4-5DD0-8EB7-F7C5294FB5B7}"/>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703580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a:bodyPr>
          <a:lstStyle/>
          <a:p>
            <a:r>
              <a:rPr lang="en-US" dirty="0"/>
              <a:t>MEC</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endParaRPr lang="en-US" dirty="0"/>
          </a:p>
          <a:p>
            <a:r>
              <a:rPr lang="en-US" dirty="0"/>
              <a:t>Initiate MEC – started July 17, 2024.</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r>
              <a:rPr lang="en-US" dirty="0"/>
              <a:t>Revision PAR to be submitted in November.  48-hour rule, no CSD.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July_2024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6988495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914400" lvl="2">
              <a:spcBef>
                <a:spcPts val="0"/>
              </a:spcBef>
              <a:spcAft>
                <a:spcPts val="1200"/>
              </a:spcAft>
            </a:pPr>
            <a:r>
              <a:rPr lang="en-US" dirty="0"/>
              <a:t>Request 4 meeting slots for comment resolution.</a:t>
            </a:r>
          </a:p>
          <a:p>
            <a:pPr marL="0">
              <a:spcBef>
                <a:spcPts val="0"/>
              </a:spcBef>
              <a:spcAft>
                <a:spcPts val="1200"/>
              </a:spcAft>
            </a:pPr>
            <a:r>
              <a:rPr lang="en-US" dirty="0"/>
              <a:t>November 2024 Plenary</a:t>
            </a:r>
          </a:p>
          <a:p>
            <a:pPr marL="457200" lvl="1">
              <a:spcBef>
                <a:spcPts val="0"/>
              </a:spcBef>
              <a:spcAft>
                <a:spcPts val="1200"/>
              </a:spcAft>
            </a:pPr>
            <a:r>
              <a:rPr lang="en-US" dirty="0"/>
              <a:t>November 11-14, Vancouver, BC, CA</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Preparation to forward P802.16t-D3.0 to SA Ballot</a:t>
            </a:r>
          </a:p>
          <a:p>
            <a:r>
              <a:rPr lang="en-US" dirty="0"/>
              <a:t>Prepare and submit 802.16 revision PAR under 48 hour rule</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49977</TotalTime>
  <Words>2284</Words>
  <Application>Microsoft Office PowerPoint</Application>
  <PresentationFormat>Widescreen</PresentationFormat>
  <Paragraphs>280</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July Meeting Start Status</vt:lpstr>
      <vt:lpstr>High Level Plan</vt:lpstr>
      <vt:lpstr>Motions</vt:lpstr>
      <vt:lpstr>Formation of Comment Resolution Group</vt:lpstr>
      <vt:lpstr>Teleconference / CRG Meeting</vt:lpstr>
      <vt:lpstr>SA  Ballot  Pool</vt:lpstr>
      <vt:lpstr>MEC</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843</cp:revision>
  <cp:lastPrinted>1998-02-10T13:28:06Z</cp:lastPrinted>
  <dcterms:created xsi:type="dcterms:W3CDTF">2020-01-06T16:34:14Z</dcterms:created>
  <dcterms:modified xsi:type="dcterms:W3CDTF">2024-07-18T15:55:19Z</dcterms:modified>
</cp:coreProperties>
</file>