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5"/>
  </p:notesMasterIdLst>
  <p:handoutMasterIdLst>
    <p:handoutMasterId r:id="rId26"/>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1062" r:id="rId16"/>
    <p:sldId id="1065" r:id="rId17"/>
    <p:sldId id="1060" r:id="rId18"/>
    <p:sldId id="1061" r:id="rId19"/>
    <p:sldId id="1067" r:id="rId20"/>
    <p:sldId id="1066" r:id="rId21"/>
    <p:sldId id="256" r:id="rId22"/>
    <p:sldId id="965" r:id="rId23"/>
    <p:sldId id="985" r:id="rId24"/>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151" d="100"/>
          <a:sy n="151" d="100"/>
        </p:scale>
        <p:origin x="180" y="1038"/>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July_2024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doc.:IEEE802.15-24-0343r4</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July_2024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July 2024</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2024-07-16</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AM2 10:30am CEST</a:t>
            </a:r>
          </a:p>
          <a:p>
            <a:r>
              <a:rPr lang="en-US" dirty="0"/>
              <a:t>Wednesday PM1 1:30pm CEST</a:t>
            </a:r>
          </a:p>
          <a:p>
            <a:r>
              <a:rPr lang="en-US" dirty="0"/>
              <a:t>Thursday AM2 10:30am CEST</a:t>
            </a:r>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July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a:bodyPr>
          <a:lstStyle/>
          <a:p>
            <a:r>
              <a:rPr lang="en-US" dirty="0"/>
              <a:t>LB205 Third Letter Ballot (2</a:t>
            </a:r>
            <a:r>
              <a:rPr lang="en-US" baseline="30000" dirty="0"/>
              <a:t>nd</a:t>
            </a:r>
            <a:r>
              <a:rPr lang="en-US" dirty="0"/>
              <a:t> Recirculation)</a:t>
            </a:r>
          </a:p>
          <a:p>
            <a:pPr lvl="1"/>
            <a:r>
              <a:rPr lang="en-US" dirty="0"/>
              <a:t>Comments received resolved on CRG Teleconference </a:t>
            </a:r>
            <a:r>
              <a:rPr lang="fr-FR" dirty="0"/>
              <a:t>2024-06-11</a:t>
            </a:r>
          </a:p>
          <a:p>
            <a:pPr marL="457200" lvl="1" indent="0">
              <a:buNone/>
            </a:pPr>
            <a:endParaRPr lang="en-US" dirty="0"/>
          </a:p>
          <a:p>
            <a:r>
              <a:rPr lang="en-US" dirty="0"/>
              <a:t>Comment Resolution Spreadsheet:</a:t>
            </a:r>
          </a:p>
          <a:p>
            <a:pPr lvl="1"/>
            <a:r>
              <a:rPr lang="en-US" dirty="0"/>
              <a:t>15-24-0340-00-016t-tg16t-lb205-comments-and-resolutions.xlsx</a:t>
            </a:r>
          </a:p>
          <a:p>
            <a:pPr lvl="1"/>
            <a:r>
              <a:rPr lang="en-US" dirty="0"/>
              <a:t>CRG Teleconference minutes </a:t>
            </a:r>
            <a:r>
              <a:rPr lang="fr-FR" dirty="0"/>
              <a:t>15-24-0339-00-016t-minutes-of-tg16t-LB205-crg-teleconference-2024-06-11.docx</a:t>
            </a:r>
            <a:endParaRPr lang="en-US" dirty="0"/>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D8439-5317-1896-CD58-3CFA5C321150}"/>
              </a:ext>
            </a:extLst>
          </p:cNvPr>
          <p:cNvSpPr>
            <a:spLocks noGrp="1"/>
          </p:cNvSpPr>
          <p:nvPr>
            <p:ph type="title"/>
          </p:nvPr>
        </p:nvSpPr>
        <p:spPr/>
        <p:txBody>
          <a:bodyPr/>
          <a:lstStyle/>
          <a:p>
            <a:r>
              <a:rPr lang="en-US" dirty="0"/>
              <a:t>Comment Resolution Review</a:t>
            </a:r>
          </a:p>
        </p:txBody>
      </p:sp>
      <p:sp>
        <p:nvSpPr>
          <p:cNvPr id="3" name="Content Placeholder 2">
            <a:extLst>
              <a:ext uri="{FF2B5EF4-FFF2-40B4-BE49-F238E27FC236}">
                <a16:creationId xmlns:a16="http://schemas.microsoft.com/office/drawing/2014/main" id="{566E723B-17DE-8359-31C2-AC2A957736BA}"/>
              </a:ext>
            </a:extLst>
          </p:cNvPr>
          <p:cNvSpPr>
            <a:spLocks noGrp="1"/>
          </p:cNvSpPr>
          <p:nvPr>
            <p:ph idx="1"/>
          </p:nvPr>
        </p:nvSpPr>
        <p:spPr/>
        <p:txBody>
          <a:bodyPr>
            <a:normAutofit/>
          </a:bodyPr>
          <a:lstStyle/>
          <a:p>
            <a:r>
              <a:rPr lang="en-US" dirty="0"/>
              <a:t>Initial SA ballot must be unchanged from last WG Recirculation</a:t>
            </a:r>
          </a:p>
          <a:p>
            <a:r>
              <a:rPr lang="en-US" dirty="0"/>
              <a:t>Process recommended by WG Chair, Clint: </a:t>
            </a:r>
          </a:p>
          <a:p>
            <a:pPr lvl="1"/>
            <a:r>
              <a:rPr lang="en-US" dirty="0"/>
              <a:t>Ask commenters on LB205 D3.0 to withdraw comment  (Only commenter is Tero)</a:t>
            </a:r>
          </a:p>
          <a:p>
            <a:pPr lvl="1"/>
            <a:r>
              <a:rPr lang="en-US" dirty="0"/>
              <a:t>Go to unconditional SA ballot with D3.0. </a:t>
            </a:r>
          </a:p>
          <a:p>
            <a:pPr lvl="1"/>
            <a:r>
              <a:rPr lang="en-US" dirty="0"/>
              <a:t>Tero will re-submit comments on first SA ballot. </a:t>
            </a:r>
          </a:p>
          <a:p>
            <a:r>
              <a:rPr lang="en-US" dirty="0"/>
              <a:t>Notes</a:t>
            </a:r>
          </a:p>
          <a:p>
            <a:pPr lvl="1"/>
            <a:r>
              <a:rPr lang="en-US" dirty="0"/>
              <a:t>Use current draft 4.0 as starting point with </a:t>
            </a:r>
            <a:r>
              <a:rPr lang="en-US" dirty="0" err="1"/>
              <a:t>Tero’s</a:t>
            </a:r>
            <a:r>
              <a:rPr lang="en-US" dirty="0"/>
              <a:t> comments, then add additional resolutions for other comments. </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B0B94157-38DB-627D-D15A-B6A6DC30E6C9}"/>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20E75E0F-06D3-FB2E-FCAB-1A55470A657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C43B4B0-57CF-075A-C504-F4ACAA1FFFC2}"/>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3077150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B85B7-7867-EC11-EBE5-B0BEA8676DD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7BE15D36-2853-C6AE-6D78-6D9DB22C352B}"/>
              </a:ext>
            </a:extLst>
          </p:cNvPr>
          <p:cNvSpPr>
            <a:spLocks noGrp="1"/>
          </p:cNvSpPr>
          <p:nvPr>
            <p:ph idx="1"/>
          </p:nvPr>
        </p:nvSpPr>
        <p:spPr/>
        <p:txBody>
          <a:bodyPr>
            <a:normAutofit/>
          </a:bodyPr>
          <a:lstStyle/>
          <a:p>
            <a:pPr lvl="1"/>
            <a:endParaRPr lang="en-US" dirty="0"/>
          </a:p>
          <a:p>
            <a:r>
              <a:rPr lang="en-US" dirty="0"/>
              <a:t>TG Motion to send P802.16t_D3.0 to SA Ballot </a:t>
            </a:r>
          </a:p>
          <a:p>
            <a:pPr lvl="1"/>
            <a:r>
              <a:rPr lang="en-US" sz="2400" i="1" dirty="0">
                <a:effectLst/>
                <a:latin typeface="Arial" panose="020B0604020202020204" pitchFamily="34" charset="0"/>
                <a:ea typeface="Times New Roman" panose="02020603050405020304" pitchFamily="18" charset="0"/>
                <a:cs typeface="Times New Roman" panose="02020603050405020304" pitchFamily="18" charset="0"/>
              </a:rPr>
              <a:t>Motion: Move that TG16t formally request that 802.15 requests unconditional approval from the EC to submit P802.15.16t_D3.0 to Standards Association ballot.</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p>
            <a:pPr lvl="1"/>
            <a:endParaRPr lang="en-US" dirty="0"/>
          </a:p>
          <a:p>
            <a:endParaRPr lang="en-US" dirty="0"/>
          </a:p>
          <a:p>
            <a:r>
              <a:rPr lang="en-US" dirty="0"/>
              <a:t>Motion text for WG:</a:t>
            </a:r>
          </a:p>
          <a:p>
            <a:endParaRPr lang="en-US" dirty="0"/>
          </a:p>
        </p:txBody>
      </p:sp>
      <p:sp>
        <p:nvSpPr>
          <p:cNvPr id="4" name="Date Placeholder 3">
            <a:extLst>
              <a:ext uri="{FF2B5EF4-FFF2-40B4-BE49-F238E27FC236}">
                <a16:creationId xmlns:a16="http://schemas.microsoft.com/office/drawing/2014/main" id="{AFE0BD3A-63D5-FF6B-7CD1-FF2E3CA81EE9}"/>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CD1A7B47-5261-F000-567B-01E0AC3A6D2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55A9E39-FFE6-D4F4-2A51-8D0BAF03485E}"/>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3019529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WG balloting of the P802.15.16t_D03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TG Vote</a:t>
            </a:r>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r>
              <a:rPr lang="en-US" dirty="0"/>
              <a:t> </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12" name="Content Placeholder 2">
            <a:extLst>
              <a:ext uri="{FF2B5EF4-FFF2-40B4-BE49-F238E27FC236}">
                <a16:creationId xmlns:a16="http://schemas.microsoft.com/office/drawing/2014/main" id="{ED61515B-028B-AC37-144D-0CDB373862CA}"/>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3680551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20688-BBED-65CB-D219-8895617FFF84}"/>
              </a:ext>
            </a:extLst>
          </p:cNvPr>
          <p:cNvSpPr>
            <a:spLocks noGrp="1"/>
          </p:cNvSpPr>
          <p:nvPr>
            <p:ph type="title"/>
          </p:nvPr>
        </p:nvSpPr>
        <p:spPr/>
        <p:txBody>
          <a:bodyPr>
            <a:normAutofit fontScale="90000"/>
          </a:bodyPr>
          <a:lstStyle/>
          <a:p>
            <a:r>
              <a:rPr lang="en-US" dirty="0"/>
              <a:t>Plan to form SA Ballot pool, and start SA Ballot</a:t>
            </a:r>
          </a:p>
        </p:txBody>
      </p:sp>
      <p:sp>
        <p:nvSpPr>
          <p:cNvPr id="3" name="Content Placeholder 2">
            <a:extLst>
              <a:ext uri="{FF2B5EF4-FFF2-40B4-BE49-F238E27FC236}">
                <a16:creationId xmlns:a16="http://schemas.microsoft.com/office/drawing/2014/main" id="{48436E8A-0FE0-0FA4-DA26-C26AF2B9DFD7}"/>
              </a:ext>
            </a:extLst>
          </p:cNvPr>
          <p:cNvSpPr>
            <a:spLocks noGrp="1"/>
          </p:cNvSpPr>
          <p:nvPr>
            <p:ph idx="1"/>
          </p:nvPr>
        </p:nvSpPr>
        <p:spPr/>
        <p:txBody>
          <a:bodyPr/>
          <a:lstStyle/>
          <a:p>
            <a:r>
              <a:rPr lang="en-US" dirty="0"/>
              <a:t>Ballot Pool formation was open through June 14</a:t>
            </a:r>
            <a:r>
              <a:rPr lang="en-US" baseline="30000" dirty="0"/>
              <a:t>th</a:t>
            </a:r>
            <a:r>
              <a:rPr lang="en-US" dirty="0"/>
              <a:t>. </a:t>
            </a:r>
          </a:p>
          <a:p>
            <a:endParaRPr lang="en-US" dirty="0"/>
          </a:p>
          <a:p>
            <a:r>
              <a:rPr lang="en-US" dirty="0"/>
              <a:t>Initiate MEC</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87A68CFB-18F2-0317-01F9-207A6A2DA2F4}"/>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57E96ED2-4BD0-3795-62F3-745AFD6B33C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3C3D1EA-AD97-2663-B10C-431AEA90A03C}"/>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3324167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Vishal</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July_2024</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20124-7C37-0361-562C-9D80A17D342B}"/>
              </a:ext>
            </a:extLst>
          </p:cNvPr>
          <p:cNvSpPr>
            <a:spLocks noGrp="1"/>
          </p:cNvSpPr>
          <p:nvPr>
            <p:ph type="title"/>
          </p:nvPr>
        </p:nvSpPr>
        <p:spPr/>
        <p:txBody>
          <a:bodyPr/>
          <a:lstStyle/>
          <a:p>
            <a:r>
              <a:rPr lang="en-US" dirty="0"/>
              <a:t>Revision Plans</a:t>
            </a:r>
          </a:p>
        </p:txBody>
      </p:sp>
      <p:sp>
        <p:nvSpPr>
          <p:cNvPr id="3" name="Content Placeholder 2">
            <a:extLst>
              <a:ext uri="{FF2B5EF4-FFF2-40B4-BE49-F238E27FC236}">
                <a16:creationId xmlns:a16="http://schemas.microsoft.com/office/drawing/2014/main" id="{CB3A00AE-3050-B865-0884-54E7DD2C44F5}"/>
              </a:ext>
            </a:extLst>
          </p:cNvPr>
          <p:cNvSpPr>
            <a:spLocks noGrp="1"/>
          </p:cNvSpPr>
          <p:nvPr>
            <p:ph idx="1"/>
          </p:nvPr>
        </p:nvSpPr>
        <p:spPr/>
        <p:txBody>
          <a:bodyPr/>
          <a:lstStyle/>
          <a:p>
            <a:r>
              <a:rPr lang="en-US" dirty="0"/>
              <a:t>After approval of TG16t amendment, plan to initiate a revision PAR to develop a revision to 802.16.  (possibly to be 802.16-2025)</a:t>
            </a:r>
          </a:p>
          <a:p>
            <a:endParaRPr lang="en-US" dirty="0"/>
          </a:p>
          <a:p>
            <a:r>
              <a:rPr lang="en-US" dirty="0"/>
              <a:t>Revision PAR to be submitted in July.  48 hour rule, no CSD. </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0CB4E8FB-204F-D68D-579B-0031CAFDDF98}"/>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47380163-9F33-B736-8A80-C04725FF024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97DB63-0972-60F2-70ED-6C95B35D606F}"/>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10231211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669884953"/>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solidFill>
                            <a:schemeClr val="bg1">
                              <a:lumMod val="75000"/>
                            </a:schemeClr>
                          </a:solidFill>
                        </a:rPr>
                        <a:t>Working Group Letter Ballot</a:t>
                      </a:r>
                    </a:p>
                  </a:txBody>
                  <a:tcPr/>
                </a:tc>
                <a:tc>
                  <a:txBody>
                    <a:bodyPr/>
                    <a:lstStyle/>
                    <a:p>
                      <a:r>
                        <a:rPr lang="en-US" sz="2400" dirty="0">
                          <a:solidFill>
                            <a:schemeClr val="bg1">
                              <a:lumMod val="75000"/>
                            </a:schemeClr>
                          </a:solidFill>
                        </a:rPr>
                        <a:t>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March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July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July_2024</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5379602"/>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134600" y="5379602"/>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0">
              <a:spcBef>
                <a:spcPts val="0"/>
              </a:spcBef>
              <a:spcAft>
                <a:spcPts val="1200"/>
              </a:spcAft>
            </a:pPr>
            <a:r>
              <a:rPr lang="en-US" dirty="0"/>
              <a:t>Sept 2024 Interim</a:t>
            </a:r>
          </a:p>
          <a:p>
            <a:pPr marL="457200" lvl="1">
              <a:spcBef>
                <a:spcPts val="0"/>
              </a:spcBef>
              <a:spcAft>
                <a:spcPts val="1200"/>
              </a:spcAft>
            </a:pPr>
            <a:r>
              <a:rPr lang="en-US" dirty="0"/>
              <a:t>Sept 9-12 – Waikoloa, Hawaii, USA</a:t>
            </a:r>
          </a:p>
          <a:p>
            <a:pPr marL="0">
              <a:spcBef>
                <a:spcPts val="0"/>
              </a:spcBef>
              <a:spcAft>
                <a:spcPts val="1200"/>
              </a:spcAft>
            </a:pPr>
            <a:r>
              <a:rPr lang="en-US" dirty="0"/>
              <a:t>November 2024 Plenary</a:t>
            </a:r>
          </a:p>
          <a:p>
            <a:pPr marL="457200" lvl="1">
              <a:spcBef>
                <a:spcPts val="0"/>
              </a:spcBef>
              <a:spcAft>
                <a:spcPts val="1200"/>
              </a:spcAft>
            </a:pPr>
            <a:r>
              <a:rPr lang="en-US" dirty="0"/>
              <a:t>November 11-14, Vancouver, BC, CA</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3919235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July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Preparation to forward P802.16t-D3.0 to SA Ballot</a:t>
            </a:r>
          </a:p>
          <a:p>
            <a:r>
              <a:rPr lang="en-US" dirty="0"/>
              <a:t>Prepare and submit 802.16 revision PAR under 48 hour rule</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49482</TotalTime>
  <Words>2128</Words>
  <Application>Microsoft Office PowerPoint</Application>
  <PresentationFormat>Widescreen</PresentationFormat>
  <Paragraphs>271</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Helvetica</vt:lpstr>
      <vt:lpstr>Times New Roman</vt:lpstr>
      <vt:lpstr>Custom Design</vt:lpstr>
      <vt:lpstr>PowerPoint Presentation</vt:lpstr>
      <vt:lpstr>Opening</vt:lpstr>
      <vt:lpstr>TG16t July Plenary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July Meeting Start Status</vt:lpstr>
      <vt:lpstr>Comment Resolution Review</vt:lpstr>
      <vt:lpstr>Motions</vt:lpstr>
      <vt:lpstr>Formation of Comment Resolution Group</vt:lpstr>
      <vt:lpstr>Teleconference / CRG Meeting</vt:lpstr>
      <vt:lpstr>Plan to form SA Ballot pool, and start SA Ballot</vt:lpstr>
      <vt:lpstr>Revision Plans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835</cp:revision>
  <cp:lastPrinted>1998-02-10T13:28:06Z</cp:lastPrinted>
  <dcterms:created xsi:type="dcterms:W3CDTF">2020-01-06T16:34:14Z</dcterms:created>
  <dcterms:modified xsi:type="dcterms:W3CDTF">2024-07-16T15:47:24Z</dcterms:modified>
</cp:coreProperties>
</file>