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346" r:id="rId2"/>
    <p:sldId id="311" r:id="rId3"/>
    <p:sldId id="363" r:id="rId4"/>
    <p:sldId id="397" r:id="rId5"/>
    <p:sldId id="398" r:id="rId6"/>
    <p:sldId id="388" r:id="rId7"/>
    <p:sldId id="389" r:id="rId8"/>
    <p:sldId id="390" r:id="rId9"/>
    <p:sldId id="387" r:id="rId10"/>
    <p:sldId id="380" r:id="rId11"/>
    <p:sldId id="385" r:id="rId12"/>
    <p:sldId id="382" r:id="rId13"/>
    <p:sldId id="386" r:id="rId14"/>
    <p:sldId id="395" r:id="rId15"/>
    <p:sldId id="399"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3488" autoAdjust="0"/>
  </p:normalViewPr>
  <p:slideViewPr>
    <p:cSldViewPr>
      <p:cViewPr varScale="1">
        <p:scale>
          <a:sx n="81" d="100"/>
          <a:sy n="81" d="100"/>
        </p:scale>
        <p:origin x="672" y="67"/>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5/16/2024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5/16/2024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15-24-0</a:t>
            </a:r>
            <a:r>
              <a:rPr lang="en-US" altLang="ko-KR" sz="1400" b="1" dirty="0">
                <a:solidFill>
                  <a:srgbClr val="FF0000"/>
                </a:solidFill>
                <a:latin typeface="Times New Roman" pitchFamily="18" charset="0"/>
                <a:cs typeface="Times New Roman" pitchFamily="18" charset="0"/>
              </a:rPr>
              <a:t>320</a:t>
            </a:r>
            <a:r>
              <a:rPr lang="en-US" sz="1400" b="1" dirty="0">
                <a:solidFill>
                  <a:srgbClr val="FF0000"/>
                </a:solidFill>
                <a:latin typeface="Times New Roman" pitchFamily="18" charset="0"/>
                <a:cs typeface="Times New Roman" pitchFamily="18" charset="0"/>
              </a:rPr>
              <a:t>-0</a:t>
            </a:r>
            <a:r>
              <a:rPr lang="en-US" altLang="ko-KR" sz="1400" b="1" dirty="0">
                <a:solidFill>
                  <a:srgbClr val="FF0000"/>
                </a:solidFill>
                <a:latin typeface="Times New Roman" pitchFamily="18" charset="0"/>
                <a:cs typeface="Times New Roman" pitchFamily="18" charset="0"/>
              </a:rPr>
              <a:t>1</a:t>
            </a:r>
            <a:r>
              <a:rPr lang="en-US" sz="1400" b="1" dirty="0">
                <a:solidFill>
                  <a:srgbClr val="FF0000"/>
                </a:solidFill>
                <a:latin typeface="Times New Roman" pitchFamily="18" charset="0"/>
                <a:cs typeface="Times New Roman" pitchFamily="18" charset="0"/>
              </a:rPr>
              <a:t>-007a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5/16/2024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5/16/2024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5/16/2024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5/16/2024</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(May 2024)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May 16, 2023	</a:t>
            </a:r>
          </a:p>
          <a:p>
            <a:pPr algn="just" eaLnBrk="0" fontAlgn="base" hangingPunct="0">
              <a:spcBef>
                <a:spcPct val="0"/>
              </a:spcBef>
              <a:spcAft>
                <a:spcPct val="0"/>
              </a:spcAft>
            </a:pPr>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May 2024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[Closing Report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#6</a:t>
            </a:r>
            <a:endParaRPr lang="en-US" sz="2400" dirty="0"/>
          </a:p>
        </p:txBody>
      </p:sp>
      <p:sp>
        <p:nvSpPr>
          <p:cNvPr id="4" name="TextBox 3"/>
          <p:cNvSpPr txBox="1"/>
          <p:nvPr/>
        </p:nvSpPr>
        <p:spPr>
          <a:xfrm>
            <a:off x="172854" y="1219200"/>
            <a:ext cx="8763000" cy="4770537"/>
          </a:xfrm>
          <a:prstGeom prst="rect">
            <a:avLst/>
          </a:prstGeom>
          <a:noFill/>
        </p:spPr>
        <p:txBody>
          <a:bodyPr wrap="square" rtlCol="0">
            <a:spAutoFit/>
          </a:bodyPr>
          <a:lstStyle/>
          <a:p>
            <a:pPr marL="0" lvl="2" algn="just">
              <a:buClr>
                <a:srgbClr val="00B050"/>
              </a:buClr>
              <a:buSzPct val="100000"/>
            </a:pPr>
            <a:r>
              <a:rPr lang="en-US" altLang="ko-KR" b="1" dirty="0"/>
              <a:t>TG Motion to approve the formation of CRG for the SA recirculation ballot</a:t>
            </a:r>
          </a:p>
          <a:p>
            <a:pPr algn="just">
              <a:buClr>
                <a:srgbClr val="00B050"/>
              </a:buClr>
              <a:buSzPct val="100000"/>
            </a:pPr>
            <a:endParaRPr lang="en-US" altLang="ko-KR" i="1" dirty="0"/>
          </a:p>
          <a:p>
            <a:pPr algn="just">
              <a:buClr>
                <a:srgbClr val="00B050"/>
              </a:buClr>
              <a:buSzPct val="100000"/>
            </a:pPr>
            <a:r>
              <a:rPr lang="en-US" altLang="ko-KR" i="1" dirty="0"/>
              <a:t>Move that 802.15.7a TG approve the formation of a Comment Resolution Group (CRG) for the SA balloting of the P802.15.7a with the following membership: Yeong Min Jang(Chair), </a:t>
            </a:r>
            <a:r>
              <a:rPr lang="en-US" altLang="ko-KR" i="1" dirty="0" err="1"/>
              <a:t>Sangsung</a:t>
            </a:r>
            <a:r>
              <a:rPr lang="en-US" altLang="ko-KR" i="1" dirty="0"/>
              <a:t> Choi, Sang-Kyu Lim, Ryuji Kohno, and </a:t>
            </a:r>
            <a:r>
              <a:rPr lang="en-US" altLang="ko-KR" i="1" dirty="0" err="1"/>
              <a:t>Seongsoon</a:t>
            </a:r>
            <a:r>
              <a:rPr lang="en-US" altLang="ko-KR" i="1" dirty="0"/>
              <a:t> </a:t>
            </a:r>
            <a:r>
              <a:rPr lang="en-US" altLang="ko-KR" i="1" dirty="0" err="1"/>
              <a:t>Joo</a:t>
            </a:r>
            <a:r>
              <a:rPr lang="en-US" altLang="ko-KR"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i="1" dirty="0"/>
          </a:p>
          <a:p>
            <a:pPr>
              <a:buClr>
                <a:srgbClr val="00B050"/>
              </a:buClr>
              <a:buSzPct val="100000"/>
            </a:pPr>
            <a:endParaRPr lang="en-US" sz="1600" dirty="0"/>
          </a:p>
          <a:p>
            <a:r>
              <a:rPr lang="en-US" altLang="ja-JP" sz="1800" dirty="0"/>
              <a:t>Moved By:  Sang-Kyu Lim</a:t>
            </a:r>
          </a:p>
          <a:p>
            <a:r>
              <a:rPr lang="en-US" altLang="ja-JP" sz="1800" dirty="0"/>
              <a:t>Seconded By: </a:t>
            </a:r>
            <a:r>
              <a:rPr lang="en-US" altLang="ja-JP" sz="1800" dirty="0" err="1"/>
              <a:t>Tero</a:t>
            </a:r>
            <a:r>
              <a:rPr lang="en-US" altLang="ja-JP" sz="1800" dirty="0"/>
              <a:t> </a:t>
            </a:r>
            <a:r>
              <a:rPr lang="en-US" altLang="ja-JP" sz="1800" dirty="0" err="1"/>
              <a:t>Kivinen</a:t>
            </a:r>
            <a:endParaRPr lang="en-US" altLang="ja-JP" sz="1800" dirty="0"/>
          </a:p>
          <a:p>
            <a:endParaRPr lang="en-US" altLang="en-US" i="1" dirty="0"/>
          </a:p>
          <a:p>
            <a:r>
              <a:rPr lang="en-US" altLang="ja-JP" dirty="0"/>
              <a:t>Approved by  unanimous consent</a:t>
            </a:r>
          </a:p>
          <a:p>
            <a:endParaRPr lang="en-US" altLang="ja-JP" dirty="0"/>
          </a:p>
        </p:txBody>
      </p:sp>
    </p:spTree>
    <p:extLst>
      <p:ext uri="{BB962C8B-B14F-4D97-AF65-F5344CB8AC3E}">
        <p14:creationId xmlns:p14="http://schemas.microsoft.com/office/powerpoint/2010/main" val="2167445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#7</a:t>
            </a:r>
            <a:endParaRPr lang="en-US" sz="2400" dirty="0"/>
          </a:p>
        </p:txBody>
      </p:sp>
      <p:sp>
        <p:nvSpPr>
          <p:cNvPr id="4" name="TextBox 3"/>
          <p:cNvSpPr txBox="1"/>
          <p:nvPr/>
        </p:nvSpPr>
        <p:spPr>
          <a:xfrm>
            <a:off x="190498" y="1447800"/>
            <a:ext cx="8763000" cy="3785652"/>
          </a:xfrm>
          <a:prstGeom prst="rect">
            <a:avLst/>
          </a:prstGeom>
          <a:noFill/>
        </p:spPr>
        <p:txBody>
          <a:bodyPr wrap="square" rtlCol="0">
            <a:spAutoFit/>
          </a:bodyPr>
          <a:lstStyle/>
          <a:p>
            <a:pPr marL="0" lvl="3" algn="just"/>
            <a:r>
              <a:rPr lang="en-US" altLang="ko-KR" sz="2000" b="1" dirty="0"/>
              <a:t>TG Motion to start the SA ballot first recirculation </a:t>
            </a:r>
          </a:p>
          <a:p>
            <a:pPr lvl="0" algn="just"/>
            <a:endParaRPr lang="en-US" altLang="ko-KR" sz="2000" dirty="0"/>
          </a:p>
          <a:p>
            <a:pPr lvl="0" algn="just"/>
            <a:endParaRPr lang="en-US" altLang="ko-KR" sz="2000" dirty="0"/>
          </a:p>
          <a:p>
            <a:pPr lvl="0" algn="just"/>
            <a:r>
              <a:rPr lang="en-US" altLang="ko-KR" sz="2000" i="1" dirty="0"/>
              <a:t>Motion: Move that TG7a formally requests that 802.15 WG start a Standards Association Recirculation Ballot of CA document [15-22-0292-r3] and document P802-15-7a_D7 (as edited in accordance with the instructions in document 15-24-0072-16-007a) pending the completion and inclusion of the edits in the draft.</a:t>
            </a:r>
            <a:endParaRPr lang="en-US" altLang="ko-KR" sz="2000" dirty="0"/>
          </a:p>
          <a:p>
            <a:pPr lvl="0" algn="just"/>
            <a:endParaRPr lang="en-US" altLang="ko-KR" sz="2000" dirty="0"/>
          </a:p>
          <a:p>
            <a:r>
              <a:rPr lang="en-US" altLang="ja-JP" sz="2000" dirty="0"/>
              <a:t>Moved By:  Sang-Kyu Lim</a:t>
            </a:r>
          </a:p>
          <a:p>
            <a:r>
              <a:rPr lang="en-US" altLang="ja-JP" sz="2000" dirty="0"/>
              <a:t>Seconded By: </a:t>
            </a:r>
            <a:r>
              <a:rPr lang="en-US" altLang="ja-JP" sz="2000" dirty="0" err="1"/>
              <a:t>Tero</a:t>
            </a:r>
            <a:r>
              <a:rPr lang="en-US" altLang="ja-JP" sz="2000" dirty="0"/>
              <a:t> </a:t>
            </a:r>
            <a:r>
              <a:rPr lang="en-US" altLang="ja-JP" sz="2000" dirty="0" err="1"/>
              <a:t>Kivinen</a:t>
            </a:r>
            <a:endParaRPr lang="en-US" altLang="ja-JP" sz="2000" dirty="0"/>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1231592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07671"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#1</a:t>
            </a:r>
            <a:endParaRPr lang="en-US" sz="2400" dirty="0"/>
          </a:p>
        </p:txBody>
      </p:sp>
      <p:sp>
        <p:nvSpPr>
          <p:cNvPr id="4" name="TextBox 3"/>
          <p:cNvSpPr txBox="1"/>
          <p:nvPr/>
        </p:nvSpPr>
        <p:spPr>
          <a:xfrm>
            <a:off x="172854" y="1219200"/>
            <a:ext cx="8763000" cy="4985980"/>
          </a:xfrm>
          <a:prstGeom prst="rect">
            <a:avLst/>
          </a:prstGeom>
          <a:noFill/>
        </p:spPr>
        <p:txBody>
          <a:bodyPr wrap="square" rtlCol="0">
            <a:spAutoFit/>
          </a:bodyPr>
          <a:lstStyle/>
          <a:p>
            <a:pPr marL="0" lvl="2" algn="just">
              <a:buClr>
                <a:srgbClr val="00B050"/>
              </a:buClr>
              <a:buSzPct val="100000"/>
            </a:pPr>
            <a:r>
              <a:rPr lang="en-US" altLang="ko-KR" sz="2000" b="1" dirty="0"/>
              <a:t>CRG formation for the SA Ballot</a:t>
            </a:r>
          </a:p>
          <a:p>
            <a:pPr algn="just">
              <a:buClr>
                <a:srgbClr val="00B050"/>
              </a:buClr>
              <a:buSzPct val="100000"/>
            </a:pPr>
            <a:endParaRPr lang="en-US" altLang="ko-KR" sz="2000" i="1" dirty="0"/>
          </a:p>
          <a:p>
            <a:pPr algn="just">
              <a:buClr>
                <a:srgbClr val="00B050"/>
              </a:buClr>
              <a:buSzPct val="100000"/>
            </a:pPr>
            <a:r>
              <a:rPr lang="en-US" altLang="ko-KR" sz="2000" i="1" dirty="0"/>
              <a:t>Move that 802.15 WG approve the formation of a Comment Resolution Group (CRG) for the SA balloting of the P802.15.7a with the following membership: Yeong Min Jang (Chair), </a:t>
            </a:r>
            <a:r>
              <a:rPr lang="en-US" altLang="ko-KR" sz="2000" i="1" dirty="0" err="1"/>
              <a:t>Sangsung</a:t>
            </a:r>
            <a:r>
              <a:rPr lang="en-US" altLang="ko-KR" sz="2000" i="1" dirty="0"/>
              <a:t> Choi, Sang-Kyu Lim, Ryuji Kohno, and </a:t>
            </a:r>
            <a:r>
              <a:rPr lang="en-US" altLang="ko-KR" sz="2000" i="1" dirty="0" err="1"/>
              <a:t>Seongsoon</a:t>
            </a:r>
            <a:r>
              <a:rPr lang="en-US" altLang="ko-KR" sz="2000" i="1" dirty="0"/>
              <a:t> </a:t>
            </a:r>
            <a:r>
              <a:rPr lang="en-US" altLang="ko-KR" sz="2000" i="1" dirty="0" err="1"/>
              <a:t>Joo</a:t>
            </a:r>
            <a:r>
              <a:rPr lang="en-US" altLang="ko-KR" sz="2000"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sz="2000" dirty="0"/>
          </a:p>
          <a:p>
            <a:pPr>
              <a:buClr>
                <a:srgbClr val="00B050"/>
              </a:buClr>
              <a:buSzPct val="100000"/>
            </a:pPr>
            <a:endParaRPr lang="en-US" altLang="ko-KR" dirty="0"/>
          </a:p>
          <a:p>
            <a:r>
              <a:rPr lang="en-US" altLang="en-US" sz="2000" i="1" dirty="0"/>
              <a:t>Moved By:</a:t>
            </a:r>
          </a:p>
          <a:p>
            <a:r>
              <a:rPr lang="en-US" altLang="en-US" sz="2000" i="1" dirty="0"/>
              <a:t>Seconded By:</a:t>
            </a:r>
          </a:p>
          <a:p>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3450027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07671"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#2</a:t>
            </a:r>
            <a:endParaRPr lang="en-US" sz="2400" dirty="0"/>
          </a:p>
        </p:txBody>
      </p:sp>
      <p:sp>
        <p:nvSpPr>
          <p:cNvPr id="4" name="TextBox 3"/>
          <p:cNvSpPr txBox="1"/>
          <p:nvPr/>
        </p:nvSpPr>
        <p:spPr>
          <a:xfrm>
            <a:off x="172854" y="1219200"/>
            <a:ext cx="8763000" cy="3785652"/>
          </a:xfrm>
          <a:prstGeom prst="rect">
            <a:avLst/>
          </a:prstGeom>
          <a:noFill/>
        </p:spPr>
        <p:txBody>
          <a:bodyPr wrap="square" rtlCol="0">
            <a:spAutoFit/>
          </a:bodyPr>
          <a:lstStyle/>
          <a:p>
            <a:pPr>
              <a:buClr>
                <a:srgbClr val="00B050"/>
              </a:buClr>
              <a:buSzPct val="100000"/>
            </a:pPr>
            <a:endParaRPr lang="en-GB" altLang="ja-JP" sz="2000" b="1" dirty="0"/>
          </a:p>
          <a:p>
            <a:endParaRPr lang="en-US" altLang="en-US" sz="2000" i="1" dirty="0"/>
          </a:p>
          <a:p>
            <a:pPr algn="just"/>
            <a:r>
              <a:rPr lang="en-US" altLang="en-US" sz="2000" i="1" dirty="0"/>
              <a:t>Motion: Move that 802.15 WG start a Standards Association Recirculation Ballot of CA document [</a:t>
            </a:r>
            <a:r>
              <a:rPr lang="en-US" sz="2000" i="1" dirty="0"/>
              <a:t>15-22-0292-r3</a:t>
            </a:r>
            <a:r>
              <a:rPr lang="en-US" altLang="en-US" sz="2000" i="1" dirty="0"/>
              <a:t>] and document P802.15.7a_D7 (as edited in accordance with the instructions in document 15-24-0072-16-007a) pending the completion and inclusion of the edits in the draft.</a:t>
            </a:r>
          </a:p>
          <a:p>
            <a:endParaRPr lang="en-US" altLang="en-US" sz="2000" i="1" dirty="0"/>
          </a:p>
          <a:p>
            <a:endParaRPr lang="en-US" altLang="en-US" sz="2000" i="1" dirty="0"/>
          </a:p>
          <a:p>
            <a:r>
              <a:rPr lang="en-US" altLang="en-US" sz="2000" i="1" dirty="0"/>
              <a:t>Moved By:</a:t>
            </a:r>
          </a:p>
          <a:p>
            <a:r>
              <a:rPr lang="en-US" altLang="en-US" sz="2000" i="1" dirty="0"/>
              <a:t>Seconded By: </a:t>
            </a:r>
          </a:p>
          <a:p>
            <a:r>
              <a:rPr lang="en-US" altLang="en-US" sz="2000" i="1" dirty="0"/>
              <a:t> </a:t>
            </a:r>
          </a:p>
          <a:p>
            <a:r>
              <a:rPr lang="en-US" altLang="ja-JP" sz="2000" dirty="0"/>
              <a:t>Approved by</a:t>
            </a:r>
            <a:endParaRPr lang="en-US" altLang="en-US" sz="2000" i="1" dirty="0"/>
          </a:p>
        </p:txBody>
      </p:sp>
    </p:spTree>
    <p:extLst>
      <p:ext uri="{BB962C8B-B14F-4D97-AF65-F5344CB8AC3E}">
        <p14:creationId xmlns:p14="http://schemas.microsoft.com/office/powerpoint/2010/main" val="3858656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Teleconference schedule</a:t>
            </a: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ko-KR" sz="2800" dirty="0">
                <a:latin typeface="Times New Roman" panose="02020603050405020304" pitchFamily="18" charset="0"/>
                <a:ea typeface="ＭＳ Ｐゴシック" pitchFamily="50" charset="-128"/>
                <a:cs typeface="Times New Roman" panose="02020603050405020304" pitchFamily="18" charset="0"/>
              </a:rPr>
              <a:t>2</a:t>
            </a:r>
            <a:r>
              <a:rPr lang="en-US" altLang="ja-JP" sz="2800" dirty="0">
                <a:latin typeface="Times New Roman" panose="02020603050405020304" pitchFamily="18" charset="0"/>
                <a:ea typeface="ＭＳ Ｐゴシック" pitchFamily="50" charset="-128"/>
                <a:cs typeface="Times New Roman" panose="02020603050405020304" pitchFamily="18" charset="0"/>
              </a:rPr>
              <a:t> slots </a:t>
            </a:r>
            <a:r>
              <a:rPr lang="en-US" altLang="ja-JP" sz="2400" dirty="0">
                <a:latin typeface="Times New Roman" panose="02020603050405020304" pitchFamily="18" charset="0"/>
                <a:ea typeface="ＭＳ Ｐゴシック" pitchFamily="50" charset="-128"/>
                <a:cs typeface="Times New Roman" panose="02020603050405020304" pitchFamily="18" charset="0"/>
              </a:rPr>
              <a:t>(6:00am (EST) on  Wed. (</a:t>
            </a:r>
            <a:r>
              <a:rPr lang="en-US" altLang="ko-KR" sz="2400" dirty="0">
                <a:latin typeface="Times New Roman" panose="02020603050405020304" pitchFamily="18" charset="0"/>
                <a:ea typeface="ＭＳ Ｐゴシック" pitchFamily="50" charset="-128"/>
                <a:cs typeface="Times New Roman" panose="02020603050405020304" pitchFamily="18" charset="0"/>
              </a:rPr>
              <a:t>June 12</a:t>
            </a:r>
            <a:r>
              <a:rPr lang="en-US" altLang="ja-JP" sz="2400" dirty="0">
                <a:latin typeface="Times New Roman" panose="02020603050405020304" pitchFamily="18" charset="0"/>
                <a:ea typeface="ＭＳ Ｐゴシック" pitchFamily="50" charset="-128"/>
                <a:cs typeface="Times New Roman" panose="02020603050405020304" pitchFamily="18" charset="0"/>
              </a:rPr>
              <a:t>, </a:t>
            </a:r>
            <a:r>
              <a:rPr lang="en-US" altLang="ko-KR" sz="2400" dirty="0">
                <a:latin typeface="Times New Roman" panose="02020603050405020304" pitchFamily="18" charset="0"/>
                <a:ea typeface="ＭＳ Ｐゴシック" pitchFamily="50" charset="-128"/>
                <a:cs typeface="Times New Roman" panose="02020603050405020304" pitchFamily="18" charset="0"/>
              </a:rPr>
              <a:t>June 26</a:t>
            </a:r>
            <a:r>
              <a:rPr lang="en-US" altLang="ja-JP" sz="2400" dirty="0">
                <a:latin typeface="Times New Roman" panose="02020603050405020304" pitchFamily="18" charset="0"/>
                <a:ea typeface="ＭＳ Ｐゴシック" pitchFamily="50" charset="-128"/>
                <a:cs typeface="Times New Roman" panose="02020603050405020304" pitchFamily="18" charset="0"/>
              </a:rPr>
              <a:t>)</a:t>
            </a: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comment resolution for 1</a:t>
            </a:r>
            <a:r>
              <a:rPr lang="en-US" altLang="ko-KR" sz="2000" baseline="30000" dirty="0">
                <a:latin typeface="Times New Roman" panose="02020603050405020304" pitchFamily="18" charset="0"/>
                <a:ea typeface="굴림" pitchFamily="34" charset="-127"/>
                <a:cs typeface="Times New Roman" panose="02020603050405020304" pitchFamily="18" charset="0"/>
              </a:rPr>
              <a:t>st</a:t>
            </a:r>
            <a:r>
              <a:rPr lang="en-US" altLang="ko-KR" sz="2000" dirty="0">
                <a:latin typeface="Times New Roman" panose="02020603050405020304" pitchFamily="18" charset="0"/>
                <a:ea typeface="굴림" pitchFamily="34" charset="-127"/>
                <a:cs typeface="Times New Roman" panose="02020603050405020304" pitchFamily="18" charset="0"/>
              </a:rPr>
              <a:t> SA Ballot </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the D7 document for 2</a:t>
            </a:r>
            <a:r>
              <a:rPr lang="en-US" altLang="ko-KR" sz="2000" baseline="30000" dirty="0">
                <a:latin typeface="Times New Roman" panose="02020603050405020304" pitchFamily="18" charset="0"/>
                <a:ea typeface="굴림" pitchFamily="34" charset="-127"/>
                <a:cs typeface="Times New Roman" panose="02020603050405020304" pitchFamily="18" charset="0"/>
              </a:rPr>
              <a:t>nd</a:t>
            </a:r>
            <a:r>
              <a:rPr lang="en-US" altLang="ko-KR" sz="2000" dirty="0">
                <a:latin typeface="Times New Roman" panose="02020603050405020304" pitchFamily="18" charset="0"/>
                <a:ea typeface="굴림" pitchFamily="34" charset="-127"/>
                <a:cs typeface="Times New Roman" panose="02020603050405020304" pitchFamily="18" charset="0"/>
              </a:rPr>
              <a:t> SA Ballot</a:t>
            </a: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4671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July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3 slots (AM1 on  Tue., Wed., and Thur.)</a:t>
            </a: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2</a:t>
            </a:r>
            <a:r>
              <a:rPr lang="en-US" altLang="ko-KR" sz="2000" baseline="30000" dirty="0">
                <a:latin typeface="Times New Roman" panose="02020603050405020304" pitchFamily="18" charset="0"/>
                <a:ea typeface="굴림" pitchFamily="34" charset="-127"/>
                <a:cs typeface="Times New Roman" panose="02020603050405020304" pitchFamily="18" charset="0"/>
              </a:rPr>
              <a:t>nd</a:t>
            </a:r>
            <a:r>
              <a:rPr lang="en-US" altLang="ko-KR" sz="2000" dirty="0">
                <a:latin typeface="Times New Roman" panose="02020603050405020304" pitchFamily="18" charset="0"/>
                <a:ea typeface="굴림" pitchFamily="34" charset="-127"/>
                <a:cs typeface="Times New Roman" panose="02020603050405020304" pitchFamily="18" charset="0"/>
              </a:rPr>
              <a:t> SA Ballot </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the D8 document for 3</a:t>
            </a:r>
            <a:r>
              <a:rPr lang="en-US" altLang="ko-KR" sz="2000" baseline="30000" dirty="0">
                <a:latin typeface="Times New Roman" panose="02020603050405020304" pitchFamily="18" charset="0"/>
                <a:ea typeface="굴림" pitchFamily="34" charset="-127"/>
                <a:cs typeface="Times New Roman" panose="02020603050405020304" pitchFamily="18" charset="0"/>
              </a:rPr>
              <a:t>rd</a:t>
            </a:r>
            <a:r>
              <a:rPr lang="en-US" altLang="ko-KR" sz="2000" dirty="0">
                <a:latin typeface="Times New Roman" panose="02020603050405020304" pitchFamily="18" charset="0"/>
                <a:ea typeface="굴림" pitchFamily="34" charset="-127"/>
                <a:cs typeface="Times New Roman" panose="02020603050405020304" pitchFamily="18" charset="0"/>
              </a:rPr>
              <a:t> SA Ballot</a:t>
            </a: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775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May 16,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417638"/>
            <a:ext cx="8751540" cy="4918464"/>
          </a:xfrm>
          <a:ln/>
        </p:spPr>
        <p:txBody>
          <a:bodyPr>
            <a:normAutofit fontScale="92500" lnSpcReduction="20000"/>
          </a:bodyPr>
          <a:lstStyle/>
          <a:p>
            <a:pPr algn="just"/>
            <a:r>
              <a:rPr lang="en-US" altLang="ja-JP" sz="2800" dirty="0">
                <a:latin typeface="Times New Roman" panose="02020603050405020304" pitchFamily="18" charset="0"/>
                <a:cs typeface="Times New Roman" panose="02020603050405020304" pitchFamily="18" charset="0"/>
              </a:rPr>
              <a:t>3 Slots (on AM1 Tues., AM1 Wed., and AM1 Thur.)</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801688" algn="just"/>
            <a:r>
              <a:rPr lang="en-US" altLang="ja-JP" sz="2400" dirty="0">
                <a:latin typeface="Times New Roman" panose="02020603050405020304" pitchFamily="18" charset="0"/>
                <a:cs typeface="Times New Roman" panose="02020603050405020304" pitchFamily="18" charset="0"/>
              </a:rPr>
              <a:t>1</a:t>
            </a:r>
            <a:r>
              <a:rPr lang="en-US" altLang="ja-JP" sz="2400" baseline="30000" dirty="0">
                <a:latin typeface="Times New Roman" panose="02020603050405020304" pitchFamily="18" charset="0"/>
                <a:cs typeface="Times New Roman" panose="02020603050405020304" pitchFamily="18" charset="0"/>
              </a:rPr>
              <a:t>st</a:t>
            </a:r>
            <a:r>
              <a:rPr lang="en-US" altLang="ja-JP" sz="2400" dirty="0">
                <a:latin typeface="Times New Roman" panose="02020603050405020304" pitchFamily="18" charset="0"/>
                <a:cs typeface="Times New Roman" panose="02020603050405020304" pitchFamily="18" charset="0"/>
              </a:rPr>
              <a:t> Slot:</a:t>
            </a:r>
          </a:p>
          <a:p>
            <a:pPr marL="1144588" lvl="1" indent="-342900" algn="just"/>
            <a:r>
              <a:rPr lang="en-US" altLang="ja-JP" sz="2100" dirty="0">
                <a:latin typeface="Times New Roman" panose="02020603050405020304" pitchFamily="18" charset="0"/>
                <a:cs typeface="Times New Roman" panose="02020603050405020304" pitchFamily="18" charset="0"/>
              </a:rPr>
              <a:t>Meeting Objectives and Agenda Approval (258-01)</a:t>
            </a:r>
          </a:p>
          <a:p>
            <a:pPr marL="1144588" lvl="1" indent="-342900" algn="just"/>
            <a:r>
              <a:rPr lang="en-US" altLang="ja-JP" sz="2100" dirty="0">
                <a:latin typeface="Times New Roman" panose="02020603050405020304" pitchFamily="18" charset="0"/>
                <a:cs typeface="Times New Roman" panose="02020603050405020304" pitchFamily="18" charset="0"/>
              </a:rPr>
              <a:t>Review and approval for TG7a January 2024 Wireless Interim Meeting Minutes (172-03)</a:t>
            </a:r>
          </a:p>
          <a:p>
            <a:pPr marL="1144588" lvl="1" indent="-342900" algn="just"/>
            <a:r>
              <a:rPr lang="en-US" altLang="ja-JP" sz="2100" dirty="0">
                <a:latin typeface="Times New Roman" panose="02020603050405020304" pitchFamily="18" charset="0"/>
                <a:cs typeface="Times New Roman" panose="02020603050405020304" pitchFamily="18" charset="0"/>
              </a:rPr>
              <a:t>Review and approval for TG7a CRG Telco minutes from January to February 2024 (173-01)</a:t>
            </a:r>
          </a:p>
          <a:p>
            <a:pPr marL="1144588" lvl="1" indent="-342900" algn="just"/>
            <a:r>
              <a:rPr lang="en-US" altLang="ja-JP" sz="2100" dirty="0">
                <a:latin typeface="Times New Roman" panose="02020603050405020304" pitchFamily="18" charset="0"/>
                <a:cs typeface="Times New Roman" panose="02020603050405020304" pitchFamily="18" charset="0"/>
              </a:rPr>
              <a:t>Review and approval for TG7a March 2024 Plenary Meeting Minutes (194-00) </a:t>
            </a:r>
          </a:p>
          <a:p>
            <a:pPr marL="1144588" lvl="1" indent="-342900" algn="just"/>
            <a:r>
              <a:rPr lang="en-US" altLang="ja-JP" sz="2100" dirty="0">
                <a:latin typeface="Times New Roman" panose="02020603050405020304" pitchFamily="18" charset="0"/>
                <a:cs typeface="Times New Roman" panose="02020603050405020304" pitchFamily="18" charset="0"/>
              </a:rPr>
              <a:t>Review and approval for TG7a CRG Telco minutes from March to May 2024 (242-00)</a:t>
            </a:r>
          </a:p>
          <a:p>
            <a:pPr marL="1144588" lvl="1" indent="-342900" algn="just"/>
            <a:r>
              <a:rPr lang="en-US" altLang="ja-JP" sz="2100" dirty="0">
                <a:latin typeface="Times New Roman" panose="02020603050405020304" pitchFamily="18" charset="0"/>
                <a:cs typeface="Times New Roman" panose="02020603050405020304" pitchFamily="18" charset="0"/>
              </a:rPr>
              <a:t>Discussion issues on the initial SA ballot comment resolution for CIDs I-93 to I-114 and IEEE P802.15.7a D7 redline draft (241-00)</a:t>
            </a:r>
          </a:p>
          <a:p>
            <a:pPr marL="1144588" lvl="1" indent="-342900" algn="just"/>
            <a:r>
              <a:rPr lang="en-US" altLang="ja-JP" sz="2100" dirty="0">
                <a:latin typeface="Times New Roman" panose="02020603050405020304" pitchFamily="18" charset="0"/>
                <a:cs typeface="Times New Roman" panose="02020603050405020304" pitchFamily="18" charset="0"/>
              </a:rPr>
              <a:t>Comment resolution for first SA ballot (072-013)</a:t>
            </a:r>
          </a:p>
          <a:p>
            <a:pPr marL="1144588" lvl="1" indent="-342900" algn="just"/>
            <a:r>
              <a:rPr lang="en-US" altLang="ja-JP" sz="2100" dirty="0">
                <a:latin typeface="Times New Roman" panose="02020603050405020304" pitchFamily="18" charset="0"/>
                <a:cs typeface="Times New Roman" panose="02020603050405020304" pitchFamily="18" charset="0"/>
              </a:rPr>
              <a:t>Recess</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417638"/>
            <a:ext cx="8751540" cy="4918464"/>
          </a:xfrm>
          <a:ln/>
        </p:spPr>
        <p:txBody>
          <a:bodyPr>
            <a:normAutofit lnSpcReduction="10000"/>
          </a:bodyPr>
          <a:lstStyle/>
          <a:p>
            <a:pPr algn="just"/>
            <a:r>
              <a:rPr lang="en-US" altLang="ja-JP" sz="2800" dirty="0">
                <a:latin typeface="Times New Roman" panose="02020603050405020304" pitchFamily="18" charset="0"/>
                <a:cs typeface="Times New Roman" panose="02020603050405020304" pitchFamily="18" charset="0"/>
              </a:rPr>
              <a:t>3 Slots (on AM1 Tues., AM1 Wed., and AM1 Thur.)</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801688" algn="just"/>
            <a:r>
              <a:rPr lang="en-US" altLang="ja-JP" sz="2400" dirty="0">
                <a:latin typeface="Times New Roman" panose="02020603050405020304" pitchFamily="18" charset="0"/>
                <a:cs typeface="Times New Roman" panose="02020603050405020304" pitchFamily="18" charset="0"/>
              </a:rPr>
              <a:t>2</a:t>
            </a:r>
            <a:r>
              <a:rPr lang="en-US" altLang="ja-JP" sz="2400" baseline="30000" dirty="0">
                <a:latin typeface="Times New Roman" panose="02020603050405020304" pitchFamily="18" charset="0"/>
                <a:cs typeface="Times New Roman" panose="02020603050405020304" pitchFamily="18" charset="0"/>
              </a:rPr>
              <a:t>nd</a:t>
            </a:r>
            <a:r>
              <a:rPr lang="en-US" altLang="ja-JP" sz="2400" dirty="0">
                <a:latin typeface="Times New Roman" panose="02020603050405020304" pitchFamily="18" charset="0"/>
                <a:cs typeface="Times New Roman" panose="02020603050405020304" pitchFamily="18" charset="0"/>
              </a:rPr>
              <a:t> Slot:</a:t>
            </a:r>
            <a:endParaRPr lang="en-US" altLang="ja-JP" sz="2100" dirty="0">
              <a:latin typeface="Times New Roman" panose="02020603050405020304" pitchFamily="18" charset="0"/>
              <a:cs typeface="Times New Roman" panose="02020603050405020304" pitchFamily="18" charset="0"/>
            </a:endParaRPr>
          </a:p>
          <a:p>
            <a:pPr marL="1144588" lvl="1" indent="-342900" algn="just"/>
            <a:r>
              <a:rPr lang="en-US" altLang="ja-JP" sz="2100" dirty="0">
                <a:latin typeface="Times New Roman" panose="02020603050405020304" pitchFamily="18" charset="0"/>
                <a:cs typeface="Times New Roman" panose="02020603050405020304" pitchFamily="18" charset="0"/>
              </a:rPr>
              <a:t>Meeting Objectives and Agenda Approval (258-02)</a:t>
            </a:r>
          </a:p>
          <a:p>
            <a:pPr marL="1144588" lvl="1" indent="-342900" algn="just"/>
            <a:r>
              <a:rPr lang="en-US" altLang="ja-JP" sz="2100" dirty="0">
                <a:latin typeface="Times New Roman" panose="02020603050405020304" pitchFamily="18" charset="0"/>
                <a:cs typeface="Times New Roman" panose="02020603050405020304" pitchFamily="18" charset="0"/>
              </a:rPr>
              <a:t>Comment resolution for first SA ballot (072-014)</a:t>
            </a:r>
          </a:p>
          <a:p>
            <a:pPr marL="1144588" lvl="1" indent="-342900" algn="just"/>
            <a:r>
              <a:rPr lang="en-US" altLang="ja-JP" sz="2100" dirty="0">
                <a:latin typeface="Times New Roman" panose="02020603050405020304" pitchFamily="18" charset="0"/>
                <a:cs typeface="Times New Roman" panose="02020603050405020304" pitchFamily="18" charset="0"/>
              </a:rPr>
              <a:t>Recess</a:t>
            </a:r>
            <a:endParaRPr lang="en-US" altLang="ja-JP" sz="2000" dirty="0">
              <a:latin typeface="Times New Roman" panose="02020603050405020304" pitchFamily="18" charset="0"/>
              <a:cs typeface="Times New Roman" panose="02020603050405020304" pitchFamily="18" charset="0"/>
            </a:endParaRPr>
          </a:p>
          <a:p>
            <a:pPr marL="973138" lvl="1" indent="-342900"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3</a:t>
            </a:r>
            <a:r>
              <a:rPr lang="en-US" altLang="ja-JP" sz="2400" baseline="30000" dirty="0">
                <a:latin typeface="Times New Roman" panose="02020603050405020304" pitchFamily="18" charset="0"/>
                <a:cs typeface="Times New Roman" panose="02020603050405020304" pitchFamily="18" charset="0"/>
              </a:rPr>
              <a:t>rd</a:t>
            </a:r>
            <a:r>
              <a:rPr lang="en-US" altLang="ja-JP" sz="2400" dirty="0">
                <a:latin typeface="Times New Roman" panose="02020603050405020304" pitchFamily="18" charset="0"/>
                <a:cs typeface="Times New Roman" panose="02020603050405020304" pitchFamily="18" charset="0"/>
              </a:rPr>
              <a:t> Slot:</a:t>
            </a:r>
            <a:endParaRPr lang="en-US" altLang="ja-JP" sz="2100" dirty="0">
              <a:latin typeface="Times New Roman" panose="02020603050405020304" pitchFamily="18" charset="0"/>
              <a:cs typeface="Times New Roman" panose="02020603050405020304" pitchFamily="18" charset="0"/>
            </a:endParaRPr>
          </a:p>
          <a:p>
            <a:pPr marL="1200150" lvl="1" indent="-342900" algn="just"/>
            <a:r>
              <a:rPr lang="en-US" altLang="ja-JP" sz="2000" dirty="0">
                <a:latin typeface="Times New Roman" panose="02020603050405020304" pitchFamily="18" charset="0"/>
                <a:cs typeface="Times New Roman" panose="02020603050405020304" pitchFamily="18" charset="0"/>
              </a:rPr>
              <a:t>Meeting Objectives and Agenda Approval (258-03)</a:t>
            </a:r>
          </a:p>
          <a:p>
            <a:pPr marL="1200150" lvl="1" indent="-342900" algn="just"/>
            <a:r>
              <a:rPr lang="en-US" altLang="ja-JP" sz="2000" dirty="0">
                <a:latin typeface="Times New Roman" panose="02020603050405020304" pitchFamily="18" charset="0"/>
                <a:cs typeface="Times New Roman" panose="02020603050405020304" pitchFamily="18" charset="0"/>
              </a:rPr>
              <a:t>Comment resolution for first SA ballot (072-015)</a:t>
            </a:r>
          </a:p>
          <a:p>
            <a:pPr marL="1200150" lvl="1" indent="-342900" algn="just"/>
            <a:r>
              <a:rPr lang="en-US" altLang="ja-JP" sz="2000" dirty="0">
                <a:latin typeface="Times New Roman" panose="02020603050405020304" pitchFamily="18" charset="0"/>
                <a:cs typeface="Times New Roman" panose="02020603050405020304" pitchFamily="18" charset="0"/>
              </a:rPr>
              <a:t>Discussion of TG and WG Motion</a:t>
            </a:r>
          </a:p>
          <a:p>
            <a:pPr marL="1200150" lvl="1" indent="-342900" algn="just"/>
            <a:r>
              <a:rPr lang="en-US" altLang="ja-JP" sz="2000" dirty="0">
                <a:latin typeface="Times New Roman" panose="02020603050405020304" pitchFamily="18" charset="0"/>
                <a:cs typeface="Times New Roman" panose="02020603050405020304" pitchFamily="18" charset="0"/>
              </a:rPr>
              <a:t>Plan for Teleconference schedule</a:t>
            </a:r>
          </a:p>
          <a:p>
            <a:pPr marL="1200150" lvl="1" indent="-342900" algn="just"/>
            <a:r>
              <a:rPr lang="en-US" altLang="ja-JP" sz="2000" dirty="0">
                <a:latin typeface="Times New Roman" panose="02020603050405020304" pitchFamily="18" charset="0"/>
                <a:cs typeface="Times New Roman" panose="02020603050405020304" pitchFamily="18" charset="0"/>
              </a:rPr>
              <a:t>Plan for July meeting</a:t>
            </a:r>
          </a:p>
          <a:p>
            <a:pPr marL="1200150" lvl="1" indent="-342900" algn="just"/>
            <a:r>
              <a:rPr lang="en-US" altLang="ja-JP" sz="2000" dirty="0">
                <a:latin typeface="Times New Roman" panose="02020603050405020304" pitchFamily="18" charset="0"/>
                <a:cs typeface="Times New Roman" panose="02020603050405020304" pitchFamily="18" charset="0"/>
              </a:rPr>
              <a:t>Adjourn</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957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#1</a:t>
            </a:r>
            <a:endParaRPr lang="en-US" sz="2400" dirty="0"/>
          </a:p>
        </p:txBody>
      </p:sp>
      <p:sp>
        <p:nvSpPr>
          <p:cNvPr id="8" name="TextBox 7"/>
          <p:cNvSpPr txBox="1"/>
          <p:nvPr/>
        </p:nvSpPr>
        <p:spPr>
          <a:xfrm>
            <a:off x="190498" y="1447800"/>
            <a:ext cx="8763000" cy="3170099"/>
          </a:xfrm>
          <a:prstGeom prst="rect">
            <a:avLst/>
          </a:prstGeom>
          <a:noFill/>
        </p:spPr>
        <p:txBody>
          <a:bodyPr wrap="square" rtlCol="0">
            <a:spAutoFit/>
          </a:bodyPr>
          <a:lstStyle/>
          <a:p>
            <a:pPr algn="just"/>
            <a:r>
              <a:rPr lang="en-US" altLang="ko-KR" sz="2000" b="1" dirty="0"/>
              <a:t>TG7a Motion to approve TG7a January 2024 Wireless Interim Meeting Minutes </a:t>
            </a:r>
          </a:p>
          <a:p>
            <a:pPr algn="just"/>
            <a:endParaRPr lang="en-US" altLang="ja-JP" sz="2000" dirty="0"/>
          </a:p>
          <a:p>
            <a:pPr lvl="0"/>
            <a:r>
              <a:rPr lang="en-US" altLang="ko-KR" sz="2000" i="1" dirty="0"/>
              <a:t>Motion to approve the TG7a January 2024 Wireless Interim Meeting Minutes in IEEE P802.15-24-172-03-007a</a:t>
            </a:r>
          </a:p>
          <a:p>
            <a:pPr lvl="0"/>
            <a:endParaRPr lang="en-US" altLang="ko-KR" sz="2000" i="1" dirty="0"/>
          </a:p>
          <a:p>
            <a:pPr lvl="0"/>
            <a:endParaRPr lang="en-US" altLang="ko-KR" sz="2000" i="1" dirty="0"/>
          </a:p>
          <a:p>
            <a:r>
              <a:rPr lang="en-US" altLang="ja-JP" sz="2000" dirty="0"/>
              <a:t>Moved By:   James </a:t>
            </a:r>
            <a:r>
              <a:rPr lang="en-US" altLang="ja-JP" sz="2000" dirty="0" err="1"/>
              <a:t>Gilb</a:t>
            </a:r>
            <a:endParaRPr lang="en-US" altLang="ja-JP" sz="2000" dirty="0"/>
          </a:p>
          <a:p>
            <a:r>
              <a:rPr lang="en-US" altLang="ja-JP" sz="2000" dirty="0"/>
              <a:t>Seconded By:  Sang-Kyu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112536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#2</a:t>
            </a:r>
            <a:endParaRPr lang="en-US" sz="2400" dirty="0"/>
          </a:p>
        </p:txBody>
      </p:sp>
      <p:sp>
        <p:nvSpPr>
          <p:cNvPr id="8" name="TextBox 7"/>
          <p:cNvSpPr txBox="1"/>
          <p:nvPr/>
        </p:nvSpPr>
        <p:spPr>
          <a:xfrm>
            <a:off x="190498" y="1447800"/>
            <a:ext cx="8763000" cy="3170099"/>
          </a:xfrm>
          <a:prstGeom prst="rect">
            <a:avLst/>
          </a:prstGeom>
          <a:noFill/>
        </p:spPr>
        <p:txBody>
          <a:bodyPr wrap="square" rtlCol="0">
            <a:spAutoFit/>
          </a:bodyPr>
          <a:lstStyle/>
          <a:p>
            <a:pPr algn="just"/>
            <a:r>
              <a:rPr lang="en-US" altLang="ko-KR" sz="2000" b="1" dirty="0"/>
              <a:t>TG7a Motion to approve TG7a CRG Telco minutes from January to February 2024 </a:t>
            </a:r>
            <a:endParaRPr lang="ko-KR" altLang="ko-KR" sz="2000" b="1" dirty="0"/>
          </a:p>
          <a:p>
            <a:endParaRPr lang="en-US" altLang="ja-JP" sz="2000" dirty="0"/>
          </a:p>
          <a:p>
            <a:pPr lvl="0"/>
            <a:r>
              <a:rPr lang="en-US" altLang="ko-KR" sz="2000" i="1" dirty="0"/>
              <a:t>Motion to approve the TG7a CRG Telco minutes from January to February 2024 in IEEE P802.15-24-173-01-007a</a:t>
            </a:r>
          </a:p>
          <a:p>
            <a:pPr lvl="0"/>
            <a:endParaRPr lang="en-US" altLang="ko-KR" sz="2000" i="1" dirty="0"/>
          </a:p>
          <a:p>
            <a:pPr lvl="0"/>
            <a:endParaRPr lang="en-US" altLang="ko-KR" sz="2000" i="1" dirty="0"/>
          </a:p>
          <a:p>
            <a:r>
              <a:rPr lang="en-US" altLang="ja-JP" sz="2000" dirty="0"/>
              <a:t>Moved By:   James </a:t>
            </a:r>
            <a:r>
              <a:rPr lang="en-US" altLang="ja-JP" sz="2000" dirty="0" err="1"/>
              <a:t>Gilb</a:t>
            </a:r>
            <a:endParaRPr lang="en-US" altLang="ja-JP" sz="2000" dirty="0"/>
          </a:p>
          <a:p>
            <a:r>
              <a:rPr lang="en-US" altLang="ja-JP" sz="2000" dirty="0"/>
              <a:t>Seconded By:  Sang-Kyu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2344590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#3</a:t>
            </a:r>
            <a:endParaRPr lang="en-US" sz="2400" dirty="0"/>
          </a:p>
        </p:txBody>
      </p:sp>
      <p:sp>
        <p:nvSpPr>
          <p:cNvPr id="8" name="TextBox 7"/>
          <p:cNvSpPr txBox="1"/>
          <p:nvPr/>
        </p:nvSpPr>
        <p:spPr>
          <a:xfrm>
            <a:off x="190498" y="1447800"/>
            <a:ext cx="8763000" cy="3170099"/>
          </a:xfrm>
          <a:prstGeom prst="rect">
            <a:avLst/>
          </a:prstGeom>
          <a:noFill/>
        </p:spPr>
        <p:txBody>
          <a:bodyPr wrap="square" rtlCol="0">
            <a:spAutoFit/>
          </a:bodyPr>
          <a:lstStyle/>
          <a:p>
            <a:pPr algn="just"/>
            <a:r>
              <a:rPr lang="en-US" altLang="ko-KR" sz="2000" b="1" dirty="0"/>
              <a:t>TG7a Motion to approve TG7a March 2024 Plenary Meeting Minutes </a:t>
            </a:r>
          </a:p>
          <a:p>
            <a:pPr algn="just"/>
            <a:endParaRPr lang="en-US" altLang="ko-KR" sz="2000" b="1" i="1" dirty="0"/>
          </a:p>
          <a:p>
            <a:pPr algn="just"/>
            <a:r>
              <a:rPr lang="en-US" altLang="ko-KR" sz="2000" i="1" dirty="0"/>
              <a:t>Motion to approve the TG7a March 2024 Plenary Meeting Minutes in IEEE P802.15-24-194-00-007a</a:t>
            </a:r>
          </a:p>
          <a:p>
            <a:pPr lvl="0"/>
            <a:endParaRPr lang="en-US" altLang="ko-KR" sz="2000" i="1" dirty="0"/>
          </a:p>
          <a:p>
            <a:pPr lvl="0"/>
            <a:endParaRPr lang="en-US" altLang="ko-KR" sz="2000" i="1" dirty="0"/>
          </a:p>
          <a:p>
            <a:r>
              <a:rPr lang="en-US" altLang="ja-JP" sz="2000" dirty="0"/>
              <a:t>Moved By:   James </a:t>
            </a:r>
            <a:r>
              <a:rPr lang="en-US" altLang="ja-JP" sz="2000" dirty="0" err="1"/>
              <a:t>Gilb</a:t>
            </a:r>
            <a:endParaRPr lang="en-US" altLang="ja-JP" sz="2000" dirty="0"/>
          </a:p>
          <a:p>
            <a:r>
              <a:rPr lang="en-US" altLang="ja-JP" sz="2000" dirty="0"/>
              <a:t>Seconded By:  Sang-Kyu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230564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#4</a:t>
            </a:r>
            <a:endParaRPr lang="en-US" sz="2400" dirty="0"/>
          </a:p>
        </p:txBody>
      </p:sp>
      <p:sp>
        <p:nvSpPr>
          <p:cNvPr id="8" name="TextBox 7"/>
          <p:cNvSpPr txBox="1"/>
          <p:nvPr/>
        </p:nvSpPr>
        <p:spPr>
          <a:xfrm>
            <a:off x="190498" y="1447800"/>
            <a:ext cx="8763000" cy="3170099"/>
          </a:xfrm>
          <a:prstGeom prst="rect">
            <a:avLst/>
          </a:prstGeom>
          <a:noFill/>
        </p:spPr>
        <p:txBody>
          <a:bodyPr wrap="square" rtlCol="0">
            <a:spAutoFit/>
          </a:bodyPr>
          <a:lstStyle/>
          <a:p>
            <a:pPr algn="just"/>
            <a:r>
              <a:rPr lang="en-US" altLang="ko-KR" sz="2000" b="1" dirty="0"/>
              <a:t>TG7a Motion to approve TG7a CRG Telco minutes from March to May 2024 </a:t>
            </a:r>
            <a:endParaRPr lang="ko-KR" altLang="ko-KR" sz="2000" b="1" dirty="0"/>
          </a:p>
          <a:p>
            <a:endParaRPr lang="en-US" altLang="ja-JP" sz="2000" dirty="0"/>
          </a:p>
          <a:p>
            <a:pPr lvl="0"/>
            <a:r>
              <a:rPr lang="en-US" altLang="ko-KR" sz="2000" i="1" dirty="0"/>
              <a:t>Motion to approve the TG7a CRG Telco minutes from March to May 2024 in IEEE P802.15-24-242-00-007a</a:t>
            </a:r>
          </a:p>
          <a:p>
            <a:pPr lvl="0"/>
            <a:endParaRPr lang="en-US" altLang="ko-KR" sz="2000" i="1" dirty="0"/>
          </a:p>
          <a:p>
            <a:pPr lvl="0"/>
            <a:endParaRPr lang="en-US" altLang="ko-KR" sz="2000" i="1" dirty="0"/>
          </a:p>
          <a:p>
            <a:r>
              <a:rPr lang="en-US" altLang="ja-JP" sz="2000" dirty="0"/>
              <a:t>Moved By:   James </a:t>
            </a:r>
            <a:r>
              <a:rPr lang="en-US" altLang="ja-JP" sz="2000" dirty="0" err="1"/>
              <a:t>Gilb</a:t>
            </a:r>
            <a:endParaRPr lang="en-US" altLang="ja-JP" sz="2000" dirty="0"/>
          </a:p>
          <a:p>
            <a:r>
              <a:rPr lang="en-US" altLang="ja-JP" sz="2000" dirty="0"/>
              <a:t>Seconded By:  Sang-Kyu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158954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#5</a:t>
            </a:r>
            <a:endParaRPr lang="en-US" sz="2400" dirty="0"/>
          </a:p>
        </p:txBody>
      </p:sp>
      <p:sp>
        <p:nvSpPr>
          <p:cNvPr id="8" name="TextBox 7"/>
          <p:cNvSpPr txBox="1"/>
          <p:nvPr/>
        </p:nvSpPr>
        <p:spPr>
          <a:xfrm>
            <a:off x="190498" y="1447800"/>
            <a:ext cx="8763000" cy="3477875"/>
          </a:xfrm>
          <a:prstGeom prst="rect">
            <a:avLst/>
          </a:prstGeom>
          <a:noFill/>
        </p:spPr>
        <p:txBody>
          <a:bodyPr wrap="square" rtlCol="0">
            <a:spAutoFit/>
          </a:bodyPr>
          <a:lstStyle/>
          <a:p>
            <a:pPr algn="just"/>
            <a:r>
              <a:rPr lang="en-US" altLang="ko-KR" sz="2000" b="1" dirty="0"/>
              <a:t>TG7a Motion to approve comment resolutions for the initial SA ballot</a:t>
            </a:r>
          </a:p>
          <a:p>
            <a:endParaRPr lang="en-US" altLang="ja-JP" sz="2000" dirty="0"/>
          </a:p>
          <a:p>
            <a:pPr lvl="0"/>
            <a:r>
              <a:rPr lang="en-US" altLang="ko-KR" sz="2000" i="1" dirty="0"/>
              <a:t>Move that the TG7a approve the comment resolutions for the initial SA ballot</a:t>
            </a:r>
          </a:p>
          <a:p>
            <a:pPr lvl="0"/>
            <a:r>
              <a:rPr lang="en-US" altLang="ko-KR" sz="2000" i="1" dirty="0"/>
              <a:t>as described in document IEEE P802.15-24-0072-016-007a </a:t>
            </a:r>
          </a:p>
          <a:p>
            <a:pPr lvl="0"/>
            <a:endParaRPr lang="en-US" altLang="ko-KR" sz="2000" i="1" dirty="0"/>
          </a:p>
          <a:p>
            <a:pPr lvl="0"/>
            <a:endParaRPr lang="en-US" altLang="ko-KR" sz="2000" i="1" dirty="0"/>
          </a:p>
          <a:p>
            <a:pPr lvl="0"/>
            <a:endParaRPr lang="en-US" altLang="ko-KR" sz="2000" i="1" dirty="0"/>
          </a:p>
          <a:p>
            <a:r>
              <a:rPr lang="en-US" altLang="ja-JP" sz="2000" dirty="0"/>
              <a:t>Moved By:  Sang-Kyu Lim</a:t>
            </a:r>
          </a:p>
          <a:p>
            <a:r>
              <a:rPr lang="en-US" altLang="ja-JP" sz="2000" dirty="0"/>
              <a:t>Seconded By: </a:t>
            </a:r>
            <a:r>
              <a:rPr lang="en-US" altLang="ja-JP" sz="2000" dirty="0" err="1"/>
              <a:t>Tero</a:t>
            </a:r>
            <a:r>
              <a:rPr lang="en-US" altLang="ja-JP" sz="2000" dirty="0"/>
              <a:t> </a:t>
            </a:r>
            <a:r>
              <a:rPr lang="en-US" altLang="ja-JP" sz="2000" dirty="0" err="1"/>
              <a:t>Kivinen</a:t>
            </a:r>
            <a:endParaRPr lang="en-US" altLang="ja-JP" sz="2000" dirty="0"/>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41194984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20377</TotalTime>
  <Words>1123</Words>
  <Application>Microsoft Office PowerPoint</Application>
  <PresentationFormat>화면 슬라이드 쇼(4:3)</PresentationFormat>
  <Paragraphs>143</Paragraphs>
  <Slides>15</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15</vt:i4>
      </vt:variant>
    </vt:vector>
  </HeadingPairs>
  <TitlesOfParts>
    <vt:vector size="20" baseType="lpstr">
      <vt:lpstr>ＭＳ Ｐゴシック</vt:lpstr>
      <vt:lpstr>Arial</vt:lpstr>
      <vt:lpstr>Calibri</vt:lpstr>
      <vt:lpstr>Times New Roman</vt:lpstr>
      <vt:lpstr>Office Theme</vt:lpstr>
      <vt:lpstr>PowerPoint 프레젠테이션</vt:lpstr>
      <vt:lpstr>PowerPoint 프레젠테이션</vt:lpstr>
      <vt:lpstr>Accomplishment for the meeting</vt:lpstr>
      <vt:lpstr>Accomplishment for the meeting</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Plan for Teleconference schedule</vt:lpstr>
      <vt:lpstr>Plan for July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1134</cp:revision>
  <cp:lastPrinted>2017-05-07T15:48:38Z</cp:lastPrinted>
  <dcterms:created xsi:type="dcterms:W3CDTF">2010-05-15T17:50:32Z</dcterms:created>
  <dcterms:modified xsi:type="dcterms:W3CDTF">2024-05-16T14:24:32Z</dcterms:modified>
</cp:coreProperties>
</file>