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5"/>
  </p:notesMasterIdLst>
  <p:handoutMasterIdLst>
    <p:handoutMasterId r:id="rId16"/>
  </p:handoutMasterIdLst>
  <p:sldIdLst>
    <p:sldId id="1058" r:id="rId2"/>
    <p:sldId id="938" r:id="rId3"/>
    <p:sldId id="1043" r:id="rId4"/>
    <p:sldId id="1065" r:id="rId5"/>
    <p:sldId id="1060" r:id="rId6"/>
    <p:sldId id="1061" r:id="rId7"/>
    <p:sldId id="1068" r:id="rId8"/>
    <p:sldId id="990" r:id="rId9"/>
    <p:sldId id="1067" r:id="rId10"/>
    <p:sldId id="1066" r:id="rId11"/>
    <p:sldId id="256" r:id="rId12"/>
    <p:sldId id="965" r:id="rId13"/>
    <p:sldId id="985" r:id="rId1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97" d="100"/>
          <a:sy n="97" d="100"/>
        </p:scale>
        <p:origin x="152" y="5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doc.:IEEE802.15-24-0310r2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2024-05-16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Longer Term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Initiate a revision PAR to develop a revision to 802.16. </a:t>
            </a:r>
          </a:p>
          <a:p>
            <a:endParaRPr lang="en-US" dirty="0"/>
          </a:p>
          <a:p>
            <a:r>
              <a:rPr lang="en-US" dirty="0"/>
              <a:t>Revision PAR to be submitted in July under 48-hour rule  (no CSD required). </a:t>
            </a:r>
          </a:p>
          <a:p>
            <a:endParaRPr lang="en-US" dirty="0"/>
          </a:p>
          <a:p>
            <a:r>
              <a:rPr lang="en-US" dirty="0"/>
              <a:t>July Meeting Request</a:t>
            </a:r>
          </a:p>
          <a:p>
            <a:pPr lvl="1"/>
            <a:r>
              <a:rPr lang="en-US" dirty="0"/>
              <a:t>3 slots, Tuesday, Wednesday, Thursday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919235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LB204 on P802.16t_D2.0 </a:t>
            </a:r>
            <a:br>
              <a:rPr lang="en-US" dirty="0"/>
            </a:br>
            <a:r>
              <a:rPr lang="en-US" dirty="0"/>
              <a:t>TG16t Draft 2.0</a:t>
            </a:r>
          </a:p>
          <a:p>
            <a:r>
              <a:rPr lang="en-US" dirty="0"/>
              <a:t>Preparation for recirculation Letter Ballot of D3.0</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normAutofit/>
          </a:bodyPr>
          <a:lstStyle/>
          <a:p>
            <a:r>
              <a:rPr lang="en-US" dirty="0"/>
              <a:t>Plan for week</a:t>
            </a:r>
          </a:p>
          <a:p>
            <a:pPr lvl="1"/>
            <a:r>
              <a:rPr lang="en-US" dirty="0"/>
              <a:t>Monday AM2 10:30am CEST</a:t>
            </a:r>
          </a:p>
          <a:p>
            <a:pPr lvl="1"/>
            <a:r>
              <a:rPr lang="en-US" dirty="0"/>
              <a:t>Tuesday AM2 10:30am CEST</a:t>
            </a:r>
          </a:p>
          <a:p>
            <a:pPr lvl="1"/>
            <a:r>
              <a:rPr lang="en-US" dirty="0"/>
              <a:t>Wednesday PM1 1:30pm CEST</a:t>
            </a:r>
          </a:p>
          <a:p>
            <a:pPr lvl="1"/>
            <a:r>
              <a:rPr lang="en-US" dirty="0"/>
              <a:t>Thursday AM2 10:30am CEST</a:t>
            </a:r>
          </a:p>
          <a:p>
            <a:endParaRPr lang="en-US" dirty="0"/>
          </a:p>
          <a:p>
            <a:r>
              <a:rPr lang="en-US" dirty="0"/>
              <a:t>Accomplishments</a:t>
            </a:r>
          </a:p>
          <a:p>
            <a:pPr lvl="1"/>
            <a:r>
              <a:rPr lang="en-US" dirty="0"/>
              <a:t>Completed comment resolution on LB204</a:t>
            </a:r>
          </a:p>
          <a:p>
            <a:pPr lvl="1"/>
            <a:r>
              <a:rPr lang="en-US" dirty="0"/>
              <a:t>Developed Draft D3.0</a:t>
            </a:r>
          </a:p>
          <a:p>
            <a:pPr lvl="1"/>
            <a:r>
              <a:rPr lang="en-US" dirty="0"/>
              <a:t>Approved motion for recirculation LB</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fontScale="77500" lnSpcReduction="20000"/>
          </a:bodyPr>
          <a:lstStyle/>
          <a:p>
            <a:r>
              <a:rPr lang="en-US" dirty="0"/>
              <a:t>TG Motion to approve LB204 comment resolutions in 15-24-0214-04-016t-TG16t LB204 Consolidated Comments and Resolutions.xlsx</a:t>
            </a:r>
          </a:p>
          <a:p>
            <a:pPr lvl="1"/>
            <a:r>
              <a:rPr lang="en-US" dirty="0"/>
              <a:t>Unanimous consent</a:t>
            </a:r>
          </a:p>
          <a:p>
            <a:pPr lvl="1"/>
            <a:endParaRPr lang="en-US" dirty="0"/>
          </a:p>
          <a:p>
            <a:r>
              <a:rPr lang="en-US" dirty="0"/>
              <a:t>TG Motion to start Recirculation Letter Ballot</a:t>
            </a:r>
          </a:p>
          <a:p>
            <a:pPr lvl="1"/>
            <a:r>
              <a:rPr lang="en-US" dirty="0"/>
              <a:t>Move that TG16t formally request that the 802.15 WG start a WG Recirculation requesting approval of document P802-15-16t_D3.0 and to forward document P802-15-16_D3.0, to Standards Association ballot.</a:t>
            </a:r>
          </a:p>
          <a:p>
            <a:pPr lvl="2"/>
            <a:r>
              <a:rPr lang="en-US" dirty="0"/>
              <a:t>Moved   Vishal</a:t>
            </a:r>
          </a:p>
          <a:p>
            <a:pPr lvl="2"/>
            <a:r>
              <a:rPr lang="en-US" dirty="0"/>
              <a:t>Second Harry</a:t>
            </a:r>
          </a:p>
          <a:p>
            <a:pPr lvl="2"/>
            <a:r>
              <a:rPr lang="en-US" dirty="0"/>
              <a:t>Unanimous Consent</a:t>
            </a:r>
          </a:p>
          <a:p>
            <a:endParaRPr lang="en-US" dirty="0"/>
          </a:p>
          <a:p>
            <a:r>
              <a:rPr lang="en-US" dirty="0"/>
              <a:t>Motion text for WG:</a:t>
            </a:r>
          </a:p>
          <a:p>
            <a:pPr lvl="1"/>
            <a:r>
              <a:rPr lang="en-US" dirty="0"/>
              <a:t>Move that 802.15 WG formally request that 802.15 WG start a WG recirculation WG Recirculation requesting approval of document P802-15-16t_D3.0 and to forward document P802-15-16t_D3.0,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Moved Vishal</a:t>
            </a:r>
          </a:p>
          <a:p>
            <a:pPr lvl="1"/>
            <a:r>
              <a:rPr lang="en-US" dirty="0"/>
              <a:t>Second Harry</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June 11, 9am PDT, 18:00 CEST</a:t>
            </a:r>
          </a:p>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0DB5-671D-63E3-DF38-34F9E59B3DFA}"/>
              </a:ext>
            </a:extLst>
          </p:cNvPr>
          <p:cNvSpPr>
            <a:spLocks noGrp="1"/>
          </p:cNvSpPr>
          <p:nvPr>
            <p:ph type="title"/>
          </p:nvPr>
        </p:nvSpPr>
        <p:spPr/>
        <p:txBody>
          <a:bodyPr/>
          <a:lstStyle/>
          <a:p>
            <a:r>
              <a:rPr lang="en-US" dirty="0"/>
              <a:t>TG Motion to request PAR extension </a:t>
            </a:r>
          </a:p>
        </p:txBody>
      </p:sp>
      <p:sp>
        <p:nvSpPr>
          <p:cNvPr id="3" name="Content Placeholder 2">
            <a:extLst>
              <a:ext uri="{FF2B5EF4-FFF2-40B4-BE49-F238E27FC236}">
                <a16:creationId xmlns:a16="http://schemas.microsoft.com/office/drawing/2014/main" id="{9A86B5BD-B893-D775-27E9-B47ECE244B17}"/>
              </a:ext>
            </a:extLst>
          </p:cNvPr>
          <p:cNvSpPr>
            <a:spLocks noGrp="1"/>
          </p:cNvSpPr>
          <p:nvPr>
            <p:ph idx="1"/>
          </p:nvPr>
        </p:nvSpPr>
        <p:spPr/>
        <p:txBody>
          <a:bodyPr/>
          <a:lstStyle/>
          <a:p>
            <a:r>
              <a:rPr lang="en-US" dirty="0"/>
              <a:t>MOTION: “802.15 WG requests that the IEEE 802 LMSC forward the 802.15.16t PAR extension documentation contained in 15-24-0299-00-016t-P802.16t_PAR-Extension.pdf to NesCom.”</a:t>
            </a:r>
          </a:p>
          <a:p>
            <a:pPr lvl="1"/>
            <a:endParaRPr lang="en-US" dirty="0"/>
          </a:p>
          <a:p>
            <a:pPr lvl="1"/>
            <a:r>
              <a:rPr lang="en-US" dirty="0"/>
              <a:t>Moved Harry</a:t>
            </a:r>
          </a:p>
          <a:p>
            <a:pPr lvl="1"/>
            <a:r>
              <a:rPr lang="en-US" dirty="0"/>
              <a:t>Second Menashe</a:t>
            </a:r>
          </a:p>
          <a:p>
            <a:pPr lvl="1"/>
            <a:r>
              <a:rPr lang="en-US" dirty="0"/>
              <a:t>Unanimous Consent </a:t>
            </a:r>
          </a:p>
          <a:p>
            <a:pPr lvl="1"/>
            <a:endParaRPr lang="en-US" dirty="0"/>
          </a:p>
          <a:p>
            <a:endParaRPr lang="en-US" dirty="0"/>
          </a:p>
          <a:p>
            <a:pPr lvl="1"/>
            <a:endParaRPr lang="en-US" dirty="0"/>
          </a:p>
        </p:txBody>
      </p:sp>
      <p:sp>
        <p:nvSpPr>
          <p:cNvPr id="4" name="Date Placeholder 3">
            <a:extLst>
              <a:ext uri="{FF2B5EF4-FFF2-40B4-BE49-F238E27FC236}">
                <a16:creationId xmlns:a16="http://schemas.microsoft.com/office/drawing/2014/main" id="{ECCCC315-6D31-CDEF-AD03-358DD8F67CE3}"/>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E5A54E4-FDA6-15A0-0032-BAA68B875F8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230B79-CBAE-ACCC-B705-01C9489ED635}"/>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123602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2024 Interim</a:t>
            </a:r>
          </a:p>
        </p:txBody>
      </p:sp>
      <p:graphicFrame>
        <p:nvGraphicFramePr>
          <p:cNvPr id="3" name="Table 2">
            <a:extLst>
              <a:ext uri="{FF2B5EF4-FFF2-40B4-BE49-F238E27FC236}">
                <a16:creationId xmlns:a16="http://schemas.microsoft.com/office/drawing/2014/main" id="{481015C3-8F9B-14B6-61D4-554485146A3D}"/>
              </a:ext>
            </a:extLst>
          </p:cNvPr>
          <p:cNvGraphicFramePr>
            <a:graphicFrameLocks noGrp="1"/>
          </p:cNvGraphicFramePr>
          <p:nvPr>
            <p:extLst>
              <p:ext uri="{D42A27DB-BD31-4B8C-83A1-F6EECF244321}">
                <p14:modId xmlns:p14="http://schemas.microsoft.com/office/powerpoint/2010/main" val="2842197130"/>
              </p:ext>
            </p:extLst>
          </p:nvPr>
        </p:nvGraphicFramePr>
        <p:xfrm>
          <a:off x="1143000" y="2057400"/>
          <a:ext cx="10515603" cy="914400"/>
        </p:xfrm>
        <a:graphic>
          <a:graphicData uri="http://schemas.openxmlformats.org/drawingml/2006/table">
            <a:tbl>
              <a:tblPr/>
              <a:tblGrid>
                <a:gridCol w="1502229">
                  <a:extLst>
                    <a:ext uri="{9D8B030D-6E8A-4147-A177-3AD203B41FA5}">
                      <a16:colId xmlns:a16="http://schemas.microsoft.com/office/drawing/2014/main" val="2994320772"/>
                    </a:ext>
                  </a:extLst>
                </a:gridCol>
                <a:gridCol w="1502229">
                  <a:extLst>
                    <a:ext uri="{9D8B030D-6E8A-4147-A177-3AD203B41FA5}">
                      <a16:colId xmlns:a16="http://schemas.microsoft.com/office/drawing/2014/main" val="3732079222"/>
                    </a:ext>
                  </a:extLst>
                </a:gridCol>
                <a:gridCol w="1502229">
                  <a:extLst>
                    <a:ext uri="{9D8B030D-6E8A-4147-A177-3AD203B41FA5}">
                      <a16:colId xmlns:a16="http://schemas.microsoft.com/office/drawing/2014/main" val="774076319"/>
                    </a:ext>
                  </a:extLst>
                </a:gridCol>
                <a:gridCol w="1502229">
                  <a:extLst>
                    <a:ext uri="{9D8B030D-6E8A-4147-A177-3AD203B41FA5}">
                      <a16:colId xmlns:a16="http://schemas.microsoft.com/office/drawing/2014/main" val="751048610"/>
                    </a:ext>
                  </a:extLst>
                </a:gridCol>
                <a:gridCol w="1502229">
                  <a:extLst>
                    <a:ext uri="{9D8B030D-6E8A-4147-A177-3AD203B41FA5}">
                      <a16:colId xmlns:a16="http://schemas.microsoft.com/office/drawing/2014/main" val="2643050804"/>
                    </a:ext>
                  </a:extLst>
                </a:gridCol>
                <a:gridCol w="1502229">
                  <a:extLst>
                    <a:ext uri="{9D8B030D-6E8A-4147-A177-3AD203B41FA5}">
                      <a16:colId xmlns:a16="http://schemas.microsoft.com/office/drawing/2014/main" val="1992075257"/>
                    </a:ext>
                  </a:extLst>
                </a:gridCol>
                <a:gridCol w="1502229">
                  <a:extLst>
                    <a:ext uri="{9D8B030D-6E8A-4147-A177-3AD203B41FA5}">
                      <a16:colId xmlns:a16="http://schemas.microsoft.com/office/drawing/2014/main" val="2272285729"/>
                    </a:ext>
                  </a:extLst>
                </a:gridCol>
              </a:tblGrid>
              <a:tr h="914400">
                <a:tc>
                  <a:txBody>
                    <a:bodyPr/>
                    <a:lstStyle/>
                    <a:p>
                      <a:r>
                        <a:rPr lang="en-US" sz="1800" dirty="0"/>
                        <a:t>16-May-2024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308</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IEEE802.16 RevisionProposal</a:t>
                      </a:r>
                    </a:p>
                  </a:txBody>
                  <a:tcPr anchor="ctr">
                    <a:lnL>
                      <a:noFill/>
                    </a:lnL>
                    <a:lnR>
                      <a:noFill/>
                    </a:lnR>
                    <a:lnT>
                      <a:noFill/>
                    </a:lnT>
                    <a:lnB>
                      <a:noFill/>
                    </a:lnB>
                    <a:noFill/>
                  </a:tcPr>
                </a:tc>
                <a:tc>
                  <a:txBody>
                    <a:bodyPr/>
                    <a:lstStyle/>
                    <a:p>
                      <a:r>
                        <a:rPr lang="en-US" sz="1800" dirty="0"/>
                        <a:t>Menashe Shahar (Ondas)</a:t>
                      </a:r>
                    </a:p>
                  </a:txBody>
                  <a:tcPr anchor="ctr">
                    <a:lnL>
                      <a:noFill/>
                    </a:lnL>
                    <a:lnR>
                      <a:noFill/>
                    </a:lnR>
                    <a:lnT>
                      <a:noFill/>
                    </a:lnT>
                    <a:lnB>
                      <a:noFill/>
                    </a:lnB>
                    <a:noFill/>
                  </a:tcPr>
                </a:tc>
                <a:extLst>
                  <a:ext uri="{0D108BD9-81ED-4DB2-BD59-A6C34878D82A}">
                    <a16:rowId xmlns:a16="http://schemas.microsoft.com/office/drawing/2014/main" val="281425944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If no new comments on D3.0, send to SA Ballot</a:t>
            </a:r>
          </a:p>
          <a:p>
            <a:r>
              <a:rPr lang="en-US" dirty="0"/>
              <a:t>If new comments are received, then create D4.0.</a:t>
            </a:r>
          </a:p>
          <a:p>
            <a:r>
              <a:rPr lang="en-US" dirty="0"/>
              <a:t>Plan to initiate SA ballot in July.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3324167659"/>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47970</TotalTime>
  <Words>814</Words>
  <Application>Microsoft Office PowerPoint</Application>
  <PresentationFormat>Widescreen</PresentationFormat>
  <Paragraphs>160</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Custom Design</vt:lpstr>
      <vt:lpstr>PowerPoint Presentation</vt:lpstr>
      <vt:lpstr>TG16t May Interim Agenda</vt:lpstr>
      <vt:lpstr>Overview</vt:lpstr>
      <vt:lpstr>Motions</vt:lpstr>
      <vt:lpstr>Formation of Comment Resolution Group</vt:lpstr>
      <vt:lpstr>Teleconference / CRG Meeting</vt:lpstr>
      <vt:lpstr>TG Motion to request PAR extension </vt:lpstr>
      <vt:lpstr>Contributions for May 2024 Interim</vt:lpstr>
      <vt:lpstr>Plan to form SA Ballot pool, and start SA Ballot</vt:lpstr>
      <vt:lpstr>Longer Term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834</cp:revision>
  <cp:lastPrinted>1998-02-10T13:28:06Z</cp:lastPrinted>
  <dcterms:created xsi:type="dcterms:W3CDTF">2020-01-06T16:34:14Z</dcterms:created>
  <dcterms:modified xsi:type="dcterms:W3CDTF">2024-05-16T14:49:05Z</dcterms:modified>
</cp:coreProperties>
</file>