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3"/>
  </p:notesMasterIdLst>
  <p:handoutMasterIdLst>
    <p:handoutMasterId r:id="rId14"/>
  </p:handoutMasterIdLst>
  <p:sldIdLst>
    <p:sldId id="346" r:id="rId5"/>
    <p:sldId id="311" r:id="rId6"/>
    <p:sldId id="371" r:id="rId7"/>
    <p:sldId id="372" r:id="rId8"/>
    <p:sldId id="381" r:id="rId9"/>
    <p:sldId id="382" r:id="rId10"/>
    <p:sldId id="365" r:id="rId11"/>
    <p:sldId id="3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111" d="100"/>
          <a:sy n="111" d="100"/>
        </p:scale>
        <p:origin x="1476"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May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i="0" dirty="0">
                <a:solidFill>
                  <a:srgbClr val="000000"/>
                </a:solidFill>
                <a:effectLst/>
                <a:highlight>
                  <a:srgbClr val="FFFFFF"/>
                </a:highlight>
                <a:latin typeface="Verdana" panose="020B0604030504040204" pitchFamily="34" charset="0"/>
              </a:rPr>
              <a:t>DCN </a:t>
            </a:r>
            <a:r>
              <a:rPr lang="en-US" sz="1400" b="1" i="0" dirty="0">
                <a:solidFill>
                  <a:srgbClr val="000000"/>
                </a:solidFill>
                <a:effectLst/>
                <a:highlight>
                  <a:srgbClr val="FFFFFF"/>
                </a:highlight>
                <a:latin typeface="Verdana" panose="020B0604030504040204" pitchFamily="34" charset="0"/>
              </a:rPr>
              <a:t>15-24-0305-00-07ma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NG-OCC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GB" altLang="ja-JP" sz="1600" dirty="0">
                <a:latin typeface="Times New Roman" panose="02020603050405020304" pitchFamily="18" charset="0"/>
                <a:ea typeface="MS PGothic" panose="020B0600070205080204" charset="-128"/>
                <a:cs typeface="Times New Roman" panose="02020603050405020304" pitchFamily="18" charset="0"/>
              </a:rPr>
              <a:t>Detection Transformer based </a:t>
            </a:r>
            <a:r>
              <a:rPr lang="en-GB" altLang="ja-JP" sz="1600" dirty="0" err="1">
                <a:latin typeface="Times New Roman" panose="02020603050405020304" pitchFamily="18" charset="0"/>
                <a:ea typeface="MS PGothic" panose="020B0600070205080204" charset="-128"/>
                <a:cs typeface="Times New Roman" panose="02020603050405020304" pitchFamily="18" charset="0"/>
              </a:rPr>
              <a:t>RoI</a:t>
            </a:r>
            <a:r>
              <a:rPr lang="en-GB" altLang="ja-JP" sz="1600" dirty="0">
                <a:latin typeface="Times New Roman" panose="02020603050405020304" pitchFamily="18" charset="0"/>
                <a:ea typeface="MS PGothic" panose="020B0600070205080204" charset="-128"/>
                <a:cs typeface="Times New Roman" panose="02020603050405020304" pitchFamily="18" charset="0"/>
              </a:rPr>
              <a:t> extraction for NG-OCC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May 14, 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Md </a:t>
            </a:r>
            <a:r>
              <a:rPr lang="en-US" altLang="zh-CN" sz="1600" dirty="0" err="1">
                <a:latin typeface="Times New Roman" panose="02020603050405020304" pitchFamily="18" charset="0"/>
                <a:cs typeface="Times New Roman" panose="02020603050405020304" pitchFamily="18" charset="0"/>
              </a:rPr>
              <a:t>Minhazur</a:t>
            </a:r>
            <a:r>
              <a:rPr lang="en-US" altLang="zh-CN" sz="1600" dirty="0">
                <a:latin typeface="Times New Roman" panose="02020603050405020304" pitchFamily="18" charset="0"/>
                <a:cs typeface="Times New Roman" panose="02020603050405020304" pitchFamily="18" charset="0"/>
              </a:rPr>
              <a:t> Rahman,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use case DETR for NG-OCC</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ja-JP" b="1" dirty="0">
                <a:ea typeface="MS PGothic" panose="020B0600070205080204" charset="-128"/>
              </a:rPr>
              <a:t>Detection Transformer based </a:t>
            </a:r>
            <a:r>
              <a:rPr lang="en-GB" altLang="ja-JP" b="1" dirty="0" err="1">
                <a:ea typeface="MS PGothic" panose="020B0600070205080204" charset="-128"/>
              </a:rPr>
              <a:t>RoI</a:t>
            </a:r>
            <a:r>
              <a:rPr lang="en-GB" altLang="ja-JP" b="1" dirty="0">
                <a:ea typeface="MS PGothic" panose="020B0600070205080204" charset="-128"/>
              </a:rPr>
              <a:t> extraction for NG-OCC </a:t>
            </a:r>
            <a:br>
              <a:rPr lang="en-US" altLang="ja-JP" b="1" dirty="0">
                <a:ea typeface="MS PGothic" panose="020B0600070205080204" charset="-128"/>
              </a:rPr>
            </a:br>
            <a:r>
              <a:rPr lang="en-US" altLang="ja-JP" dirty="0">
                <a:ea typeface="MS PGothic" panose="020B0600070205080204" charset="-128"/>
              </a:rPr>
              <a:t>Contribution</a:t>
            </a: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May 16,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GB" altLang="ja-JP" sz="2800" dirty="0">
                <a:latin typeface="Times New Roman" panose="02020603050405020304" pitchFamily="18" charset="0"/>
                <a:cs typeface="Times New Roman" panose="02020603050405020304" pitchFamily="18" charset="0"/>
              </a:rPr>
              <a:t>Detection Transformer based </a:t>
            </a:r>
            <a:r>
              <a:rPr lang="en-GB" altLang="ja-JP" sz="2800" dirty="0" err="1">
                <a:latin typeface="Times New Roman" panose="02020603050405020304" pitchFamily="18" charset="0"/>
                <a:cs typeface="Times New Roman" panose="02020603050405020304" pitchFamily="18" charset="0"/>
              </a:rPr>
              <a:t>RoI</a:t>
            </a:r>
            <a:r>
              <a:rPr lang="en-GB" altLang="ja-JP" sz="2800" dirty="0">
                <a:latin typeface="Times New Roman" panose="02020603050405020304" pitchFamily="18" charset="0"/>
                <a:cs typeface="Times New Roman" panose="02020603050405020304" pitchFamily="18" charset="0"/>
              </a:rPr>
              <a:t> extraction for NG-OCC </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219200"/>
            <a:ext cx="8382000" cy="4918464"/>
          </a:xfrm>
        </p:spPr>
        <p:txBody>
          <a:bodyPr>
            <a:normAutofit fontScale="92500" lnSpcReduction="10000"/>
          </a:bodyPr>
          <a:lstStyle/>
          <a:p>
            <a:pPr lvl="0" algn="just"/>
            <a:r>
              <a:rPr lang="en-GB" altLang="ja-JP" sz="2400" dirty="0">
                <a:latin typeface="Times New Roman" panose="02020603050405020304" pitchFamily="18" charset="0"/>
                <a:cs typeface="Times New Roman" panose="02020603050405020304" pitchFamily="18" charset="0"/>
              </a:rPr>
              <a:t>Region of Interest (</a:t>
            </a:r>
            <a:r>
              <a:rPr lang="en-GB" altLang="ja-JP" sz="2400" dirty="0" err="1">
                <a:latin typeface="Times New Roman" panose="02020603050405020304" pitchFamily="18" charset="0"/>
                <a:cs typeface="Times New Roman" panose="02020603050405020304" pitchFamily="18" charset="0"/>
              </a:rPr>
              <a:t>RoI</a:t>
            </a:r>
            <a:r>
              <a:rPr lang="en-GB" altLang="ja-JP" sz="2400" dirty="0">
                <a:latin typeface="Times New Roman" panose="02020603050405020304" pitchFamily="18" charset="0"/>
                <a:cs typeface="Times New Roman" panose="02020603050405020304" pitchFamily="18" charset="0"/>
              </a:rPr>
              <a:t>) extraction in OCC, where need to identify the relevant portions of the captured image that contain the transmitted data.</a:t>
            </a:r>
          </a:p>
          <a:p>
            <a:pPr lvl="0" algn="just"/>
            <a:r>
              <a:rPr lang="en-GB" altLang="ja-JP" sz="2400" dirty="0">
                <a:latin typeface="Times New Roman" panose="02020603050405020304" pitchFamily="18" charset="0"/>
                <a:cs typeface="Times New Roman" panose="02020603050405020304" pitchFamily="18" charset="0"/>
              </a:rPr>
              <a:t>DETR models use attention mechanisms to capture global context information, enabling to localize the relevant regions within the image and classification of objects.</a:t>
            </a:r>
          </a:p>
          <a:p>
            <a:pPr lvl="0" algn="just"/>
            <a:r>
              <a:rPr lang="en-GB" altLang="ja-JP" sz="2400" dirty="0">
                <a:latin typeface="Times New Roman" panose="02020603050405020304" pitchFamily="18" charset="0"/>
                <a:cs typeface="Times New Roman" panose="02020603050405020304" pitchFamily="18" charset="0"/>
              </a:rPr>
              <a:t>Detection Transformer-based </a:t>
            </a:r>
            <a:r>
              <a:rPr lang="en-GB" altLang="ja-JP" sz="2400" dirty="0" err="1">
                <a:latin typeface="Times New Roman" panose="02020603050405020304" pitchFamily="18" charset="0"/>
                <a:cs typeface="Times New Roman" panose="02020603050405020304" pitchFamily="18" charset="0"/>
              </a:rPr>
              <a:t>RoI</a:t>
            </a:r>
            <a:r>
              <a:rPr lang="en-GB" altLang="ja-JP" sz="2400" dirty="0">
                <a:latin typeface="Times New Roman" panose="02020603050405020304" pitchFamily="18" charset="0"/>
                <a:cs typeface="Times New Roman" panose="02020603050405020304" pitchFamily="18" charset="0"/>
              </a:rPr>
              <a:t> extraction for NG-OCC addresses limitations of conventional methods, can efficiently extract relevant </a:t>
            </a:r>
            <a:r>
              <a:rPr lang="en-GB" altLang="ja-JP" sz="2400" dirty="0" err="1">
                <a:latin typeface="Times New Roman" panose="02020603050405020304" pitchFamily="18" charset="0"/>
                <a:cs typeface="Times New Roman" panose="02020603050405020304" pitchFamily="18" charset="0"/>
              </a:rPr>
              <a:t>RoIs</a:t>
            </a:r>
            <a:r>
              <a:rPr lang="en-GB" altLang="ja-JP" sz="2400" dirty="0">
                <a:latin typeface="Times New Roman" panose="02020603050405020304" pitchFamily="18" charset="0"/>
                <a:cs typeface="Times New Roman" panose="02020603050405020304" pitchFamily="18" charset="0"/>
              </a:rPr>
              <a:t> from images or video frames.</a:t>
            </a:r>
            <a:endParaRPr lang="en-US" altLang="ja-JP" sz="2400" dirty="0">
              <a:latin typeface="Times New Roman" panose="02020603050405020304" pitchFamily="18" charset="0"/>
              <a:cs typeface="Times New Roman" panose="02020603050405020304" pitchFamily="18" charset="0"/>
            </a:endParaRPr>
          </a:p>
          <a:p>
            <a:pPr lvl="0" algn="just"/>
            <a:r>
              <a:rPr lang="en-GB" altLang="ja-JP" sz="2400" dirty="0">
                <a:latin typeface="Times New Roman" panose="02020603050405020304" pitchFamily="18" charset="0"/>
                <a:cs typeface="Times New Roman" panose="02020603050405020304" pitchFamily="18" charset="0"/>
              </a:rPr>
              <a:t>End-to-end nature of DETR-based approaches allows joint optimization of </a:t>
            </a:r>
            <a:r>
              <a:rPr lang="en-GB" altLang="ja-JP" sz="2400" dirty="0" err="1">
                <a:latin typeface="Times New Roman" panose="02020603050405020304" pitchFamily="18" charset="0"/>
                <a:cs typeface="Times New Roman" panose="02020603050405020304" pitchFamily="18" charset="0"/>
              </a:rPr>
              <a:t>RoI</a:t>
            </a:r>
            <a:r>
              <a:rPr lang="en-GB" altLang="ja-JP" sz="2400" dirty="0">
                <a:latin typeface="Times New Roman" panose="02020603050405020304" pitchFamily="18" charset="0"/>
                <a:cs typeface="Times New Roman" panose="02020603050405020304" pitchFamily="18" charset="0"/>
              </a:rPr>
              <a:t> extraction and processing steps, predict object classes and bounding box coordinates for each </a:t>
            </a:r>
            <a:r>
              <a:rPr lang="en-GB" altLang="ja-JP" sz="2400" dirty="0" err="1">
                <a:latin typeface="Times New Roman" panose="02020603050405020304" pitchFamily="18" charset="0"/>
                <a:cs typeface="Times New Roman" panose="02020603050405020304" pitchFamily="18" charset="0"/>
              </a:rPr>
              <a:t>RoI</a:t>
            </a:r>
            <a:r>
              <a:rPr lang="en-GB" altLang="ja-JP" sz="2400" dirty="0">
                <a:latin typeface="Times New Roman" panose="02020603050405020304" pitchFamily="18" charset="0"/>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lvl="0" algn="just"/>
            <a:r>
              <a:rPr lang="en-GB" altLang="ja-JP" sz="2400" dirty="0">
                <a:latin typeface="Times New Roman" panose="02020603050405020304" pitchFamily="18" charset="0"/>
                <a:cs typeface="Times New Roman" panose="02020603050405020304" pitchFamily="18" charset="0"/>
              </a:rPr>
              <a:t>Detection transformers can learn intricate patterns and structures within optical signals, allowing for robust and adaptive </a:t>
            </a:r>
            <a:r>
              <a:rPr lang="en-GB" altLang="ja-JP" sz="2400" dirty="0" err="1">
                <a:latin typeface="Times New Roman" panose="02020603050405020304" pitchFamily="18" charset="0"/>
                <a:cs typeface="Times New Roman" panose="02020603050405020304" pitchFamily="18" charset="0"/>
              </a:rPr>
              <a:t>RoI</a:t>
            </a:r>
            <a:r>
              <a:rPr lang="en-GB" altLang="ja-JP" sz="2400" dirty="0">
                <a:latin typeface="Times New Roman" panose="02020603050405020304" pitchFamily="18" charset="0"/>
                <a:cs typeface="Times New Roman" panose="02020603050405020304" pitchFamily="18" charset="0"/>
              </a:rPr>
              <a:t> extraction across diverse NG-OCC scenarios.</a:t>
            </a:r>
            <a:r>
              <a:rPr lang="en-US" altLang="ja-JP" sz="2400" dirty="0">
                <a:latin typeface="Times New Roman" panose="02020603050405020304" pitchFamily="18" charset="0"/>
                <a:cs typeface="Times New Roman" panose="02020603050405020304" pitchFamily="18" charset="0"/>
              </a:rPr>
              <a:t>.</a:t>
            </a:r>
          </a:p>
          <a:p>
            <a:pPr lvl="0" algn="just"/>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60272" y="1861148"/>
            <a:ext cx="5454728" cy="4082452"/>
          </a:xfrm>
        </p:spPr>
        <p:txBody>
          <a:bodyPr>
            <a:normAutofit lnSpcReduction="10000"/>
          </a:bodyPr>
          <a:lstStyle/>
          <a:p>
            <a:pPr algn="just"/>
            <a:r>
              <a:rPr lang="en-GB" altLang="ja-JP" sz="2000" dirty="0">
                <a:latin typeface="Times New Roman" panose="02020603050405020304" pitchFamily="18" charset="0"/>
                <a:cs typeface="Times New Roman" panose="02020603050405020304" pitchFamily="18" charset="0"/>
              </a:rPr>
              <a:t>Detection Transformer (DETR) is a neural network architecture designed for object detection tasks. Unlike traditional object detection models that rely on region proposal networks (RPNs) and anchor boxes, DETR utilizes transformer-based architectures. Object detection involves identifying and localizing objects within an image or video. It predicts object classes and bounding boxes simultaneously.</a:t>
            </a:r>
          </a:p>
          <a:p>
            <a:pPr algn="just"/>
            <a:r>
              <a:rPr lang="en-GB" altLang="ja-JP" sz="2000" dirty="0">
                <a:latin typeface="Times New Roman" panose="02020603050405020304" pitchFamily="18" charset="0"/>
                <a:cs typeface="Times New Roman" panose="02020603050405020304" pitchFamily="18" charset="0"/>
              </a:rPr>
              <a:t>Detection Transformer-based </a:t>
            </a:r>
            <a:r>
              <a:rPr lang="en-GB" altLang="ja-JP" sz="2000" dirty="0" err="1">
                <a:latin typeface="Times New Roman" panose="02020603050405020304" pitchFamily="18" charset="0"/>
                <a:cs typeface="Times New Roman" panose="02020603050405020304" pitchFamily="18" charset="0"/>
              </a:rPr>
              <a:t>RoI</a:t>
            </a:r>
            <a:r>
              <a:rPr lang="en-GB" altLang="ja-JP" sz="2000" dirty="0">
                <a:latin typeface="Times New Roman" panose="02020603050405020304" pitchFamily="18" charset="0"/>
                <a:cs typeface="Times New Roman" panose="02020603050405020304" pitchFamily="18" charset="0"/>
              </a:rPr>
              <a:t> extraction is to accurately detect and decode symbols, patterns, or information encoded within the identified regions of interest. </a:t>
            </a:r>
            <a:r>
              <a:rPr lang="en-US" altLang="ja-JP" sz="2000" dirty="0">
                <a:latin typeface="Times New Roman" panose="02020603050405020304" pitchFamily="18" charset="0"/>
                <a:cs typeface="Times New Roman" panose="02020603050405020304" pitchFamily="18" charset="0"/>
              </a:rPr>
              <a:t>.</a:t>
            </a:r>
          </a:p>
          <a:p>
            <a:pPr algn="just"/>
            <a:endParaRPr lang="en-US" altLang="ja-JP" sz="2000" dirty="0">
              <a:latin typeface="Times New Roman" panose="02020603050405020304" pitchFamily="18" charset="0"/>
              <a:cs typeface="Times New Roman" panose="02020603050405020304" pitchFamily="18" charset="0"/>
            </a:endParaRPr>
          </a:p>
        </p:txBody>
      </p:sp>
      <p:sp>
        <p:nvSpPr>
          <p:cNvPr id="6" name="Title 5"/>
          <p:cNvSpPr>
            <a:spLocks noGrp="1"/>
          </p:cNvSpPr>
          <p:nvPr>
            <p:ph type="title"/>
          </p:nvPr>
        </p:nvSpPr>
        <p:spPr>
          <a:xfrm>
            <a:off x="457200" y="381000"/>
            <a:ext cx="8229600" cy="1295400"/>
          </a:xfrm>
        </p:spPr>
        <p:txBody>
          <a:bodyPr>
            <a:normAutofit fontScale="90000"/>
          </a:bodyPr>
          <a:lstStyle/>
          <a:p>
            <a:r>
              <a:rPr lang="en-GB" altLang="ja-JP" sz="4400" dirty="0">
                <a:latin typeface="Times New Roman" panose="02020603050405020304" pitchFamily="18" charset="0"/>
                <a:cs typeface="Times New Roman" panose="02020603050405020304" pitchFamily="18" charset="0"/>
              </a:rPr>
              <a:t>Detection Transformer based </a:t>
            </a:r>
            <a:r>
              <a:rPr lang="en-GB" altLang="ja-JP" sz="4400" dirty="0" err="1">
                <a:latin typeface="Times New Roman" panose="02020603050405020304" pitchFamily="18" charset="0"/>
                <a:cs typeface="Times New Roman" panose="02020603050405020304" pitchFamily="18" charset="0"/>
              </a:rPr>
              <a:t>RoI</a:t>
            </a:r>
            <a:r>
              <a:rPr lang="en-GB" altLang="ja-JP" sz="4400" dirty="0">
                <a:latin typeface="Times New Roman" panose="02020603050405020304" pitchFamily="18" charset="0"/>
                <a:cs typeface="Times New Roman" panose="02020603050405020304" pitchFamily="18" charset="0"/>
              </a:rPr>
              <a:t> extraction for NG-OCC </a:t>
            </a:r>
            <a:r>
              <a:rPr lang="en-US" altLang="ja-JP" sz="4400" dirty="0">
                <a:latin typeface="Times New Roman" panose="02020603050405020304" pitchFamily="18" charset="0"/>
                <a:cs typeface="Times New Roman" panose="02020603050405020304" pitchFamily="18" charset="0"/>
              </a:rPr>
              <a:t>​</a:t>
            </a:r>
            <a:endParaRPr lang="en-US" dirty="0"/>
          </a:p>
        </p:txBody>
      </p:sp>
      <p:pic>
        <p:nvPicPr>
          <p:cNvPr id="2" name="Picture 1">
            <a:extLst>
              <a:ext uri="{FF2B5EF4-FFF2-40B4-BE49-F238E27FC236}">
                <a16:creationId xmlns:a16="http://schemas.microsoft.com/office/drawing/2014/main" id="{95C3C38C-24A9-D54F-68C8-95A489F58897}"/>
              </a:ext>
            </a:extLst>
          </p:cNvPr>
          <p:cNvPicPr>
            <a:picLocks noChangeAspect="1"/>
          </p:cNvPicPr>
          <p:nvPr/>
        </p:nvPicPr>
        <p:blipFill>
          <a:blip r:embed="rId2"/>
          <a:stretch>
            <a:fillRect/>
          </a:stretch>
        </p:blipFill>
        <p:spPr>
          <a:xfrm>
            <a:off x="5855832" y="1676399"/>
            <a:ext cx="3027895" cy="3276601"/>
          </a:xfrm>
          <a:prstGeom prst="rect">
            <a:avLst/>
          </a:prstGeom>
        </p:spPr>
      </p:pic>
      <p:sp>
        <p:nvSpPr>
          <p:cNvPr id="5" name="TextBox 4">
            <a:extLst>
              <a:ext uri="{FF2B5EF4-FFF2-40B4-BE49-F238E27FC236}">
                <a16:creationId xmlns:a16="http://schemas.microsoft.com/office/drawing/2014/main" id="{6C9E23AB-133C-1820-B81E-2B5C8CF52701}"/>
              </a:ext>
            </a:extLst>
          </p:cNvPr>
          <p:cNvSpPr txBox="1"/>
          <p:nvPr/>
        </p:nvSpPr>
        <p:spPr>
          <a:xfrm>
            <a:off x="5988127" y="5027712"/>
            <a:ext cx="2895600" cy="307777"/>
          </a:xfrm>
          <a:prstGeom prst="rect">
            <a:avLst/>
          </a:prstGeom>
          <a:noFill/>
        </p:spPr>
        <p:txBody>
          <a:bodyPr wrap="square">
            <a:spAutoFit/>
          </a:bodyPr>
          <a:lstStyle/>
          <a:p>
            <a:r>
              <a:rPr lang="en-US" sz="1400" dirty="0"/>
              <a:t>Detection Transformer block diagram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81000" y="3276600"/>
            <a:ext cx="8229600" cy="2826596"/>
          </a:xfrm>
        </p:spPr>
        <p:txBody>
          <a:bodyPr>
            <a:normAutofit/>
          </a:bodyPr>
          <a:lstStyle/>
          <a:p>
            <a:pPr algn="just"/>
            <a:r>
              <a:rPr lang="en-GB" altLang="ja-JP" sz="2000" dirty="0">
                <a:latin typeface="Times New Roman" panose="02020603050405020304" pitchFamily="18" charset="0"/>
                <a:cs typeface="Times New Roman" panose="02020603050405020304" pitchFamily="18" charset="0"/>
              </a:rPr>
              <a:t>Detection Transformer based </a:t>
            </a:r>
            <a:r>
              <a:rPr lang="en-GB" altLang="ja-JP" sz="2000" dirty="0" err="1">
                <a:latin typeface="Times New Roman" panose="02020603050405020304" pitchFamily="18" charset="0"/>
                <a:cs typeface="Times New Roman" panose="02020603050405020304" pitchFamily="18" charset="0"/>
              </a:rPr>
              <a:t>RoI</a:t>
            </a:r>
            <a:r>
              <a:rPr lang="en-GB" altLang="ja-JP" sz="2000" dirty="0">
                <a:latin typeface="Times New Roman" panose="02020603050405020304" pitchFamily="18" charset="0"/>
                <a:cs typeface="Times New Roman" panose="02020603050405020304" pitchFamily="18" charset="0"/>
              </a:rPr>
              <a:t> extraction for OCC </a:t>
            </a:r>
            <a:r>
              <a:rPr lang="en-GB" altLang="ja-JP" sz="2000" dirty="0" err="1">
                <a:latin typeface="Times New Roman" panose="02020603050405020304" pitchFamily="18" charset="0"/>
                <a:cs typeface="Times New Roman" panose="02020603050405020304" pitchFamily="18" charset="0"/>
              </a:rPr>
              <a:t>enhence</a:t>
            </a:r>
            <a:r>
              <a:rPr lang="en-GB" altLang="ja-JP" sz="2000" dirty="0">
                <a:latin typeface="Times New Roman" panose="02020603050405020304" pitchFamily="18" charset="0"/>
                <a:cs typeface="Times New Roman" panose="02020603050405020304" pitchFamily="18" charset="0"/>
              </a:rPr>
              <a:t> the capabilities of detection transformer models to identify, localize and accurately extract the regions of interest (</a:t>
            </a:r>
            <a:r>
              <a:rPr lang="en-GB" altLang="ja-JP" sz="2000" dirty="0" err="1">
                <a:latin typeface="Times New Roman" panose="02020603050405020304" pitchFamily="18" charset="0"/>
                <a:cs typeface="Times New Roman" panose="02020603050405020304" pitchFamily="18" charset="0"/>
              </a:rPr>
              <a:t>RoIs</a:t>
            </a:r>
            <a:r>
              <a:rPr lang="en-GB" altLang="ja-JP" sz="2000" dirty="0">
                <a:latin typeface="Times New Roman" panose="02020603050405020304" pitchFamily="18" charset="0"/>
                <a:cs typeface="Times New Roman" panose="02020603050405020304" pitchFamily="18" charset="0"/>
              </a:rPr>
              <a:t>) of relevant objects such as LED transmitters or QR codes within captured images or video frames. </a:t>
            </a:r>
          </a:p>
          <a:p>
            <a:pPr algn="just"/>
            <a:r>
              <a:rPr lang="en-GB" altLang="ja-JP" sz="2000" dirty="0">
                <a:latin typeface="Times New Roman" panose="02020603050405020304" pitchFamily="18" charset="0"/>
                <a:cs typeface="Times New Roman" panose="02020603050405020304" pitchFamily="18" charset="0"/>
              </a:rPr>
              <a:t>The DETR based </a:t>
            </a:r>
            <a:r>
              <a:rPr lang="en-GB" altLang="ja-JP" sz="2000" dirty="0" err="1">
                <a:latin typeface="Times New Roman" panose="02020603050405020304" pitchFamily="18" charset="0"/>
                <a:cs typeface="Times New Roman" panose="02020603050405020304" pitchFamily="18" charset="0"/>
              </a:rPr>
              <a:t>RoI</a:t>
            </a:r>
            <a:r>
              <a:rPr lang="en-GB" altLang="ja-JP" sz="2000" dirty="0">
                <a:latin typeface="Times New Roman" panose="02020603050405020304" pitchFamily="18" charset="0"/>
                <a:cs typeface="Times New Roman" panose="02020603050405020304" pitchFamily="18" charset="0"/>
              </a:rPr>
              <a:t> extraction system operates in real-time, enabling rapid response and adaptability to dynamic OCC environments. This is particularly important for applications requiring high-speed data transmission and communication.</a:t>
            </a:r>
          </a:p>
        </p:txBody>
      </p:sp>
      <p:sp>
        <p:nvSpPr>
          <p:cNvPr id="8" name="Title 1"/>
          <p:cNvSpPr txBox="1"/>
          <p:nvPr/>
        </p:nvSpPr>
        <p:spPr>
          <a:xfrm>
            <a:off x="464915" y="457200"/>
            <a:ext cx="8546417" cy="12954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ja-JP" sz="4000" dirty="0">
                <a:latin typeface="Times New Roman" panose="02020603050405020304" pitchFamily="18" charset="0"/>
                <a:cs typeface="Times New Roman" panose="02020603050405020304" pitchFamily="18" charset="0"/>
              </a:rPr>
              <a:t>Detection Transformer based </a:t>
            </a:r>
            <a:r>
              <a:rPr lang="en-GB" altLang="ja-JP" sz="4000" dirty="0" err="1">
                <a:latin typeface="Times New Roman" panose="02020603050405020304" pitchFamily="18" charset="0"/>
                <a:cs typeface="Times New Roman" panose="02020603050405020304" pitchFamily="18" charset="0"/>
              </a:rPr>
              <a:t>RoI</a:t>
            </a:r>
            <a:r>
              <a:rPr lang="en-GB" altLang="ja-JP" sz="4000" dirty="0">
                <a:latin typeface="Times New Roman" panose="02020603050405020304" pitchFamily="18" charset="0"/>
                <a:cs typeface="Times New Roman" panose="02020603050405020304" pitchFamily="18" charset="0"/>
              </a:rPr>
              <a:t> extraction for NG-OCC </a:t>
            </a:r>
            <a:endParaRPr lang="en-US" sz="4000" dirty="0">
              <a:latin typeface="Times New Roman" panose="02020603050405020304" pitchFamily="18" charset="0"/>
              <a:cs typeface="Times New Roman" panose="02020603050405020304" pitchFamily="18" charset="0"/>
            </a:endParaRPr>
          </a:p>
        </p:txBody>
      </p:sp>
      <p:pic>
        <p:nvPicPr>
          <p:cNvPr id="17" name="Picture 16">
            <a:extLst>
              <a:ext uri="{FF2B5EF4-FFF2-40B4-BE49-F238E27FC236}">
                <a16:creationId xmlns:a16="http://schemas.microsoft.com/office/drawing/2014/main" id="{8912BDB5-C7BD-B5BF-29D9-C774AAAF6D28}"/>
              </a:ext>
            </a:extLst>
          </p:cNvPr>
          <p:cNvPicPr>
            <a:picLocks noChangeAspect="1"/>
          </p:cNvPicPr>
          <p:nvPr/>
        </p:nvPicPr>
        <p:blipFill>
          <a:blip r:embed="rId2"/>
          <a:stretch>
            <a:fillRect/>
          </a:stretch>
        </p:blipFill>
        <p:spPr>
          <a:xfrm>
            <a:off x="1676400" y="1828800"/>
            <a:ext cx="5953027" cy="122639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p:cNvSpPr>
            <a:spLocks noGrp="1" noChangeArrowheads="1"/>
          </p:cNvSpPr>
          <p:nvPr>
            <p:ph idx="1"/>
          </p:nvPr>
        </p:nvSpPr>
        <p:spPr>
          <a:xfrm>
            <a:off x="457200" y="1417638"/>
            <a:ext cx="8229600" cy="4918464"/>
          </a:xfrm>
        </p:spPr>
        <p:txBody>
          <a:bodyPr>
            <a:normAutofit fontScale="92500"/>
          </a:bodyPr>
          <a:lstStyle/>
          <a:p>
            <a:pPr algn="just"/>
            <a:r>
              <a:rPr lang="en-GB" altLang="ja-JP" sz="2400" dirty="0">
                <a:latin typeface="Times New Roman" panose="02020603050405020304" pitchFamily="18" charset="0"/>
                <a:cs typeface="Times New Roman" panose="02020603050405020304" pitchFamily="18" charset="0"/>
              </a:rPr>
              <a:t>The Detection Transformer is a promising approach for </a:t>
            </a:r>
            <a:r>
              <a:rPr lang="en-GB" altLang="ja-JP" sz="2400" dirty="0" err="1">
                <a:latin typeface="Times New Roman" panose="02020603050405020304" pitchFamily="18" charset="0"/>
                <a:cs typeface="Times New Roman" panose="02020603050405020304" pitchFamily="18" charset="0"/>
              </a:rPr>
              <a:t>RoI</a:t>
            </a:r>
            <a:r>
              <a:rPr lang="en-GB" altLang="ja-JP" sz="2400" dirty="0">
                <a:latin typeface="Times New Roman" panose="02020603050405020304" pitchFamily="18" charset="0"/>
                <a:cs typeface="Times New Roman" panose="02020603050405020304" pitchFamily="18" charset="0"/>
              </a:rPr>
              <a:t> extraction in OCC systems, capturing complex spatial dependencies and contextual information within input images. </a:t>
            </a:r>
          </a:p>
          <a:p>
            <a:pPr algn="just"/>
            <a:r>
              <a:rPr lang="en-GB" altLang="ja-JP" sz="2400" dirty="0">
                <a:latin typeface="Times New Roman" panose="02020603050405020304" pitchFamily="18" charset="0"/>
                <a:cs typeface="Times New Roman" panose="02020603050405020304" pitchFamily="18" charset="0"/>
              </a:rPr>
              <a:t>It uses attention mechanisms and end-to-end learning to efficiently identify regions containing LED transmitters or QR codes, even in challenging environments. </a:t>
            </a:r>
          </a:p>
          <a:p>
            <a:pPr algn="just"/>
            <a:r>
              <a:rPr lang="en-GB" altLang="ja-JP" sz="2400" dirty="0">
                <a:latin typeface="Times New Roman" panose="02020603050405020304" pitchFamily="18" charset="0"/>
                <a:cs typeface="Times New Roman" panose="02020603050405020304" pitchFamily="18" charset="0"/>
              </a:rPr>
              <a:t>This end-to-end optimization allows for joint optimization of feature extraction and object detection, leading to improved performance and reduced computational complexity. </a:t>
            </a:r>
          </a:p>
          <a:p>
            <a:pPr algn="just"/>
            <a:r>
              <a:rPr lang="en-GB" altLang="ja-JP" sz="2400" dirty="0">
                <a:latin typeface="Times New Roman" panose="02020603050405020304" pitchFamily="18" charset="0"/>
                <a:cs typeface="Times New Roman" panose="02020603050405020304" pitchFamily="18" charset="0"/>
              </a:rPr>
              <a:t>The DETR is versatile and adaptable to different OCC scenarios and applications, training on diverse datasets containing various optical signals like LED transmitters or QR codes. It is also suitable for real-world deployment in various OCC systems.</a:t>
            </a:r>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p:cNvSpPr txBox="1"/>
          <p:nvPr/>
        </p:nvSpPr>
        <p:spPr>
          <a:xfrm>
            <a:off x="190498" y="1447800"/>
            <a:ext cx="8763000" cy="4247317"/>
          </a:xfrm>
          <a:prstGeom prst="rect">
            <a:avLst/>
          </a:prstGeom>
          <a:noFill/>
        </p:spPr>
        <p:txBody>
          <a:bodyPr wrap="square" rtlCol="0">
            <a:spAutoFit/>
          </a:bodyPr>
          <a:lstStyle/>
          <a:p>
            <a:pPr marL="342900" indent="-342900" fontAlgn="base">
              <a:buFont typeface="+mj-lt"/>
              <a:buAutoNum type="arabicPeriod"/>
            </a:pPr>
            <a:r>
              <a:rPr lang="en-US" b="0" i="0" dirty="0" err="1">
                <a:effectLst/>
                <a:latin typeface="Times New Roman" panose="02020603050405020304" pitchFamily="18" charset="0"/>
                <a:cs typeface="Times New Roman" panose="02020603050405020304" pitchFamily="18" charset="0"/>
              </a:rPr>
              <a:t>Carion</a:t>
            </a:r>
            <a:r>
              <a:rPr lang="en-US" b="0" i="0" dirty="0">
                <a:effectLst/>
                <a:latin typeface="Times New Roman" panose="02020603050405020304" pitchFamily="18" charset="0"/>
                <a:cs typeface="Times New Roman" panose="02020603050405020304" pitchFamily="18" charset="0"/>
              </a:rPr>
              <a:t>, N., Massa, F., </a:t>
            </a:r>
            <a:r>
              <a:rPr lang="en-US" b="0" i="0" dirty="0" err="1">
                <a:effectLst/>
                <a:latin typeface="Times New Roman" panose="02020603050405020304" pitchFamily="18" charset="0"/>
                <a:cs typeface="Times New Roman" panose="02020603050405020304" pitchFamily="18" charset="0"/>
              </a:rPr>
              <a:t>Synnaeve</a:t>
            </a:r>
            <a:r>
              <a:rPr lang="en-US" b="0" i="0" dirty="0">
                <a:effectLst/>
                <a:latin typeface="Times New Roman" panose="02020603050405020304" pitchFamily="18" charset="0"/>
                <a:cs typeface="Times New Roman" panose="02020603050405020304" pitchFamily="18" charset="0"/>
              </a:rPr>
              <a:t>, G., </a:t>
            </a:r>
            <a:r>
              <a:rPr lang="en-US" b="0" i="0" dirty="0" err="1">
                <a:effectLst/>
                <a:latin typeface="Times New Roman" panose="02020603050405020304" pitchFamily="18" charset="0"/>
                <a:cs typeface="Times New Roman" panose="02020603050405020304" pitchFamily="18" charset="0"/>
              </a:rPr>
              <a:t>Usunier</a:t>
            </a:r>
            <a:r>
              <a:rPr lang="en-US" b="0" i="0" dirty="0">
                <a:effectLst/>
                <a:latin typeface="Times New Roman" panose="02020603050405020304" pitchFamily="18" charset="0"/>
                <a:cs typeface="Times New Roman" panose="02020603050405020304" pitchFamily="18" charset="0"/>
              </a:rPr>
              <a:t>, N., Kirillov, A., &amp; </a:t>
            </a:r>
            <a:r>
              <a:rPr lang="en-US" b="0" i="0" dirty="0" err="1">
                <a:effectLst/>
                <a:latin typeface="Times New Roman" panose="02020603050405020304" pitchFamily="18" charset="0"/>
                <a:cs typeface="Times New Roman" panose="02020603050405020304" pitchFamily="18" charset="0"/>
              </a:rPr>
              <a:t>Zagoruyko</a:t>
            </a:r>
            <a:r>
              <a:rPr lang="en-US" b="0" i="0" dirty="0">
                <a:effectLst/>
                <a:latin typeface="Times New Roman" panose="02020603050405020304" pitchFamily="18" charset="0"/>
                <a:cs typeface="Times New Roman" panose="02020603050405020304" pitchFamily="18" charset="0"/>
              </a:rPr>
              <a:t>, S. (2020). End-to-End Object Detection with Transformers. In </a:t>
            </a:r>
            <a:r>
              <a:rPr lang="en-US" b="0" i="1" dirty="0">
                <a:effectLst/>
                <a:latin typeface="Times New Roman" panose="02020603050405020304" pitchFamily="18" charset="0"/>
                <a:cs typeface="Times New Roman" panose="02020603050405020304" pitchFamily="18" charset="0"/>
              </a:rPr>
              <a:t>Lecture notes in computer science</a:t>
            </a:r>
            <a:r>
              <a:rPr lang="en-US" b="0" i="0" dirty="0">
                <a:effectLst/>
                <a:latin typeface="Times New Roman" panose="02020603050405020304" pitchFamily="18" charset="0"/>
                <a:cs typeface="Times New Roman" panose="02020603050405020304" pitchFamily="18" charset="0"/>
              </a:rPr>
              <a:t> (pp. 213–229).</a:t>
            </a:r>
          </a:p>
          <a:p>
            <a:pPr marL="342900" indent="-342900" fontAlgn="base">
              <a:buFont typeface="+mj-lt"/>
              <a:buAutoNum type="arabicPeriod"/>
            </a:pPr>
            <a:r>
              <a:rPr lang="en-GB" b="0" i="0" dirty="0">
                <a:effectLst/>
                <a:latin typeface="Times New Roman" panose="02020603050405020304" pitchFamily="18" charset="0"/>
                <a:cs typeface="Times New Roman" panose="02020603050405020304" pitchFamily="18" charset="0"/>
              </a:rPr>
              <a:t>Hu, X., Zhang, P., Sun, Y., Deng, X., Yang, Y., &amp; Chen, L. (2022). High-Speed extraction of regions of interest in optical camera communication enabled by Grid Virtual Division. </a:t>
            </a:r>
            <a:r>
              <a:rPr lang="en-GB" b="0" i="1" dirty="0">
                <a:effectLst/>
                <a:latin typeface="Times New Roman" panose="02020603050405020304" pitchFamily="18" charset="0"/>
                <a:cs typeface="Times New Roman" panose="02020603050405020304" pitchFamily="18" charset="0"/>
              </a:rPr>
              <a:t>Sensors</a:t>
            </a:r>
            <a:r>
              <a:rPr lang="en-GB" b="0" i="0" dirty="0">
                <a:effectLst/>
                <a:latin typeface="Times New Roman" panose="02020603050405020304" pitchFamily="18" charset="0"/>
                <a:cs typeface="Times New Roman" panose="02020603050405020304" pitchFamily="18" charset="0"/>
              </a:rPr>
              <a:t>, </a:t>
            </a:r>
            <a:r>
              <a:rPr lang="en-GB" b="0" i="1" dirty="0">
                <a:effectLst/>
                <a:latin typeface="Times New Roman" panose="02020603050405020304" pitchFamily="18" charset="0"/>
                <a:cs typeface="Times New Roman" panose="02020603050405020304" pitchFamily="18" charset="0"/>
              </a:rPr>
              <a:t>22</a:t>
            </a:r>
            <a:r>
              <a:rPr lang="en-GB" b="0" i="0" dirty="0">
                <a:effectLst/>
                <a:latin typeface="Times New Roman" panose="02020603050405020304" pitchFamily="18" charset="0"/>
                <a:cs typeface="Times New Roman" panose="02020603050405020304" pitchFamily="18" charset="0"/>
              </a:rPr>
              <a:t>(21), 8375. </a:t>
            </a:r>
          </a:p>
          <a:p>
            <a:pPr marL="342900" indent="-342900" fontAlgn="base">
              <a:buFont typeface="+mj-lt"/>
              <a:buAutoNum type="arabicPeriod"/>
            </a:pPr>
            <a:r>
              <a:rPr lang="en-US" b="0" i="0" dirty="0">
                <a:effectLst/>
                <a:latin typeface="Times New Roman" panose="02020603050405020304" pitchFamily="18" charset="0"/>
                <a:cs typeface="Times New Roman" panose="02020603050405020304" pitchFamily="18" charset="0"/>
              </a:rPr>
              <a:t> </a:t>
            </a:r>
            <a:r>
              <a:rPr lang="en-US" b="0" i="0" dirty="0">
                <a:effectLst/>
                <a:highlight>
                  <a:srgbClr val="FFFFFF"/>
                </a:highlight>
                <a:latin typeface="Times New Roman" panose="02020603050405020304" pitchFamily="18" charset="0"/>
                <a:cs typeface="Times New Roman" panose="02020603050405020304" pitchFamily="18" charset="0"/>
              </a:rPr>
              <a:t> A. </a:t>
            </a:r>
            <a:r>
              <a:rPr lang="en-US" b="0" i="0" dirty="0" err="1">
                <a:effectLst/>
                <a:highlight>
                  <a:srgbClr val="FFFFFF"/>
                </a:highlight>
                <a:latin typeface="Times New Roman" panose="02020603050405020304" pitchFamily="18" charset="0"/>
                <a:cs typeface="Times New Roman" panose="02020603050405020304" pitchFamily="18" charset="0"/>
              </a:rPr>
              <a:t>Sturniolo</a:t>
            </a:r>
            <a:r>
              <a:rPr lang="en-US" b="0" i="0" dirty="0">
                <a:effectLst/>
                <a:highlight>
                  <a:srgbClr val="FFFFFF"/>
                </a:highlight>
                <a:latin typeface="Times New Roman" panose="02020603050405020304" pitchFamily="18" charset="0"/>
                <a:cs typeface="Times New Roman" panose="02020603050405020304" pitchFamily="18" charset="0"/>
              </a:rPr>
              <a:t> </a:t>
            </a:r>
            <a:r>
              <a:rPr lang="en-US" b="0" i="1" dirty="0">
                <a:effectLst/>
                <a:highlight>
                  <a:srgbClr val="FFFFFF"/>
                </a:highlight>
                <a:latin typeface="Times New Roman" panose="02020603050405020304" pitchFamily="18" charset="0"/>
                <a:cs typeface="Times New Roman" panose="02020603050405020304" pitchFamily="18" charset="0"/>
              </a:rPr>
              <a:t>et al</a:t>
            </a:r>
            <a:r>
              <a:rPr lang="en-US" b="0" i="0" dirty="0">
                <a:effectLst/>
                <a:highlight>
                  <a:srgbClr val="FFFFFF"/>
                </a:highlight>
                <a:latin typeface="Times New Roman" panose="02020603050405020304" pitchFamily="18" charset="0"/>
                <a:cs typeface="Times New Roman" panose="02020603050405020304" pitchFamily="18" charset="0"/>
              </a:rPr>
              <a:t>., "ROI Assisted Digital Signal Processing for Rolling Shutter Optical Camera Communications," </a:t>
            </a:r>
            <a:r>
              <a:rPr lang="en-US" b="0" i="1" dirty="0">
                <a:effectLst/>
                <a:highlight>
                  <a:srgbClr val="FFFFFF"/>
                </a:highlight>
                <a:latin typeface="Times New Roman" panose="02020603050405020304" pitchFamily="18" charset="0"/>
                <a:cs typeface="Times New Roman" panose="02020603050405020304" pitchFamily="18" charset="0"/>
              </a:rPr>
              <a:t>2018 11th International Symposium on Communication Systems, Networks &amp; Digital Signal Processing (CSNDSP)</a:t>
            </a:r>
            <a:r>
              <a:rPr lang="en-US" b="0" i="0" dirty="0">
                <a:effectLst/>
                <a:highlight>
                  <a:srgbClr val="FFFFFF"/>
                </a:highlight>
                <a:latin typeface="Times New Roman" panose="02020603050405020304" pitchFamily="18" charset="0"/>
                <a:cs typeface="Times New Roman" panose="02020603050405020304" pitchFamily="18" charset="0"/>
              </a:rPr>
              <a:t>, Budapest, Hungary, 2018, pp. 1-6.</a:t>
            </a:r>
          </a:p>
          <a:p>
            <a:pPr marL="342900" indent="-342900" fontAlgn="base">
              <a:buFont typeface="+mj-lt"/>
              <a:buAutoNum type="arabicPeriod"/>
            </a:pPr>
            <a:r>
              <a:rPr lang="en-US" b="0" i="0" dirty="0">
                <a:effectLst/>
                <a:highlight>
                  <a:srgbClr val="FFFFFF"/>
                </a:highlight>
                <a:latin typeface="Times New Roman" panose="02020603050405020304" pitchFamily="18" charset="0"/>
                <a:cs typeface="Times New Roman" panose="02020603050405020304" pitchFamily="18" charset="0"/>
              </a:rPr>
              <a:t>C. H. Nguyen, V. H. Nguyen and Y. M. Jang, "Optical Camera Communication Application using Display Modulation," </a:t>
            </a:r>
            <a:r>
              <a:rPr lang="en-US" b="0" i="1" dirty="0">
                <a:effectLst/>
                <a:highlight>
                  <a:srgbClr val="FFFFFF"/>
                </a:highlight>
                <a:latin typeface="Times New Roman" panose="02020603050405020304" pitchFamily="18" charset="0"/>
                <a:cs typeface="Times New Roman" panose="02020603050405020304" pitchFamily="18" charset="0"/>
              </a:rPr>
              <a:t>2020 International Conference on Artificial Intelligence in Information and Communication (ICAIIC)</a:t>
            </a:r>
            <a:r>
              <a:rPr lang="en-US" b="0" i="0" dirty="0">
                <a:effectLst/>
                <a:highlight>
                  <a:srgbClr val="FFFFFF"/>
                </a:highlight>
                <a:latin typeface="Times New Roman" panose="02020603050405020304" pitchFamily="18" charset="0"/>
                <a:cs typeface="Times New Roman" panose="02020603050405020304" pitchFamily="18" charset="0"/>
              </a:rPr>
              <a:t>, Fukuoka, Japan, 2020, pp. 729-731.</a:t>
            </a:r>
            <a:endParaRPr lang="en-GB" b="0" i="0" u="none" strike="noStrike" dirty="0">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endParaRPr lang="en-GB" b="0" i="0" u="none" strike="noStrike" dirty="0">
              <a:effectLst/>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2d52638-a577-4146-8a61-edc88726ed7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문서" ma:contentTypeID="0x0101003D7EAF2D49E7234BBA849E16D1839185" ma:contentTypeVersion="5" ma:contentTypeDescription="새 문서를 만듭니다." ma:contentTypeScope="" ma:versionID="9bfd601f2d94de75d397f3e717f76389">
  <xsd:schema xmlns:xsd="http://www.w3.org/2001/XMLSchema" xmlns:xs="http://www.w3.org/2001/XMLSchema" xmlns:p="http://schemas.microsoft.com/office/2006/metadata/properties" xmlns:ns3="d2d52638-a577-4146-8a61-edc88726ed70" targetNamespace="http://schemas.microsoft.com/office/2006/metadata/properties" ma:root="true" ma:fieldsID="0f6257f84a16dda1c6139f93f3d666ad" ns3:_="">
    <xsd:import namespace="d2d52638-a577-4146-8a61-edc88726ed7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52638-a577-4146-8a61-edc88726e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5FAF00-FDD2-4686-A310-7CE225436C39}">
  <ds:schemaRefs>
    <ds:schemaRef ds:uri="http://schemas.microsoft.com/office/2006/metadata/properties"/>
    <ds:schemaRef ds:uri="http://schemas.microsoft.com/office/2006/documentManagement/types"/>
    <ds:schemaRef ds:uri="http://purl.org/dc/terms/"/>
    <ds:schemaRef ds:uri="http://www.w3.org/XML/1998/namespace"/>
    <ds:schemaRef ds:uri="http://schemas.microsoft.com/office/infopath/2007/PartnerControls"/>
    <ds:schemaRef ds:uri="http://schemas.openxmlformats.org/package/2006/metadata/core-properties"/>
    <ds:schemaRef ds:uri="d2d52638-a577-4146-8a61-edc88726ed70"/>
    <ds:schemaRef ds:uri="http://purl.org/dc/dcmitype/"/>
    <ds:schemaRef ds:uri="http://purl.org/dc/elements/1.1/"/>
  </ds:schemaRefs>
</ds:datastoreItem>
</file>

<file path=customXml/itemProps2.xml><?xml version="1.0" encoding="utf-8"?>
<ds:datastoreItem xmlns:ds="http://schemas.openxmlformats.org/officeDocument/2006/customXml" ds:itemID="{62871DA1-9CBA-472A-82C5-D9821E1966FB}">
  <ds:schemaRefs>
    <ds:schemaRef ds:uri="http://schemas.microsoft.com/sharepoint/v3/contenttype/forms"/>
  </ds:schemaRefs>
</ds:datastoreItem>
</file>

<file path=customXml/itemProps3.xml><?xml version="1.0" encoding="utf-8"?>
<ds:datastoreItem xmlns:ds="http://schemas.openxmlformats.org/officeDocument/2006/customXml" ds:itemID="{8B3493AA-7B9F-4F47-A1EB-3C9C78A753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d52638-a577-4146-8a61-edc88726ed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265</TotalTime>
  <Words>842</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MS PGothic</vt:lpstr>
      <vt:lpstr>Arial</vt:lpstr>
      <vt:lpstr>Calibri</vt:lpstr>
      <vt:lpstr>Times New Roman</vt:lpstr>
      <vt:lpstr>Verdana</vt:lpstr>
      <vt:lpstr>Office Theme</vt:lpstr>
      <vt:lpstr>PowerPoint Presentation</vt:lpstr>
      <vt:lpstr>PowerPoint Presentation</vt:lpstr>
      <vt:lpstr>Contents</vt:lpstr>
      <vt:lpstr>Background</vt:lpstr>
      <vt:lpstr>Detection Transformer based RoI extraction for NG-OCC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엠디민하주르라만(대학원생-전자공학전공)</cp:lastModifiedBy>
  <cp:revision>968</cp:revision>
  <cp:lastPrinted>2017-05-07T15:48:00Z</cp:lastPrinted>
  <dcterms:created xsi:type="dcterms:W3CDTF">2010-05-15T17:50:00Z</dcterms:created>
  <dcterms:modified xsi:type="dcterms:W3CDTF">2024-05-16T06:43:30Z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09072EAF3D884EE1B37D6EE19ACF6F18_13</vt:lpwstr>
  </property>
  <property fmtid="{D5CDD505-2E9C-101B-9397-08002B2CF9AE}" pid="3" name="KSOProductBuildVer">
    <vt:lpwstr>1033-12.2.0.16909</vt:lpwstr>
  </property>
  <property fmtid="{D5CDD505-2E9C-101B-9397-08002B2CF9AE}" pid="4" name="ContentTypeId">
    <vt:lpwstr>0x0101003D7EAF2D49E7234BBA849E16D1839185</vt:lpwstr>
  </property>
</Properties>
</file>