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405" r:id="rId5"/>
    <p:sldId id="392" r:id="rId6"/>
    <p:sldId id="396" r:id="rId7"/>
    <p:sldId id="400"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p:cViewPr varScale="1">
        <p:scale>
          <a:sx n="75" d="100"/>
          <a:sy n="75" d="100"/>
        </p:scale>
        <p:origin x="1230"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5/16/2024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5/16/2024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May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sz="1800" b="1" i="0" kern="1200" dirty="0" smtClean="0">
                <a:solidFill>
                  <a:schemeClr val="tx1"/>
                </a:solidFill>
                <a:effectLst/>
                <a:latin typeface="+mn-lt"/>
                <a:ea typeface="+mn-ea"/>
                <a:cs typeface="+mn-cs"/>
              </a:rPr>
              <a:t>15-24-0303-00-07ma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5/16/2024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5/16/2024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5/16/2024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5/16/2024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5/16/2024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3390/app14031003" TargetMode="External"/><Relationship Id="rId2" Type="http://schemas.openxmlformats.org/officeDocument/2006/relationships/hyperlink" Target="https://doi.org/10.3390/app120944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IG NG-OCC</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Speech-to-Text AI Model for NG-OCC </a:t>
            </a:r>
            <a:r>
              <a:rPr lang="en-US" altLang="ja-JP" sz="1600" dirty="0">
                <a:latin typeface="Times New Roman" panose="02020603050405020304" pitchFamily="18" charset="0"/>
                <a:ea typeface="ＭＳ Ｐゴシック" charset="-128"/>
                <a:cs typeface="Times New Roman" panose="02020603050405020304" pitchFamily="18" charset="0"/>
              </a:rPr>
              <a:t>(</a:t>
            </a:r>
            <a:r>
              <a:rPr lang="en-US" altLang="ja-JP" sz="1600" dirty="0" smtClean="0">
                <a:latin typeface="Times New Roman" panose="02020603050405020304" pitchFamily="18" charset="0"/>
                <a:ea typeface="ＭＳ Ｐゴシック" charset="-128"/>
                <a:cs typeface="Times New Roman" panose="02020603050405020304" pitchFamily="18" charset="0"/>
              </a:rPr>
              <a:t>May </a:t>
            </a:r>
            <a:r>
              <a:rPr lang="en-US" altLang="ja-JP" sz="1600" dirty="0">
                <a:latin typeface="Times New Roman" panose="02020603050405020304" pitchFamily="18" charset="0"/>
                <a:ea typeface="ＭＳ Ｐゴシック" charset="-128"/>
                <a:cs typeface="Times New Roman" panose="02020603050405020304" pitchFamily="18" charset="0"/>
              </a:rPr>
              <a:t>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15, </a:t>
            </a:r>
            <a:r>
              <a:rPr lang="en-US" altLang="ja-JP" sz="1600" dirty="0">
                <a:latin typeface="Times New Roman" panose="02020603050405020304" pitchFamily="18" charset="0"/>
                <a:ea typeface="ＭＳ Ｐゴシック" charset="-128"/>
                <a:cs typeface="Times New Roman" panose="02020603050405020304" pitchFamily="18" charset="0"/>
              </a:rPr>
              <a:t>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cs typeface="Times New Roman" panose="02020603050405020304" pitchFamily="18" charset="0"/>
              </a:rPr>
              <a:t>Le Duy Tuan Anh</a:t>
            </a:r>
            <a:r>
              <a:rPr lang="en-US" altLang="zh-CN" sz="1600" dirty="0" smtClean="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Room #603 </a:t>
            </a:r>
            <a:r>
              <a:rPr lang="en-US" altLang="ja-JP" sz="1600" dirty="0" err="1">
                <a:latin typeface="Times New Roman" panose="02020603050405020304" pitchFamily="18" charset="0"/>
                <a:ea typeface="ＭＳ Ｐゴシック" charset="-128"/>
                <a:cs typeface="Times New Roman" panose="02020603050405020304" pitchFamily="18" charset="0"/>
              </a:rPr>
              <a:t>Mirae</a:t>
            </a:r>
            <a:r>
              <a:rPr lang="en-US" altLang="ja-JP" sz="1600" dirty="0">
                <a:latin typeface="Times New Roman" panose="02020603050405020304" pitchFamily="18" charset="0"/>
                <a:ea typeface="ＭＳ Ｐゴシック" charset="-128"/>
                <a:cs typeface="Times New Roman" panose="02020603050405020304" pitchFamily="18" charset="0"/>
              </a:rPr>
              <a:t> Building,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a:t>
            </a:r>
            <a:r>
              <a:rPr lang="en-US" altLang="ja-JP" sz="1600" dirty="0" smtClean="0">
                <a:latin typeface="Times New Roman" panose="02020603050405020304" pitchFamily="18" charset="0"/>
                <a:ea typeface="ＭＳ Ｐゴシック" charset="-128"/>
                <a:cs typeface="Times New Roman" panose="02020603050405020304" pitchFamily="18" charset="0"/>
              </a:rPr>
              <a:t>Speech-to-Text AI Model </a:t>
            </a:r>
            <a:r>
              <a:rPr lang="en-US" altLang="ja-JP" sz="1600" dirty="0">
                <a:latin typeface="Times New Roman" panose="02020603050405020304" pitchFamily="18" charset="0"/>
                <a:ea typeface="ＭＳ Ｐゴシック" charset="-128"/>
                <a:cs typeface="Times New Roman" panose="02020603050405020304" pitchFamily="18" charset="0"/>
              </a:rPr>
              <a:t>for NG-OCC</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NG-OCC.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Speech-to-Text AI Model for </a:t>
            </a:r>
            <a:endParaRPr lang="en-US" altLang="ja-JP" b="1" dirty="0">
              <a:ea typeface="ＭＳ Ｐゴシック" pitchFamily="50" charset="-128"/>
            </a:endParaRPr>
          </a:p>
          <a:p>
            <a:r>
              <a:rPr lang="en-US" altLang="ja-JP" b="1" dirty="0">
                <a:ea typeface="ＭＳ Ｐゴシック" pitchFamily="50" charset="-128"/>
              </a:rPr>
              <a:t>NG-OCC</a:t>
            </a:r>
            <a:br>
              <a:rPr lang="en-US" altLang="ja-JP" b="1" dirty="0">
                <a:ea typeface="ＭＳ Ｐゴシック" pitchFamily="50" charset="-128"/>
              </a:rPr>
            </a:br>
            <a:r>
              <a:rPr lang="en-US" altLang="ja-JP" dirty="0">
                <a:ea typeface="ＭＳ Ｐゴシック" pitchFamily="50" charset="-128"/>
              </a:rPr>
              <a:t>Contribution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May </a:t>
            </a:r>
            <a:r>
              <a:rPr lang="en-US" altLang="ja-JP" dirty="0" smtClean="0">
                <a:ea typeface="ＭＳ Ｐゴシック" pitchFamily="50" charset="-128"/>
              </a:rPr>
              <a:t>15, </a:t>
            </a:r>
            <a:r>
              <a:rPr lang="en-US" altLang="ja-JP" dirty="0">
                <a:ea typeface="ＭＳ Ｐゴシック" pitchFamily="50" charset="-128"/>
              </a:rPr>
              <a:t>2024</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Background</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Speech-to-Text (STT) AI model for </a:t>
            </a:r>
            <a:r>
              <a:rPr lang="en-US" altLang="ja-JP" sz="2800" dirty="0">
                <a:latin typeface="Times New Roman" panose="02020603050405020304" pitchFamily="18" charset="0"/>
                <a:cs typeface="Times New Roman" panose="02020603050405020304" pitchFamily="18" charset="0"/>
              </a:rPr>
              <a:t>NG-OCC​</a:t>
            </a:r>
          </a:p>
          <a:p>
            <a:pPr algn="just"/>
            <a:r>
              <a:rPr lang="en-US" altLang="ja-JP" sz="2800" dirty="0" smtClean="0">
                <a:latin typeface="Times New Roman" panose="02020603050405020304" pitchFamily="18" charset="0"/>
                <a:cs typeface="Times New Roman" panose="02020603050405020304" pitchFamily="18" charset="0"/>
              </a:rPr>
              <a:t>Use case of STT AI model in OCC domain</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Conclusion</a:t>
            </a:r>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417638"/>
            <a:ext cx="8229600" cy="4918464"/>
          </a:xfrm>
          <a:ln/>
        </p:spPr>
        <p:txBody>
          <a:bodyPr>
            <a:normAutofit fontScale="62500" lnSpcReduction="20000"/>
          </a:bodyPr>
          <a:lstStyle/>
          <a:p>
            <a:pPr lvl="0" algn="just"/>
            <a:r>
              <a:rPr lang="en-US" altLang="ja-JP" sz="3400" dirty="0">
                <a:latin typeface="Times New Roman" panose="02020603050405020304" pitchFamily="18" charset="0"/>
                <a:cs typeface="Times New Roman" panose="02020603050405020304" pitchFamily="18" charset="0"/>
              </a:rPr>
              <a:t>Speech-to-Text (STT) AI Model: </a:t>
            </a:r>
            <a:r>
              <a:rPr lang="en-US" altLang="ja-JP" sz="3400" dirty="0" smtClean="0">
                <a:latin typeface="Times New Roman" panose="02020603050405020304" pitchFamily="18" charset="0"/>
                <a:cs typeface="Times New Roman" panose="02020603050405020304" pitchFamily="18" charset="0"/>
              </a:rPr>
              <a:t>also </a:t>
            </a:r>
            <a:r>
              <a:rPr lang="en-US" altLang="ja-JP" sz="3400" dirty="0">
                <a:latin typeface="Times New Roman" panose="02020603050405020304" pitchFamily="18" charset="0"/>
                <a:cs typeface="Times New Roman" panose="02020603050405020304" pitchFamily="18" charset="0"/>
              </a:rPr>
              <a:t>known as automatic speech recognition (ASR), is the process of converting spoken language into written text. </a:t>
            </a:r>
            <a:r>
              <a:rPr lang="en-US" altLang="ja-JP" sz="3400" dirty="0" smtClean="0">
                <a:latin typeface="Times New Roman" panose="02020603050405020304" pitchFamily="18" charset="0"/>
                <a:cs typeface="Times New Roman" panose="02020603050405020304" pitchFamily="18" charset="0"/>
              </a:rPr>
              <a:t>By applying machine learning and natural language processing techniques, the model can analyze </a:t>
            </a:r>
            <a:r>
              <a:rPr lang="en-US" altLang="ja-JP" sz="3400" dirty="0">
                <a:latin typeface="Times New Roman" panose="02020603050405020304" pitchFamily="18" charset="0"/>
                <a:cs typeface="Times New Roman" panose="02020603050405020304" pitchFamily="18" charset="0"/>
              </a:rPr>
              <a:t>and </a:t>
            </a:r>
            <a:r>
              <a:rPr lang="en-US" altLang="ja-JP" sz="3400" dirty="0" smtClean="0">
                <a:latin typeface="Times New Roman" panose="02020603050405020304" pitchFamily="18" charset="0"/>
                <a:cs typeface="Times New Roman" panose="02020603050405020304" pitchFamily="18" charset="0"/>
              </a:rPr>
              <a:t>transcribe the audio inputs </a:t>
            </a:r>
            <a:r>
              <a:rPr lang="en-US" altLang="ja-JP" sz="3400" dirty="0">
                <a:latin typeface="Times New Roman" panose="02020603050405020304" pitchFamily="18" charset="0"/>
                <a:cs typeface="Times New Roman" panose="02020603050405020304" pitchFamily="18" charset="0"/>
              </a:rPr>
              <a:t>into </a:t>
            </a:r>
            <a:r>
              <a:rPr lang="en-US" altLang="ja-JP" sz="3400" dirty="0" smtClean="0">
                <a:latin typeface="Times New Roman" panose="02020603050405020304" pitchFamily="18" charset="0"/>
                <a:cs typeface="Times New Roman" panose="02020603050405020304" pitchFamily="18" charset="0"/>
              </a:rPr>
              <a:t>text data [1].</a:t>
            </a:r>
          </a:p>
          <a:p>
            <a:pPr lvl="0" algn="just"/>
            <a:endParaRPr lang="en-US" altLang="ja-JP" sz="3400" dirty="0" smtClean="0">
              <a:latin typeface="Times New Roman" panose="02020603050405020304" pitchFamily="18" charset="0"/>
              <a:cs typeface="Times New Roman" panose="02020603050405020304" pitchFamily="18" charset="0"/>
            </a:endParaRPr>
          </a:p>
          <a:p>
            <a:pPr lvl="0" algn="just"/>
            <a:r>
              <a:rPr lang="en-US" altLang="ja-JP" sz="3400" dirty="0" smtClean="0">
                <a:latin typeface="Times New Roman" panose="02020603050405020304" pitchFamily="18" charset="0"/>
                <a:cs typeface="Times New Roman" panose="02020603050405020304" pitchFamily="18" charset="0"/>
              </a:rPr>
              <a:t>The ASR models can process and recognize multi-languages and offer many beneficial applications in the real world such as virtual assistants, transcription services,…</a:t>
            </a:r>
          </a:p>
          <a:p>
            <a:pPr lvl="0" algn="just"/>
            <a:endParaRPr lang="en-US" altLang="ja-JP" sz="3400" dirty="0" smtClean="0">
              <a:latin typeface="Times New Roman" panose="02020603050405020304" pitchFamily="18" charset="0"/>
              <a:cs typeface="Times New Roman" panose="02020603050405020304" pitchFamily="18" charset="0"/>
            </a:endParaRPr>
          </a:p>
          <a:p>
            <a:pPr lvl="0" algn="just"/>
            <a:r>
              <a:rPr lang="en-US" altLang="ja-JP" sz="3400" dirty="0" smtClean="0">
                <a:latin typeface="Times New Roman" panose="02020603050405020304" pitchFamily="18" charset="0"/>
                <a:cs typeface="Times New Roman" panose="02020603050405020304" pitchFamily="18" charset="0"/>
              </a:rPr>
              <a:t>OCC has emerged as a beneficial and safe technology aiming to replace the RF technique in particular applications [2].</a:t>
            </a:r>
          </a:p>
          <a:p>
            <a:pPr lvl="0" algn="just"/>
            <a:endParaRPr lang="en-US" altLang="ja-JP" sz="3400" dirty="0" smtClean="0">
              <a:latin typeface="Times New Roman" panose="02020603050405020304" pitchFamily="18" charset="0"/>
              <a:cs typeface="Times New Roman" panose="02020603050405020304" pitchFamily="18" charset="0"/>
            </a:endParaRPr>
          </a:p>
          <a:p>
            <a:pPr lvl="0" algn="just"/>
            <a:r>
              <a:rPr lang="en-US" altLang="ja-JP" sz="3400" dirty="0" smtClean="0">
                <a:latin typeface="Times New Roman" panose="02020603050405020304" pitchFamily="18" charset="0"/>
                <a:cs typeface="Times New Roman" panose="02020603050405020304" pitchFamily="18" charset="0"/>
              </a:rPr>
              <a:t>In the context of NG-OCC, combining these two technologies can make the OCC system more applicable and commercial in practice. </a:t>
            </a:r>
            <a:endParaRPr lang="en-US" altLang="ja-JP"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117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572B6B-DD61-0708-CCEA-06D689D18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9DF53B-116A-96FA-6DC5-616CCAD332D7}"/>
              </a:ext>
            </a:extLst>
          </p:cNvPr>
          <p:cNvSpPr>
            <a:spLocks noGrp="1"/>
          </p:cNvSpPr>
          <p:nvPr>
            <p:ph type="title"/>
          </p:nvPr>
        </p:nvSpPr>
        <p:spPr>
          <a:xfrm>
            <a:off x="464916" y="228600"/>
            <a:ext cx="8602884" cy="1143000"/>
          </a:xfrm>
        </p:spPr>
        <p:txBody>
          <a:bodyPr>
            <a:normAutofit fontScale="90000"/>
          </a:bodyPr>
          <a:lstStyle/>
          <a:p>
            <a:r>
              <a:rPr lang="en-US" altLang="ja-JP" sz="4000" dirty="0">
                <a:latin typeface="Times New Roman" panose="02020603050405020304" pitchFamily="18" charset="0"/>
                <a:cs typeface="Times New Roman" panose="02020603050405020304" pitchFamily="18" charset="0"/>
              </a:rPr>
              <a:t>Speech-to-Text (</a:t>
            </a:r>
            <a:r>
              <a:rPr lang="en-US" altLang="ja-JP" sz="4000" dirty="0" smtClean="0">
                <a:latin typeface="Times New Roman" panose="02020603050405020304" pitchFamily="18" charset="0"/>
                <a:cs typeface="Times New Roman" panose="02020603050405020304" pitchFamily="18" charset="0"/>
              </a:rPr>
              <a:t>STT</a:t>
            </a:r>
            <a:r>
              <a:rPr lang="en-US" altLang="ja-JP" sz="4000" dirty="0">
                <a:latin typeface="Times New Roman" panose="02020603050405020304" pitchFamily="18" charset="0"/>
                <a:cs typeface="Times New Roman" panose="02020603050405020304" pitchFamily="18" charset="0"/>
              </a:rPr>
              <a:t>) AI model for NG-OCC</a:t>
            </a:r>
            <a:endParaRPr lang="en-US" sz="4000" dirty="0">
              <a:latin typeface="Times New Roman" panose="02020603050405020304" pitchFamily="18" charset="0"/>
              <a:cs typeface="Times New Roman" panose="02020603050405020304" pitchFamily="18" charset="0"/>
            </a:endParaRPr>
          </a:p>
        </p:txBody>
      </p:sp>
      <p:sp>
        <p:nvSpPr>
          <p:cNvPr id="7" name="Rectangle 3">
            <a:extLst>
              <a:ext uri="{FF2B5EF4-FFF2-40B4-BE49-F238E27FC236}">
                <a16:creationId xmlns:a16="http://schemas.microsoft.com/office/drawing/2014/main" id="{0D30DE1F-6B9C-8EE1-1692-A18C60EB386A}"/>
              </a:ext>
            </a:extLst>
          </p:cNvPr>
          <p:cNvSpPr>
            <a:spLocks noGrp="1" noChangeArrowheads="1"/>
          </p:cNvSpPr>
          <p:nvPr>
            <p:ph idx="1"/>
          </p:nvPr>
        </p:nvSpPr>
        <p:spPr>
          <a:xfrm>
            <a:off x="571500" y="3581400"/>
            <a:ext cx="8229600" cy="2526101"/>
          </a:xfrm>
          <a:ln/>
        </p:spPr>
        <p:txBody>
          <a:bodyPr>
            <a:normAutofit fontScale="70000" lnSpcReduction="20000"/>
          </a:bodyPr>
          <a:lstStyle/>
          <a:p>
            <a:pPr marL="0" indent="0" algn="just">
              <a:buNone/>
            </a:pPr>
            <a:endParaRPr lang="en-US" altLang="ja-JP" sz="2400" dirty="0" smtClean="0">
              <a:latin typeface="Times New Roman" panose="02020603050405020304" pitchFamily="18" charset="0"/>
              <a:cs typeface="Times New Roman" panose="02020603050405020304" pitchFamily="18" charset="0"/>
            </a:endParaRPr>
          </a:p>
          <a:p>
            <a:pPr algn="just"/>
            <a:r>
              <a:rPr lang="en-US" altLang="ja-JP" sz="2400" dirty="0">
                <a:latin typeface="Times New Roman" panose="02020603050405020304" pitchFamily="18" charset="0"/>
                <a:cs typeface="Times New Roman" panose="02020603050405020304" pitchFamily="18" charset="0"/>
              </a:rPr>
              <a:t>The function of </a:t>
            </a:r>
            <a:r>
              <a:rPr lang="en-US" altLang="ja-JP" sz="2400" dirty="0" smtClean="0">
                <a:latin typeface="Times New Roman" panose="02020603050405020304" pitchFamily="18" charset="0"/>
                <a:cs typeface="Times New Roman" panose="02020603050405020304" pitchFamily="18" charset="0"/>
              </a:rPr>
              <a:t>STT AI model </a:t>
            </a:r>
            <a:r>
              <a:rPr lang="en-US" altLang="ja-JP" sz="2400" dirty="0">
                <a:latin typeface="Times New Roman" panose="02020603050405020304" pitchFamily="18" charset="0"/>
                <a:cs typeface="Times New Roman" panose="02020603050405020304" pitchFamily="18" charset="0"/>
              </a:rPr>
              <a:t>is to convert spoken language into written text accurately and efficiently, enabling a wide range of applications and </a:t>
            </a:r>
            <a:r>
              <a:rPr lang="en-US" altLang="ja-JP" sz="2400" dirty="0" smtClean="0">
                <a:latin typeface="Times New Roman" panose="02020603050405020304" pitchFamily="18" charset="0"/>
                <a:cs typeface="Times New Roman" panose="02020603050405020304" pitchFamily="18" charset="0"/>
              </a:rPr>
              <a:t>services [3].</a:t>
            </a:r>
          </a:p>
          <a:p>
            <a:pPr algn="just"/>
            <a:endParaRPr lang="en-US" altLang="ja-JP" sz="2400" dirty="0" smtClean="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The text data can be encoded by modulation techniques and then transmitted through optical channel by light source.</a:t>
            </a:r>
          </a:p>
          <a:p>
            <a:pPr algn="just"/>
            <a:endParaRPr lang="en-US" altLang="ja-JP" sz="2400" dirty="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On the receiver side, the camera will capture the images of light source and extract the data by using decoder algorithms. The data from the transmitter side can be received and served for specific applications.</a:t>
            </a:r>
            <a:endParaRPr lang="en-US" altLang="ja-JP"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990600" y="1143000"/>
            <a:ext cx="7391400" cy="2314104"/>
          </a:xfrm>
          <a:prstGeom prst="rect">
            <a:avLst/>
          </a:prstGeom>
        </p:spPr>
      </p:pic>
    </p:spTree>
    <p:extLst>
      <p:ext uri="{BB962C8B-B14F-4D97-AF65-F5344CB8AC3E}">
        <p14:creationId xmlns:p14="http://schemas.microsoft.com/office/powerpoint/2010/main" val="1290243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A174-3841-30CE-D7CE-912062F89DDA}"/>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5C149440-EAE5-F221-558B-97B8EBE6C586}"/>
              </a:ext>
            </a:extLst>
          </p:cNvPr>
          <p:cNvSpPr>
            <a:spLocks noGrp="1" noChangeArrowheads="1"/>
          </p:cNvSpPr>
          <p:nvPr>
            <p:ph idx="1"/>
          </p:nvPr>
        </p:nvSpPr>
        <p:spPr>
          <a:xfrm>
            <a:off x="457200" y="3810000"/>
            <a:ext cx="8237316" cy="2667000"/>
          </a:xfrm>
          <a:ln/>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In the domain of robotics, </a:t>
            </a:r>
            <a:r>
              <a:rPr lang="en-US" altLang="ja-JP" sz="2000" dirty="0" smtClean="0">
                <a:latin typeface="Times New Roman" panose="02020603050405020304" pitchFamily="18" charset="0"/>
                <a:cs typeface="Times New Roman" panose="02020603050405020304" pitchFamily="18" charset="0"/>
              </a:rPr>
              <a:t>STT AI model and OCC </a:t>
            </a:r>
            <a:r>
              <a:rPr lang="en-US" altLang="ja-JP" sz="2000" dirty="0">
                <a:latin typeface="Times New Roman" panose="02020603050405020304" pitchFamily="18" charset="0"/>
                <a:cs typeface="Times New Roman" panose="02020603050405020304" pitchFamily="18" charset="0"/>
              </a:rPr>
              <a:t>technologies can enable advanced functionalities and improve human-robot </a:t>
            </a:r>
            <a:r>
              <a:rPr lang="en-US" altLang="ja-JP" sz="2000" dirty="0" smtClean="0">
                <a:latin typeface="Times New Roman" panose="02020603050405020304" pitchFamily="18" charset="0"/>
                <a:cs typeface="Times New Roman" panose="02020603050405020304" pitchFamily="18" charset="0"/>
              </a:rPr>
              <a:t>interaction in non-facing communication</a:t>
            </a:r>
            <a:r>
              <a:rPr lang="en-US" altLang="ja-JP" sz="2000" dirty="0">
                <a:latin typeface="Times New Roman" panose="02020603050405020304" pitchFamily="18" charset="0"/>
                <a:cs typeface="Times New Roman" panose="02020603050405020304" pitchFamily="18" charset="0"/>
              </a:rPr>
              <a:t>.</a:t>
            </a:r>
          </a:p>
          <a:p>
            <a:pPr algn="just"/>
            <a:r>
              <a:rPr lang="en-US" altLang="ja-JP" sz="2000" dirty="0" smtClean="0">
                <a:latin typeface="Times New Roman" panose="02020603050405020304" pitchFamily="18" charset="0"/>
                <a:cs typeface="Times New Roman" panose="02020603050405020304" pitchFamily="18" charset="0"/>
              </a:rPr>
              <a:t>In some specific applications such as chemical environment, hospital... The voice commands from humans (nurses, chemical engineers…) can be transmitted through the LED and the camera inside the robot can receive these commands from the people. </a:t>
            </a:r>
          </a:p>
          <a:p>
            <a:pPr algn="just"/>
            <a:endParaRPr lang="en-US" altLang="ja-JP" sz="2000" dirty="0" smtClean="0">
              <a:latin typeface="Times New Roman" panose="02020603050405020304" pitchFamily="18" charset="0"/>
              <a:cs typeface="Times New Roman" panose="02020603050405020304" pitchFamily="18" charset="0"/>
            </a:endParaRPr>
          </a:p>
          <a:p>
            <a:pPr algn="just"/>
            <a:endParaRPr lang="en-US" altLang="ja-JP" sz="2000" dirty="0" smtClean="0">
              <a:latin typeface="Times New Roman" panose="02020603050405020304" pitchFamily="18" charset="0"/>
              <a:cs typeface="Times New Roman" panose="02020603050405020304" pitchFamily="18" charset="0"/>
            </a:endParaRPr>
          </a:p>
          <a:p>
            <a:pPr algn="just"/>
            <a:endParaRPr lang="en-US" altLang="ja-JP" sz="2000"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198D59FD-C407-064B-71C7-C021E8A11359}"/>
              </a:ext>
            </a:extLst>
          </p:cNvPr>
          <p:cNvSpPr>
            <a:spLocks noGrp="1"/>
          </p:cNvSpPr>
          <p:nvPr>
            <p:ph type="title"/>
          </p:nvPr>
        </p:nvSpPr>
        <p:spPr>
          <a:xfrm>
            <a:off x="12700" y="457200"/>
            <a:ext cx="9212484" cy="1143000"/>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Use case of STT AI Model in OCC domain</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223058" y="1028700"/>
            <a:ext cx="6705600" cy="2675214"/>
          </a:xfrm>
          <a:prstGeom prst="rect">
            <a:avLst/>
          </a:prstGeom>
        </p:spPr>
      </p:pic>
    </p:spTree>
    <p:extLst>
      <p:ext uri="{BB962C8B-B14F-4D97-AF65-F5344CB8AC3E}">
        <p14:creationId xmlns:p14="http://schemas.microsoft.com/office/powerpoint/2010/main" val="2017253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EE7F6-D074-258E-0C1B-33A8B5F5BCF6}"/>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E2B39E9B-89AC-F535-0B74-795FA66A83A7}"/>
              </a:ext>
            </a:extLst>
          </p:cNvPr>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a:extLst>
              <a:ext uri="{FF2B5EF4-FFF2-40B4-BE49-F238E27FC236}">
                <a16:creationId xmlns:a16="http://schemas.microsoft.com/office/drawing/2014/main" id="{A3273927-A258-3829-07A1-6490ED1169B6}"/>
              </a:ext>
            </a:extLst>
          </p:cNvPr>
          <p:cNvSpPr txBox="1"/>
          <p:nvPr/>
        </p:nvSpPr>
        <p:spPr>
          <a:xfrm>
            <a:off x="190498" y="1447800"/>
            <a:ext cx="8763000" cy="3170099"/>
          </a:xfrm>
          <a:prstGeom prst="rect">
            <a:avLst/>
          </a:prstGeom>
          <a:noFill/>
        </p:spPr>
        <p:txBody>
          <a:bodyPr wrap="square" rtlCol="0">
            <a:spAutoFit/>
          </a:bodyPr>
          <a:lstStyle/>
          <a:p>
            <a:pPr marL="342900" indent="-342900" algn="just">
              <a:buFont typeface="Arial" panose="020B0604020202020204" pitchFamily="34" charset="0"/>
              <a:buChar char="•"/>
            </a:pPr>
            <a:r>
              <a:rPr lang="en-US" altLang="ko-KR" sz="2000" dirty="0" smtClean="0">
                <a:latin typeface="Times New Roman" panose="02020603050405020304" pitchFamily="18" charset="0"/>
                <a:cs typeface="Times New Roman" panose="02020603050405020304" pitchFamily="18" charset="0"/>
              </a:rPr>
              <a:t>Speech-to-Text </a:t>
            </a:r>
            <a:r>
              <a:rPr lang="en-US" altLang="ko-KR" sz="2000" dirty="0">
                <a:latin typeface="Times New Roman" panose="02020603050405020304" pitchFamily="18" charset="0"/>
                <a:cs typeface="Times New Roman" panose="02020603050405020304" pitchFamily="18" charset="0"/>
              </a:rPr>
              <a:t>AI models for </a:t>
            </a:r>
            <a:r>
              <a:rPr lang="en-US" altLang="ko-KR" sz="2000" dirty="0" smtClean="0">
                <a:latin typeface="Times New Roman" panose="02020603050405020304" pitchFamily="18" charset="0"/>
                <a:cs typeface="Times New Roman" panose="02020603050405020304" pitchFamily="18" charset="0"/>
              </a:rPr>
              <a:t>NG-OCC hold </a:t>
            </a:r>
            <a:r>
              <a:rPr lang="en-US" altLang="ko-KR" sz="2000" dirty="0">
                <a:latin typeface="Times New Roman" panose="02020603050405020304" pitchFamily="18" charset="0"/>
                <a:cs typeface="Times New Roman" panose="02020603050405020304" pitchFamily="18" charset="0"/>
              </a:rPr>
              <a:t>significant potential for advancing </a:t>
            </a:r>
            <a:r>
              <a:rPr lang="en-US" altLang="ko-KR" sz="2000" dirty="0" smtClean="0">
                <a:latin typeface="Times New Roman" panose="02020603050405020304" pitchFamily="18" charset="0"/>
                <a:cs typeface="Times New Roman" panose="02020603050405020304" pitchFamily="18" charset="0"/>
              </a:rPr>
              <a:t>human-robot interaction, enabling </a:t>
            </a:r>
            <a:r>
              <a:rPr lang="en-US" altLang="ko-KR" sz="2000" dirty="0">
                <a:latin typeface="Times New Roman" panose="02020603050405020304" pitchFamily="18" charset="0"/>
                <a:cs typeface="Times New Roman" panose="02020603050405020304" pitchFamily="18" charset="0"/>
              </a:rPr>
              <a:t>efficient information exchange, and facilitating real-time interaction and response </a:t>
            </a:r>
            <a:r>
              <a:rPr lang="en-US" altLang="ko-KR" sz="2000" dirty="0" smtClean="0">
                <a:latin typeface="Times New Roman" panose="02020603050405020304" pitchFamily="18" charset="0"/>
                <a:cs typeface="Times New Roman" panose="02020603050405020304" pitchFamily="18" charset="0"/>
              </a:rPr>
              <a:t>capabilities.</a:t>
            </a: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altLang="ko-KR" sz="2000" dirty="0">
                <a:latin typeface="Times New Roman" panose="02020603050405020304" pitchFamily="18" charset="0"/>
                <a:cs typeface="Times New Roman" panose="02020603050405020304" pitchFamily="18" charset="0"/>
              </a:rPr>
              <a:t>Applying ASR </a:t>
            </a:r>
            <a:r>
              <a:rPr lang="en-US" altLang="ko-KR" sz="2000" dirty="0" smtClean="0">
                <a:latin typeface="Times New Roman" panose="02020603050405020304" pitchFamily="18" charset="0"/>
                <a:cs typeface="Times New Roman" panose="02020603050405020304" pitchFamily="18" charset="0"/>
              </a:rPr>
              <a:t>models in the OCC domain </a:t>
            </a:r>
            <a:r>
              <a:rPr lang="en-US" altLang="ko-KR" sz="2000" dirty="0">
                <a:latin typeface="Times New Roman" panose="02020603050405020304" pitchFamily="18" charset="0"/>
                <a:cs typeface="Times New Roman" panose="02020603050405020304" pitchFamily="18" charset="0"/>
              </a:rPr>
              <a:t>can increase </a:t>
            </a:r>
            <a:r>
              <a:rPr lang="en-US" altLang="ko-KR" sz="2000" dirty="0" smtClean="0">
                <a:latin typeface="Times New Roman" panose="02020603050405020304" pitchFamily="18" charset="0"/>
                <a:cs typeface="Times New Roman" panose="02020603050405020304" pitchFamily="18" charset="0"/>
              </a:rPr>
              <a:t>the </a:t>
            </a:r>
            <a:r>
              <a:rPr lang="en-US" altLang="ko-KR" sz="2000" dirty="0">
                <a:latin typeface="Times New Roman" panose="02020603050405020304" pitchFamily="18" charset="0"/>
                <a:cs typeface="Times New Roman" panose="02020603050405020304" pitchFamily="18" charset="0"/>
              </a:rPr>
              <a:t>ability to commercialize OCC </a:t>
            </a:r>
            <a:r>
              <a:rPr lang="en-US" altLang="ko-KR" sz="2000" dirty="0" smtClean="0">
                <a:latin typeface="Times New Roman" panose="02020603050405020304" pitchFamily="18" charset="0"/>
                <a:cs typeface="Times New Roman" panose="02020603050405020304" pitchFamily="18" charset="0"/>
              </a:rPr>
              <a:t>technology.</a:t>
            </a:r>
          </a:p>
          <a:p>
            <a:pPr marL="342900" indent="-342900" algn="just">
              <a:buFont typeface="Arial" panose="020B0604020202020204" pitchFamily="34" charset="0"/>
              <a:buChar char="•"/>
            </a:pPr>
            <a:endParaRPr lang="en-US" altLang="ko-KR" sz="20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altLang="ko-KR" sz="2000" dirty="0" smtClean="0">
                <a:latin typeface="Times New Roman" panose="02020603050405020304" pitchFamily="18" charset="0"/>
                <a:cs typeface="Times New Roman" panose="02020603050405020304" pitchFamily="18" charset="0"/>
              </a:rPr>
              <a:t>In some particular cases, </a:t>
            </a:r>
            <a:r>
              <a:rPr lang="en-US" altLang="ko-KR" sz="2000" dirty="0">
                <a:latin typeface="Times New Roman" panose="02020603050405020304" pitchFamily="18" charset="0"/>
                <a:cs typeface="Times New Roman" panose="02020603050405020304" pitchFamily="18" charset="0"/>
              </a:rPr>
              <a:t>OCC </a:t>
            </a:r>
            <a:r>
              <a:rPr lang="en-US" altLang="ko-KR" sz="2000" dirty="0" smtClean="0">
                <a:latin typeface="Times New Roman" panose="02020603050405020304" pitchFamily="18" charset="0"/>
                <a:cs typeface="Times New Roman" panose="02020603050405020304" pitchFamily="18" charset="0"/>
              </a:rPr>
              <a:t>systems </a:t>
            </a:r>
            <a:r>
              <a:rPr lang="en-US" altLang="ko-KR" sz="2000" dirty="0">
                <a:latin typeface="Times New Roman" panose="02020603050405020304" pitchFamily="18" charset="0"/>
                <a:cs typeface="Times New Roman" panose="02020603050405020304" pitchFamily="18" charset="0"/>
              </a:rPr>
              <a:t>integrated STT AI </a:t>
            </a:r>
            <a:r>
              <a:rPr lang="en-US" altLang="ko-KR" sz="2000" dirty="0" smtClean="0">
                <a:latin typeface="Times New Roman" panose="02020603050405020304" pitchFamily="18" charset="0"/>
                <a:cs typeface="Times New Roman" panose="02020603050405020304" pitchFamily="18" charset="0"/>
              </a:rPr>
              <a:t>models </a:t>
            </a:r>
            <a:r>
              <a:rPr lang="en-US" altLang="ko-KR" sz="2000" dirty="0">
                <a:latin typeface="Times New Roman" panose="02020603050405020304" pitchFamily="18" charset="0"/>
                <a:cs typeface="Times New Roman" panose="02020603050405020304" pitchFamily="18" charset="0"/>
              </a:rPr>
              <a:t>offer </a:t>
            </a:r>
            <a:r>
              <a:rPr lang="en-US" altLang="ko-KR" sz="2000" dirty="0" smtClean="0">
                <a:latin typeface="Times New Roman" panose="02020603050405020304" pitchFamily="18" charset="0"/>
                <a:cs typeface="Times New Roman" panose="02020603050405020304" pitchFamily="18" charset="0"/>
              </a:rPr>
              <a:t>more </a:t>
            </a:r>
            <a:r>
              <a:rPr lang="en-US" altLang="ko-KR" sz="2000" dirty="0">
                <a:latin typeface="Times New Roman" panose="02020603050405020304" pitchFamily="18" charset="0"/>
                <a:cs typeface="Times New Roman" panose="02020603050405020304" pitchFamily="18" charset="0"/>
              </a:rPr>
              <a:t>safety and </a:t>
            </a:r>
            <a:r>
              <a:rPr lang="en-US" altLang="ko-KR" sz="2000" dirty="0" smtClean="0">
                <a:latin typeface="Times New Roman" panose="02020603050405020304" pitchFamily="18" charset="0"/>
                <a:cs typeface="Times New Roman" panose="02020603050405020304" pitchFamily="18" charset="0"/>
              </a:rPr>
              <a:t>beneficial than </a:t>
            </a:r>
            <a:r>
              <a:rPr lang="en-US" altLang="ko-KR" sz="2000" dirty="0">
                <a:latin typeface="Times New Roman" panose="02020603050405020304" pitchFamily="18" charset="0"/>
                <a:cs typeface="Times New Roman" panose="02020603050405020304" pitchFamily="18" charset="0"/>
              </a:rPr>
              <a:t>deploying RF systems.</a:t>
            </a:r>
          </a:p>
          <a:p>
            <a:pPr algn="just"/>
            <a:endParaRPr lang="de-DE" altLang="ko-K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407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3477875"/>
          </a:xfrm>
          <a:prstGeom prst="rect">
            <a:avLst/>
          </a:prstGeom>
          <a:noFill/>
        </p:spPr>
        <p:txBody>
          <a:bodyPr wrap="square" rtlCol="0">
            <a:spAutoFit/>
          </a:bodyPr>
          <a:lstStyle/>
          <a:p>
            <a:pPr marL="342900" indent="-342900" algn="just" fontAlgn="base">
              <a:buFont typeface="+mj-lt"/>
              <a:buAutoNum type="arabicPeriod"/>
            </a:pPr>
            <a:r>
              <a:rPr lang="en-GB" sz="2000" dirty="0">
                <a:solidFill>
                  <a:srgbClr val="000000"/>
                </a:solidFill>
                <a:latin typeface="Times New Roman" panose="02020603050405020304" pitchFamily="18" charset="0"/>
                <a:cs typeface="Times New Roman" panose="02020603050405020304" pitchFamily="18" charset="0"/>
              </a:rPr>
              <a:t>Bhardwaj, V.; Ben Othman, M.T.; </a:t>
            </a:r>
            <a:r>
              <a:rPr lang="en-GB" sz="2000" dirty="0" err="1">
                <a:solidFill>
                  <a:srgbClr val="000000"/>
                </a:solidFill>
                <a:latin typeface="Times New Roman" panose="02020603050405020304" pitchFamily="18" charset="0"/>
                <a:cs typeface="Times New Roman" panose="02020603050405020304" pitchFamily="18" charset="0"/>
              </a:rPr>
              <a:t>Kukreja</a:t>
            </a:r>
            <a:r>
              <a:rPr lang="en-GB" sz="2000" dirty="0">
                <a:solidFill>
                  <a:srgbClr val="000000"/>
                </a:solidFill>
                <a:latin typeface="Times New Roman" panose="02020603050405020304" pitchFamily="18" charset="0"/>
                <a:cs typeface="Times New Roman" panose="02020603050405020304" pitchFamily="18" charset="0"/>
              </a:rPr>
              <a:t>, V.; </a:t>
            </a:r>
            <a:r>
              <a:rPr lang="en-GB" sz="2000" dirty="0" err="1">
                <a:solidFill>
                  <a:srgbClr val="000000"/>
                </a:solidFill>
                <a:latin typeface="Times New Roman" panose="02020603050405020304" pitchFamily="18" charset="0"/>
                <a:cs typeface="Times New Roman" panose="02020603050405020304" pitchFamily="18" charset="0"/>
              </a:rPr>
              <a:t>Belkhier</a:t>
            </a:r>
            <a:r>
              <a:rPr lang="en-GB" sz="2000" dirty="0">
                <a:solidFill>
                  <a:srgbClr val="000000"/>
                </a:solidFill>
                <a:latin typeface="Times New Roman" panose="02020603050405020304" pitchFamily="18" charset="0"/>
                <a:cs typeface="Times New Roman" panose="02020603050405020304" pitchFamily="18" charset="0"/>
              </a:rPr>
              <a:t>, Y.; Bajaj, M.; </a:t>
            </a:r>
            <a:r>
              <a:rPr lang="en-GB" sz="2000" dirty="0" err="1">
                <a:solidFill>
                  <a:srgbClr val="000000"/>
                </a:solidFill>
                <a:latin typeface="Times New Roman" panose="02020603050405020304" pitchFamily="18" charset="0"/>
                <a:cs typeface="Times New Roman" panose="02020603050405020304" pitchFamily="18" charset="0"/>
              </a:rPr>
              <a:t>Goud</a:t>
            </a:r>
            <a:r>
              <a:rPr lang="en-GB" sz="2000" dirty="0">
                <a:solidFill>
                  <a:srgbClr val="000000"/>
                </a:solidFill>
                <a:latin typeface="Times New Roman" panose="02020603050405020304" pitchFamily="18" charset="0"/>
                <a:cs typeface="Times New Roman" panose="02020603050405020304" pitchFamily="18" charset="0"/>
              </a:rPr>
              <a:t>, B.S.; </a:t>
            </a:r>
            <a:r>
              <a:rPr lang="en-GB" sz="2000" dirty="0" err="1">
                <a:solidFill>
                  <a:srgbClr val="000000"/>
                </a:solidFill>
                <a:latin typeface="Times New Roman" panose="02020603050405020304" pitchFamily="18" charset="0"/>
                <a:cs typeface="Times New Roman" panose="02020603050405020304" pitchFamily="18" charset="0"/>
              </a:rPr>
              <a:t>Rehman</a:t>
            </a:r>
            <a:r>
              <a:rPr lang="en-GB" sz="2000" dirty="0">
                <a:solidFill>
                  <a:srgbClr val="000000"/>
                </a:solidFill>
                <a:latin typeface="Times New Roman" panose="02020603050405020304" pitchFamily="18" charset="0"/>
                <a:cs typeface="Times New Roman" panose="02020603050405020304" pitchFamily="18" charset="0"/>
              </a:rPr>
              <a:t>, A.U.; </a:t>
            </a:r>
            <a:r>
              <a:rPr lang="en-GB" sz="2000" dirty="0" err="1">
                <a:solidFill>
                  <a:srgbClr val="000000"/>
                </a:solidFill>
                <a:latin typeface="Times New Roman" panose="02020603050405020304" pitchFamily="18" charset="0"/>
                <a:cs typeface="Times New Roman" panose="02020603050405020304" pitchFamily="18" charset="0"/>
              </a:rPr>
              <a:t>Shafiq</a:t>
            </a:r>
            <a:r>
              <a:rPr lang="en-GB" sz="2000" dirty="0">
                <a:solidFill>
                  <a:srgbClr val="000000"/>
                </a:solidFill>
                <a:latin typeface="Times New Roman" panose="02020603050405020304" pitchFamily="18" charset="0"/>
                <a:cs typeface="Times New Roman" panose="02020603050405020304" pitchFamily="18" charset="0"/>
              </a:rPr>
              <a:t>, M.; </a:t>
            </a:r>
            <a:r>
              <a:rPr lang="en-GB" sz="2000" dirty="0" err="1">
                <a:solidFill>
                  <a:srgbClr val="000000"/>
                </a:solidFill>
                <a:latin typeface="Times New Roman" panose="02020603050405020304" pitchFamily="18" charset="0"/>
                <a:cs typeface="Times New Roman" panose="02020603050405020304" pitchFamily="18" charset="0"/>
              </a:rPr>
              <a:t>Hamam</a:t>
            </a:r>
            <a:r>
              <a:rPr lang="en-GB" sz="2000" dirty="0">
                <a:solidFill>
                  <a:srgbClr val="000000"/>
                </a:solidFill>
                <a:latin typeface="Times New Roman" panose="02020603050405020304" pitchFamily="18" charset="0"/>
                <a:cs typeface="Times New Roman" panose="02020603050405020304" pitchFamily="18" charset="0"/>
              </a:rPr>
              <a:t>, H. Automatic Speech Recognition (ASR) Systems for Children: A Systematic Literature Review. Appl. Sci. 2022, 12, 4419. </a:t>
            </a:r>
            <a:r>
              <a:rPr lang="en-GB" sz="2000" dirty="0">
                <a:latin typeface="Times New Roman" panose="02020603050405020304" pitchFamily="18" charset="0"/>
                <a:cs typeface="Times New Roman" panose="02020603050405020304" pitchFamily="18" charset="0"/>
                <a:hlinkClick r:id="rId2"/>
              </a:rPr>
              <a:t>https://</a:t>
            </a:r>
            <a:r>
              <a:rPr lang="en-GB" sz="2000" dirty="0" smtClean="0">
                <a:latin typeface="Times New Roman" panose="02020603050405020304" pitchFamily="18" charset="0"/>
                <a:cs typeface="Times New Roman" panose="02020603050405020304" pitchFamily="18" charset="0"/>
                <a:hlinkClick r:id="rId2"/>
              </a:rPr>
              <a:t>doi.org/10.3390/app12094419</a:t>
            </a:r>
            <a:endParaRPr lang="en-GB" sz="2000" dirty="0">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r>
              <a:rPr lang="en-US" sz="2000" dirty="0">
                <a:solidFill>
                  <a:srgbClr val="000000"/>
                </a:solidFill>
                <a:latin typeface="Times New Roman" panose="02020603050405020304" pitchFamily="18" charset="0"/>
                <a:cs typeface="Times New Roman" panose="02020603050405020304" pitchFamily="18" charset="0"/>
              </a:rPr>
              <a:t>Le, Duy Tuan Anh, Huy Nguyen, and </a:t>
            </a:r>
            <a:r>
              <a:rPr lang="en-US" sz="2000" dirty="0" err="1">
                <a:solidFill>
                  <a:srgbClr val="000000"/>
                </a:solidFill>
                <a:latin typeface="Times New Roman" panose="02020603050405020304" pitchFamily="18" charset="0"/>
                <a:cs typeface="Times New Roman" panose="02020603050405020304" pitchFamily="18" charset="0"/>
              </a:rPr>
              <a:t>Yeong</a:t>
            </a:r>
            <a:r>
              <a:rPr lang="en-US" sz="2000" dirty="0">
                <a:solidFill>
                  <a:srgbClr val="000000"/>
                </a:solidFill>
                <a:latin typeface="Times New Roman" panose="02020603050405020304" pitchFamily="18" charset="0"/>
                <a:cs typeface="Times New Roman" panose="02020603050405020304" pitchFamily="18" charset="0"/>
              </a:rPr>
              <a:t> Min Jang. 2024. "An Experimental Demonstration of 2D-Multiple-Input-Multiple-Output-Based Deep Learning for Optical Camera Communication" Applied Sciences 14, no. 3: 1003. </a:t>
            </a:r>
            <a:r>
              <a:rPr lang="en-US" sz="2000" dirty="0">
                <a:solidFill>
                  <a:srgbClr val="000000"/>
                </a:solidFill>
                <a:latin typeface="Times New Roman" panose="02020603050405020304" pitchFamily="18" charset="0"/>
                <a:cs typeface="Times New Roman" panose="02020603050405020304" pitchFamily="18" charset="0"/>
                <a:hlinkClick r:id="rId3"/>
              </a:rPr>
              <a:t>https://</a:t>
            </a:r>
            <a:r>
              <a:rPr lang="en-US" sz="2000" dirty="0" smtClean="0">
                <a:solidFill>
                  <a:srgbClr val="000000"/>
                </a:solidFill>
                <a:latin typeface="Times New Roman" panose="02020603050405020304" pitchFamily="18" charset="0"/>
                <a:cs typeface="Times New Roman" panose="02020603050405020304" pitchFamily="18" charset="0"/>
                <a:hlinkClick r:id="rId3"/>
              </a:rPr>
              <a:t>doi.org/10.3390/app14031003</a:t>
            </a:r>
            <a:endParaRPr lang="en-US" sz="2000" dirty="0" smtClean="0">
              <a:solidFill>
                <a:srgbClr val="000000"/>
              </a:solidFill>
              <a:latin typeface="Times New Roman" panose="02020603050405020304" pitchFamily="18" charset="0"/>
              <a:cs typeface="Times New Roman" panose="02020603050405020304" pitchFamily="18" charset="0"/>
            </a:endParaRPr>
          </a:p>
          <a:p>
            <a:pPr marL="342900" indent="-342900" algn="just" fontAlgn="base">
              <a:buFont typeface="+mj-lt"/>
              <a:buAutoNum type="arabicPeriod"/>
            </a:pPr>
            <a:r>
              <a:rPr lang="en-GB" sz="2000" dirty="0" err="1" smtClean="0">
                <a:solidFill>
                  <a:srgbClr val="000000"/>
                </a:solidFill>
                <a:latin typeface="Times New Roman" panose="02020603050405020304" pitchFamily="18" charset="0"/>
                <a:cs typeface="Times New Roman" panose="02020603050405020304" pitchFamily="18" charset="0"/>
              </a:rPr>
              <a:t>Karpagavalli</a:t>
            </a:r>
            <a:r>
              <a:rPr lang="en-GB" sz="2000" dirty="0" smtClean="0">
                <a:solidFill>
                  <a:srgbClr val="000000"/>
                </a:solidFill>
                <a:latin typeface="Times New Roman" panose="02020603050405020304" pitchFamily="18" charset="0"/>
                <a:cs typeface="Times New Roman" panose="02020603050405020304" pitchFamily="18" charset="0"/>
              </a:rPr>
              <a:t>, S.; </a:t>
            </a:r>
            <a:r>
              <a:rPr lang="en-GB" sz="2000" dirty="0" err="1" smtClean="0">
                <a:solidFill>
                  <a:srgbClr val="000000"/>
                </a:solidFill>
                <a:latin typeface="Times New Roman" panose="02020603050405020304" pitchFamily="18" charset="0"/>
                <a:cs typeface="Times New Roman" panose="02020603050405020304" pitchFamily="18" charset="0"/>
              </a:rPr>
              <a:t>Evania</a:t>
            </a:r>
            <a:r>
              <a:rPr lang="en-GB" sz="2000" dirty="0" smtClean="0">
                <a:solidFill>
                  <a:srgbClr val="000000"/>
                </a:solidFill>
                <a:latin typeface="Times New Roman" panose="02020603050405020304" pitchFamily="18" charset="0"/>
                <a:cs typeface="Times New Roman" panose="02020603050405020304" pitchFamily="18" charset="0"/>
              </a:rPr>
              <a:t> </a:t>
            </a:r>
            <a:r>
              <a:rPr lang="en-GB" sz="2000" dirty="0" err="1">
                <a:solidFill>
                  <a:srgbClr val="000000"/>
                </a:solidFill>
                <a:latin typeface="Times New Roman" panose="02020603050405020304" pitchFamily="18" charset="0"/>
                <a:cs typeface="Times New Roman" panose="02020603050405020304" pitchFamily="18" charset="0"/>
              </a:rPr>
              <a:t>Haris</a:t>
            </a:r>
            <a:r>
              <a:rPr lang="en-GB" sz="2000" dirty="0">
                <a:solidFill>
                  <a:srgbClr val="000000"/>
                </a:solidFill>
                <a:latin typeface="Times New Roman" panose="02020603050405020304" pitchFamily="18" charset="0"/>
                <a:cs typeface="Times New Roman" panose="02020603050405020304" pitchFamily="18" charset="0"/>
              </a:rPr>
              <a:t> </a:t>
            </a:r>
            <a:r>
              <a:rPr lang="en-GB" sz="2000" dirty="0" smtClean="0">
                <a:solidFill>
                  <a:srgbClr val="000000"/>
                </a:solidFill>
                <a:latin typeface="Times New Roman" panose="02020603050405020304" pitchFamily="18" charset="0"/>
                <a:cs typeface="Times New Roman" panose="02020603050405020304" pitchFamily="18" charset="0"/>
              </a:rPr>
              <a:t>Chandra. “</a:t>
            </a:r>
            <a:r>
              <a:rPr lang="en-US" sz="2000" dirty="0">
                <a:solidFill>
                  <a:srgbClr val="000000"/>
                </a:solidFill>
                <a:latin typeface="Times New Roman" panose="02020603050405020304" pitchFamily="18" charset="0"/>
                <a:cs typeface="Times New Roman" panose="02020603050405020304" pitchFamily="18" charset="0"/>
              </a:rPr>
              <a:t>A Review on Automatic Speech Recognition Architecture </a:t>
            </a:r>
            <a:r>
              <a:rPr lang="en-US" sz="2000" dirty="0" smtClean="0">
                <a:solidFill>
                  <a:srgbClr val="000000"/>
                </a:solidFill>
                <a:latin typeface="Times New Roman" panose="02020603050405020304" pitchFamily="18" charset="0"/>
                <a:cs typeface="Times New Roman" panose="02020603050405020304" pitchFamily="18" charset="0"/>
              </a:rPr>
              <a:t>and Approaches</a:t>
            </a:r>
            <a:r>
              <a:rPr lang="en-GB" sz="2000" dirty="0" smtClean="0">
                <a:solidFill>
                  <a:srgbClr val="000000"/>
                </a:solidFill>
                <a:latin typeface="Times New Roman" panose="02020603050405020304" pitchFamily="18" charset="0"/>
                <a:cs typeface="Times New Roman" panose="02020603050405020304" pitchFamily="18" charset="0"/>
              </a:rPr>
              <a:t>” </a:t>
            </a:r>
            <a:r>
              <a:rPr lang="en-US" sz="2000" dirty="0">
                <a:solidFill>
                  <a:srgbClr val="000000"/>
                </a:solidFill>
                <a:latin typeface="Times New Roman" panose="02020603050405020304" pitchFamily="18" charset="0"/>
                <a:cs typeface="Times New Roman" panose="02020603050405020304" pitchFamily="18" charset="0"/>
              </a:rPr>
              <a:t>April </a:t>
            </a:r>
            <a:r>
              <a:rPr lang="en-US" sz="2000" dirty="0" smtClean="0">
                <a:solidFill>
                  <a:srgbClr val="000000"/>
                </a:solidFill>
                <a:latin typeface="Times New Roman" panose="02020603050405020304" pitchFamily="18" charset="0"/>
                <a:cs typeface="Times New Roman" panose="02020603050405020304" pitchFamily="18" charset="0"/>
              </a:rPr>
              <a:t>2016, 9(4</a:t>
            </a:r>
            <a:r>
              <a:rPr lang="en-US" sz="2000" dirty="0">
                <a:solidFill>
                  <a:srgbClr val="000000"/>
                </a:solidFill>
                <a:latin typeface="Times New Roman" panose="02020603050405020304" pitchFamily="18" charset="0"/>
                <a:cs typeface="Times New Roman" panose="02020603050405020304" pitchFamily="18" charset="0"/>
              </a:rPr>
              <a:t>):</a:t>
            </a:r>
            <a:r>
              <a:rPr lang="en-US" sz="2000" dirty="0" smtClean="0">
                <a:solidFill>
                  <a:srgbClr val="000000"/>
                </a:solidFill>
                <a:latin typeface="Times New Roman" panose="02020603050405020304" pitchFamily="18" charset="0"/>
                <a:cs typeface="Times New Roman" panose="02020603050405020304" pitchFamily="18" charset="0"/>
              </a:rPr>
              <a:t>393-404. DOI</a:t>
            </a:r>
            <a:r>
              <a:rPr lang="en-US" sz="2000" dirty="0">
                <a:solidFill>
                  <a:srgbClr val="000000"/>
                </a:solidFill>
                <a:latin typeface="Times New Roman" panose="02020603050405020304" pitchFamily="18" charset="0"/>
                <a:cs typeface="Times New Roman" panose="02020603050405020304" pitchFamily="18" charset="0"/>
              </a:rPr>
              <a:t>: </a:t>
            </a:r>
            <a:r>
              <a:rPr lang="en-US" sz="2000" u="sng" dirty="0" smtClean="0">
                <a:solidFill>
                  <a:srgbClr val="000000"/>
                </a:solidFill>
                <a:latin typeface="Times New Roman" panose="02020603050405020304" pitchFamily="18" charset="0"/>
                <a:cs typeface="Times New Roman" panose="02020603050405020304" pitchFamily="18" charset="0"/>
              </a:rPr>
              <a:t>10.14257/ijsip.2016.9.4.34 </a:t>
            </a:r>
            <a:r>
              <a:rPr lang="en-US" sz="2000" dirty="0" smtClean="0">
                <a:solidFill>
                  <a:srgbClr val="000000"/>
                </a:solidFill>
                <a:latin typeface="Times New Roman" panose="02020603050405020304" pitchFamily="18" charset="0"/>
                <a:cs typeface="Times New Roman" panose="02020603050405020304" pitchFamily="18" charset="0"/>
              </a:rPr>
              <a:t> </a:t>
            </a:r>
            <a:endParaRPr lang="en-GB" sz="20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22422</TotalTime>
  <Words>535</Words>
  <Application>Microsoft Office PowerPoint</Application>
  <PresentationFormat>On-screen Show (4:3)</PresentationFormat>
  <Paragraphs>53</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Contents</vt:lpstr>
      <vt:lpstr>Background</vt:lpstr>
      <vt:lpstr>Speech-to-Text (STT) AI model for NG-OCC</vt:lpstr>
      <vt:lpstr>Use case of STT AI Model in OCC domain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려두준영(대학원생-전자공학전공)</cp:lastModifiedBy>
  <cp:revision>1005</cp:revision>
  <cp:lastPrinted>2017-05-07T15:48:38Z</cp:lastPrinted>
  <dcterms:created xsi:type="dcterms:W3CDTF">2010-05-15T17:50:32Z</dcterms:created>
  <dcterms:modified xsi:type="dcterms:W3CDTF">2024-05-16T06:20:36Z</dcterms:modified>
</cp:coreProperties>
</file>