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9" r:id="rId2"/>
    <p:sldId id="260" r:id="rId3"/>
    <p:sldId id="5837" r:id="rId4"/>
    <p:sldId id="5865" r:id="rId5"/>
    <p:sldId id="256" r:id="rId6"/>
    <p:sldId id="5626" r:id="rId7"/>
    <p:sldId id="5861" r:id="rId8"/>
    <p:sldId id="5862" r:id="rId9"/>
    <p:sldId id="303" r:id="rId10"/>
    <p:sldId id="5630" r:id="rId11"/>
    <p:sldId id="391" r:id="rId12"/>
    <p:sldId id="5627" r:id="rId13"/>
    <p:sldId id="5863" r:id="rId14"/>
    <p:sldId id="285" r:id="rId15"/>
    <p:sldId id="5830"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57" d="100"/>
          <a:sy n="57" d="100"/>
        </p:scale>
        <p:origin x="1472" y="2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2864"/>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2024/5/16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12</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16</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788541" y="460019"/>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May 2024</a:t>
            </a:r>
            <a:endParaRPr lang="en-US"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May 2024</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May 2024</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endParaRPr lang="en-US" altLang="ja-JP" sz="1200" dirty="0">
              <a:solidFill>
                <a:srgbClr val="000000"/>
              </a:solidFill>
            </a:endParaRPr>
          </a:p>
        </p:txBody>
      </p:sp>
    </p:spTree>
    <p:extLst>
      <p:ext uri="{BB962C8B-B14F-4D97-AF65-F5344CB8AC3E}">
        <p14:creationId xmlns:p14="http://schemas.microsoft.com/office/powerpoint/2010/main" val="1095999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402875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802.15-24-0300-00-06ma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 id="2147483712" r:id="rId13"/>
    <p:sldLayoutId id="2147483713" r:id="rId14"/>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May 2024]</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May 2024]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May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May 2024</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9850" y="578009"/>
            <a:ext cx="90043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FEC/HARQ for 64 </a:t>
            </a:r>
            <a:r>
              <a:rPr kumimoji="0" lang="en-US" altLang="ja-JP" sz="2400" b="1" dirty="0">
                <a:solidFill>
                  <a:srgbClr val="000000"/>
                </a:solidFill>
                <a:latin typeface="+mn-ea"/>
                <a:ea typeface="+mn-ea"/>
                <a:cs typeface="Times New Roman"/>
                <a:sym typeface="Times New Roman"/>
              </a:rPr>
              <a:t>Combinations of </a:t>
            </a:r>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8 Coexistence Classes </a:t>
            </a:r>
            <a:b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br>
            <a:r>
              <a:rPr kumimoji="0" lang="en-US" altLang="ja-JP" sz="2400" b="1" i="0" u="none" strike="noStrike" kern="0" cap="none" spc="0" normalizeH="0" baseline="0" noProof="0" dirty="0">
                <a:ln>
                  <a:noFill/>
                </a:ln>
                <a:solidFill>
                  <a:srgbClr val="000000"/>
                </a:solidFill>
                <a:effectLst/>
                <a:uLnTx/>
                <a:uFillTx/>
                <a:latin typeface="ADLaM Display" panose="020F0502020204030204" pitchFamily="2" charset="0"/>
                <a:ea typeface="ADLaM Display" panose="020F0502020204030204" pitchFamily="2" charset="0"/>
                <a:cs typeface="ADLaM Display" panose="020F0502020204030204" pitchFamily="2" charset="0"/>
                <a:sym typeface="Times New Roman"/>
              </a:rPr>
              <a:t>×</a:t>
            </a:r>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 8 QoS Packet Levels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May 2024</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47699" y="5601917"/>
            <a:ext cx="8106833" cy="722682"/>
          </a:xfrm>
          <a:prstGeom prst="rect">
            <a:avLst/>
          </a:prstGeom>
        </p:spPr>
        <p:txBody>
          <a:bodyPr/>
          <a:lstStyle/>
          <a:p>
            <a:pPr marL="182880" indent="-182880"/>
            <a:r>
              <a:rPr kumimoji="1" lang="en-US" altLang="ja-JP" sz="1800" dirty="0"/>
              <a:t>FEC codes and Hybrid ARQ have been designed for 8 ×</a:t>
            </a:r>
            <a:r>
              <a:rPr lang="ja-JP" altLang="en-US" sz="1800" dirty="0"/>
              <a:t> </a:t>
            </a:r>
            <a:r>
              <a:rPr lang="en-US" altLang="ja-JP" sz="1800" dirty="0"/>
              <a:t>8</a:t>
            </a:r>
            <a:r>
              <a:rPr lang="ja-JP" altLang="en-US" sz="1800" dirty="0"/>
              <a:t> </a:t>
            </a:r>
            <a:r>
              <a:rPr lang="en-US" altLang="ja-JP" sz="1800" dirty="0"/>
              <a:t>=</a:t>
            </a:r>
            <a:r>
              <a:rPr lang="ja-JP" altLang="en-US" sz="1800" dirty="0"/>
              <a:t> </a:t>
            </a:r>
            <a:r>
              <a:rPr lang="en-US" altLang="ja-JP" sz="1800" dirty="0"/>
              <a:t>64</a:t>
            </a:r>
            <a:r>
              <a:rPr lang="ja-JP" altLang="en-US" sz="1800" dirty="0"/>
              <a:t> </a:t>
            </a:r>
            <a:r>
              <a:rPr lang="en-US" altLang="ja-JP" sz="1800" dirty="0"/>
              <a:t>combinations</a:t>
            </a:r>
            <a:r>
              <a:rPr lang="ja-JP" altLang="en-US" sz="1800" dirty="0"/>
              <a:t> </a:t>
            </a:r>
            <a:r>
              <a:rPr lang="en-US" altLang="ja-JP" sz="1800" dirty="0"/>
              <a:t>for</a:t>
            </a:r>
            <a:r>
              <a:rPr lang="ja-JP" altLang="en-US" sz="1800" dirty="0"/>
              <a:t> </a:t>
            </a:r>
            <a:r>
              <a:rPr lang="en-US" altLang="ja-JP" sz="1800" dirty="0"/>
              <a:t>QoS</a:t>
            </a:r>
            <a:r>
              <a:rPr lang="ja-JP" altLang="en-US" sz="1800" dirty="0"/>
              <a:t> </a:t>
            </a:r>
            <a:r>
              <a:rPr lang="en-US" altLang="ja-JP" sz="1800" dirty="0"/>
              <a:t>levels</a:t>
            </a:r>
            <a:r>
              <a:rPr lang="ja-JP" altLang="en-US" sz="1800" dirty="0"/>
              <a:t> </a:t>
            </a:r>
            <a:r>
              <a:rPr lang="en-US" altLang="ja-JP" sz="1800" dirty="0"/>
              <a:t>and</a:t>
            </a:r>
            <a:r>
              <a:rPr lang="ja-JP" altLang="en-US" sz="1800" dirty="0"/>
              <a:t> </a:t>
            </a:r>
            <a:r>
              <a:rPr lang="en-US" altLang="ja-JP" sz="1800" dirty="0"/>
              <a:t>Coexistence</a:t>
            </a:r>
            <a:r>
              <a:rPr lang="ja-JP" altLang="en-US" sz="1800" dirty="0"/>
              <a:t> </a:t>
            </a:r>
            <a:r>
              <a:rPr lang="en-US" altLang="ja-JP" sz="1800" dirty="0"/>
              <a:t>classes under various standard of channel models.</a:t>
            </a:r>
            <a:endParaRPr lang="en-US" sz="1800" dirty="0"/>
          </a:p>
        </p:txBody>
      </p:sp>
      <p:pic>
        <p:nvPicPr>
          <p:cNvPr id="8" name="図 7" descr="テーブル&#10;&#10;自動的に生成された説明">
            <a:extLst>
              <a:ext uri="{FF2B5EF4-FFF2-40B4-BE49-F238E27FC236}">
                <a16:creationId xmlns:a16="http://schemas.microsoft.com/office/drawing/2014/main" id="{5A0F5656-6485-A679-9C79-B70FAD45F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08" y="1373667"/>
            <a:ext cx="8213584" cy="4110665"/>
          </a:xfrm>
          <a:prstGeom prst="rect">
            <a:avLst/>
          </a:prstGeom>
        </p:spPr>
      </p:pic>
    </p:spTree>
    <p:extLst>
      <p:ext uri="{BB962C8B-B14F-4D97-AF65-F5344CB8AC3E}">
        <p14:creationId xmlns:p14="http://schemas.microsoft.com/office/powerpoint/2010/main" val="347915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a:xfrm>
            <a:off x="468351" y="542638"/>
            <a:ext cx="7772400" cy="1066800"/>
          </a:xfrm>
        </p:spPr>
        <p:txBody>
          <a:bodyPr/>
          <a:lstStyle/>
          <a:p>
            <a:r>
              <a:rPr lang="en-US" altLang="ja-JP" sz="2800" b="1" dirty="0">
                <a:solidFill>
                  <a:schemeClr val="tx1"/>
                </a:solidFill>
                <a:latin typeface="+mn-lt"/>
              </a:rPr>
              <a:t>FEC in TG6ma</a:t>
            </a:r>
            <a:br>
              <a:rPr lang="en-US" altLang="ja-JP" sz="2800" b="1" dirty="0">
                <a:solidFill>
                  <a:schemeClr val="tx1"/>
                </a:solidFill>
                <a:latin typeface="+mn-lt"/>
              </a:rPr>
            </a:br>
            <a:endParaRPr kumimoji="1" lang="ja-JP" altLang="en-US" sz="2800" b="1" dirty="0">
              <a:solidFill>
                <a:schemeClr val="tx1"/>
              </a:solidFill>
              <a:latin typeface="+mn-lt"/>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11</a:t>
            </a:fld>
            <a:endParaRPr lang="en-US" altLang="ja-JP"/>
          </a:p>
        </p:txBody>
      </p:sp>
      <p:sp>
        <p:nvSpPr>
          <p:cNvPr id="14" name="テキスト ボックス 13">
            <a:extLst>
              <a:ext uri="{FF2B5EF4-FFF2-40B4-BE49-F238E27FC236}">
                <a16:creationId xmlns:a16="http://schemas.microsoft.com/office/drawing/2014/main" id="{06D0086B-34A2-7443-9B17-178ADFA57B17}"/>
              </a:ext>
            </a:extLst>
          </p:cNvPr>
          <p:cNvSpPr txBox="1"/>
          <p:nvPr/>
        </p:nvSpPr>
        <p:spPr>
          <a:xfrm>
            <a:off x="226689" y="4699010"/>
            <a:ext cx="8568952" cy="2031325"/>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inner code, 15.4ab </a:t>
            </a:r>
            <a:r>
              <a:rPr kumimoji="1" lang="en-US" altLang="ja-JP" sz="1800" dirty="0">
                <a:solidFill>
                  <a:srgbClr val="FF0000"/>
                </a:solidFill>
                <a:latin typeface="Times New Roman"/>
              </a:rPr>
              <a:t>LDPC (K=324, 648, 972, R=1/2) in mandatory </a:t>
            </a:r>
            <a:r>
              <a:rPr kumimoji="1" lang="en-US" altLang="ja-JP" sz="1800" dirty="0">
                <a:solidFill>
                  <a:srgbClr val="000000"/>
                </a:solidFill>
                <a:latin typeface="Times New Roman"/>
              </a:rPr>
              <a:t>or </a:t>
            </a:r>
            <a:r>
              <a:rPr kumimoji="1" lang="en-US" altLang="ja-JP" sz="1800" dirty="0">
                <a:solidFill>
                  <a:srgbClr val="FF0000"/>
                </a:solidFill>
                <a:latin typeface="Times New Roman"/>
              </a:rPr>
              <a:t>BCC in optional</a:t>
            </a:r>
            <a:r>
              <a:rPr kumimoji="1" lang="en-US" altLang="ja-JP" sz="1800" dirty="0">
                <a:solidFill>
                  <a:srgbClr val="000000"/>
                </a:solidFill>
                <a:latin typeface="Times New Roman"/>
              </a:rPr>
              <a:t> will be selected for the coexistence of 15.6ma and 15.4ab</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This updated concept table is considered as the first priority</a:t>
            </a:r>
          </a:p>
          <a:p>
            <a:pPr marL="285750" indent="-285750" eaLnBrk="1" fontAlgn="auto" hangingPunct="1">
              <a:spcBef>
                <a:spcPts val="0"/>
              </a:spcBef>
              <a:spcAft>
                <a:spcPts val="0"/>
              </a:spcAft>
              <a:buFont typeface="Arial" panose="020B0604020202020204" pitchFamily="34" charset="0"/>
              <a:buChar char="•"/>
            </a:pPr>
            <a:endParaRPr kumimoji="1" lang="ja-JP" altLang="en-US" sz="1800" dirty="0">
              <a:solidFill>
                <a:srgbClr val="000000"/>
              </a:solidFill>
              <a:latin typeface="Times New Roman"/>
            </a:endParaRPr>
          </a:p>
        </p:txBody>
      </p:sp>
      <p:graphicFrame>
        <p:nvGraphicFramePr>
          <p:cNvPr id="15" name="表 7">
            <a:extLst>
              <a:ext uri="{FF2B5EF4-FFF2-40B4-BE49-F238E27FC236}">
                <a16:creationId xmlns:a16="http://schemas.microsoft.com/office/drawing/2014/main" id="{53140E2F-BAAF-73D9-62C5-72BFE6CCF763}"/>
              </a:ext>
            </a:extLst>
          </p:cNvPr>
          <p:cNvGraphicFramePr>
            <a:graphicFrameLocks noGrp="1"/>
          </p:cNvGraphicFramePr>
          <p:nvPr>
            <p:extLst>
              <p:ext uri="{D42A27DB-BD31-4B8C-83A1-F6EECF244321}">
                <p14:modId xmlns:p14="http://schemas.microsoft.com/office/powerpoint/2010/main" val="1499524434"/>
              </p:ext>
            </p:extLst>
          </p:nvPr>
        </p:nvGraphicFramePr>
        <p:xfrm>
          <a:off x="232470" y="1202664"/>
          <a:ext cx="8679061" cy="3545961"/>
        </p:xfrm>
        <a:graphic>
          <a:graphicData uri="http://schemas.openxmlformats.org/drawingml/2006/table">
            <a:tbl>
              <a:tblPr firstRow="1" bandRow="1"/>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User priority</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Inner code</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Outer code</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HARQ</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489010237"/>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0</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922590291"/>
                  </a:ext>
                </a:extLst>
              </a:tr>
              <a:tr h="370961">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046508798"/>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14401533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3</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4289825731"/>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4</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46)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353208542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5</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38)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227781841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6</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28)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8159350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7</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14)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30419461"/>
                  </a:ext>
                </a:extLst>
              </a:tr>
            </a:tbl>
          </a:graphicData>
        </a:graphic>
      </p:graphicFrame>
      <p:sp>
        <p:nvSpPr>
          <p:cNvPr id="3" name="吹き出し: 四角形 2">
            <a:extLst>
              <a:ext uri="{FF2B5EF4-FFF2-40B4-BE49-F238E27FC236}">
                <a16:creationId xmlns:a16="http://schemas.microsoft.com/office/drawing/2014/main" id="{C7EC5680-3E5A-D83B-5BBB-153DDECEFC42}"/>
              </a:ext>
            </a:extLst>
          </p:cNvPr>
          <p:cNvSpPr/>
          <p:nvPr/>
        </p:nvSpPr>
        <p:spPr bwMode="auto">
          <a:xfrm>
            <a:off x="1415873" y="1121290"/>
            <a:ext cx="3384376" cy="3582083"/>
          </a:xfrm>
          <a:prstGeom prst="wedgeRectCallout">
            <a:avLst>
              <a:gd name="adj1" fmla="val -46116"/>
              <a:gd name="adj2" fmla="val -55173"/>
            </a:avLst>
          </a:prstGeom>
          <a:noFill/>
          <a:ln w="57150" cap="flat" cmpd="sng" algn="ctr">
            <a:solidFill>
              <a:srgbClr val="CC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テキスト ボックス 4">
            <a:extLst>
              <a:ext uri="{FF2B5EF4-FFF2-40B4-BE49-F238E27FC236}">
                <a16:creationId xmlns:a16="http://schemas.microsoft.com/office/drawing/2014/main" id="{F50DE5C9-E86C-2EF7-0370-74207041BA37}"/>
              </a:ext>
            </a:extLst>
          </p:cNvPr>
          <p:cNvSpPr txBox="1"/>
          <p:nvPr/>
        </p:nvSpPr>
        <p:spPr>
          <a:xfrm>
            <a:off x="64531" y="609599"/>
            <a:ext cx="230425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CC00FF"/>
                </a:solidFill>
                <a:effectLst/>
                <a:highlight>
                  <a:srgbClr val="FFFF00"/>
                </a:highlight>
                <a:uLnTx/>
                <a:uFillTx/>
                <a:latin typeface="Arial"/>
                <a:ea typeface="+mn-ea"/>
                <a:cs typeface="+mn-cs"/>
              </a:rPr>
              <a:t>Common with IEEE802.15.4ab</a:t>
            </a:r>
            <a:endParaRPr kumimoji="1" lang="ja-JP" altLang="en-US" sz="16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
        <p:nvSpPr>
          <p:cNvPr id="6" name="吹き出し: 四角形 5">
            <a:extLst>
              <a:ext uri="{FF2B5EF4-FFF2-40B4-BE49-F238E27FC236}">
                <a16:creationId xmlns:a16="http://schemas.microsoft.com/office/drawing/2014/main" id="{418AC6A9-651D-16E7-E44D-DCF85487D4DE}"/>
              </a:ext>
            </a:extLst>
          </p:cNvPr>
          <p:cNvSpPr/>
          <p:nvPr/>
        </p:nvSpPr>
        <p:spPr bwMode="auto">
          <a:xfrm>
            <a:off x="4877803" y="1116927"/>
            <a:ext cx="4105736" cy="3582083"/>
          </a:xfrm>
          <a:prstGeom prst="wedgeRectCallout">
            <a:avLst>
              <a:gd name="adj1" fmla="val -9246"/>
              <a:gd name="adj2" fmla="val -55312"/>
            </a:avLst>
          </a:prstGeom>
          <a:noFill/>
          <a:ln w="571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テキスト ボックス 6">
            <a:extLst>
              <a:ext uri="{FF2B5EF4-FFF2-40B4-BE49-F238E27FC236}">
                <a16:creationId xmlns:a16="http://schemas.microsoft.com/office/drawing/2014/main" id="{0B7DAB02-C0DF-B109-5AF7-278C4ADFE62C}"/>
              </a:ext>
            </a:extLst>
          </p:cNvPr>
          <p:cNvSpPr txBox="1"/>
          <p:nvPr/>
        </p:nvSpPr>
        <p:spPr>
          <a:xfrm>
            <a:off x="6564574" y="617693"/>
            <a:ext cx="2643115"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CC00FF"/>
                </a:solidFill>
                <a:effectLst/>
                <a:highlight>
                  <a:srgbClr val="FFFF00"/>
                </a:highlight>
                <a:uLnTx/>
                <a:uFillTx/>
                <a:latin typeface="Arial"/>
                <a:ea typeface="+mn-ea"/>
                <a:cs typeface="+mn-cs"/>
              </a:rPr>
              <a:t>Error-correcting codes corresponding to QoS levels</a:t>
            </a:r>
            <a:endParaRPr kumimoji="1" lang="ja-JP" altLang="en-US" sz="14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Tree>
    <p:extLst>
      <p:ext uri="{BB962C8B-B14F-4D97-AF65-F5344CB8AC3E}">
        <p14:creationId xmlns:p14="http://schemas.microsoft.com/office/powerpoint/2010/main" val="349399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7765" y="372533"/>
            <a:ext cx="1858435" cy="323609"/>
          </a:xfrm>
        </p:spPr>
        <p:txBody>
          <a:bodyPr/>
          <a:lstStyle/>
          <a:p>
            <a:r>
              <a:rPr lang="en-US" altLang="ja-JP" sz="1600"/>
              <a:t>May 2024</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sz="1200"/>
              <a:t>Slide </a:t>
            </a:r>
            <a:fld id="{00000000-1234-1234-1234-123412341234}" type="slidenum">
              <a:rPr lang="en-US" sz="1200" smtClean="0"/>
              <a:pPr/>
              <a:t>12</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495624" y="81608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7666656"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28625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June</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6917005"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444878"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March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56239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January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4975254" y="3772910"/>
            <a:ext cx="1102549" cy="1658699"/>
            <a:chOff x="4758751" y="2157579"/>
            <a:chExt cx="92375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75875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Nov.</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300869" y="1515791"/>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Draft1.1</a:t>
              </a:r>
              <a:r>
                <a:rPr lang="en-US" sz="1200" b="1" kern="1200" dirty="0">
                  <a:solidFill>
                    <a:srgbClr val="000000">
                      <a:hueOff val="0"/>
                      <a:satOff val="0"/>
                      <a:lumOff val="0"/>
                      <a:alphaOff val="0"/>
                    </a:srgbClr>
                  </a:solidFill>
                  <a:latin typeface="Times New Roman"/>
                  <a:ea typeface="+mn-ea"/>
                  <a:cs typeface="+mn-cs"/>
                </a:rPr>
                <a:t>8May</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v1.14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March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V1,11  Com</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Jan.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149592"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608757"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079073"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538237"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5969532"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361789" y="3282596"/>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681568"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45947"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75316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979227" y="466463"/>
            <a:ext cx="1600200" cy="215900"/>
          </a:xfrm>
        </p:spPr>
        <p:txBody>
          <a:bodyPr/>
          <a:lstStyle/>
          <a:p>
            <a:r>
              <a:rPr lang="en-US" altLang="ja-JP" sz="1400"/>
              <a:t>May 2024</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sz="1100"/>
              <a:t>Slide </a:t>
            </a:r>
            <a:fld id="{00000000-1234-1234-1234-123412341234}" type="slidenum">
              <a:rPr lang="en-US" sz="1100" smtClean="0"/>
              <a:pPr/>
              <a:t>13</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88442" y="732580"/>
            <a:ext cx="3869201" cy="461665"/>
          </a:xfrm>
          <a:prstGeom prst="rect">
            <a:avLst/>
          </a:prstGeom>
          <a:noFill/>
        </p:spPr>
        <p:txBody>
          <a:bodyPr wrap="none" rtlCol="0">
            <a:spAutoFit/>
          </a:bodyPr>
          <a:lstStyle/>
          <a:p>
            <a:r>
              <a:rPr lang="en-US" sz="2400" b="1" dirty="0"/>
              <a:t>Expecting Timeline detail</a:t>
            </a:r>
          </a:p>
        </p:txBody>
      </p:sp>
      <p:graphicFrame>
        <p:nvGraphicFramePr>
          <p:cNvPr id="7" name="表 6">
            <a:extLst>
              <a:ext uri="{FF2B5EF4-FFF2-40B4-BE49-F238E27FC236}">
                <a16:creationId xmlns:a16="http://schemas.microsoft.com/office/drawing/2014/main" id="{6E8B2FF4-4FDB-8835-1E2E-46982DD2E7DA}"/>
              </a:ext>
            </a:extLst>
          </p:cNvPr>
          <p:cNvGraphicFramePr>
            <a:graphicFrameLocks noGrp="1"/>
          </p:cNvGraphicFramePr>
          <p:nvPr>
            <p:extLst>
              <p:ext uri="{D42A27DB-BD31-4B8C-83A1-F6EECF244321}">
                <p14:modId xmlns:p14="http://schemas.microsoft.com/office/powerpoint/2010/main" val="3929494146"/>
              </p:ext>
            </p:extLst>
          </p:nvPr>
        </p:nvGraphicFramePr>
        <p:xfrm>
          <a:off x="295701" y="1338969"/>
          <a:ext cx="8652681" cy="4817385"/>
        </p:xfrm>
        <a:graphic>
          <a:graphicData uri="http://schemas.openxmlformats.org/drawingml/2006/table">
            <a:tbl>
              <a:tblPr/>
              <a:tblGrid>
                <a:gridCol w="3109260">
                  <a:extLst>
                    <a:ext uri="{9D8B030D-6E8A-4147-A177-3AD203B41FA5}">
                      <a16:colId xmlns:a16="http://schemas.microsoft.com/office/drawing/2014/main" val="2726848592"/>
                    </a:ext>
                  </a:extLst>
                </a:gridCol>
                <a:gridCol w="817726">
                  <a:extLst>
                    <a:ext uri="{9D8B030D-6E8A-4147-A177-3AD203B41FA5}">
                      <a16:colId xmlns:a16="http://schemas.microsoft.com/office/drawing/2014/main" val="330972616"/>
                    </a:ext>
                  </a:extLst>
                </a:gridCol>
                <a:gridCol w="1454791">
                  <a:extLst>
                    <a:ext uri="{9D8B030D-6E8A-4147-A177-3AD203B41FA5}">
                      <a16:colId xmlns:a16="http://schemas.microsoft.com/office/drawing/2014/main" val="3835812335"/>
                    </a:ext>
                  </a:extLst>
                </a:gridCol>
                <a:gridCol w="3270904">
                  <a:extLst>
                    <a:ext uri="{9D8B030D-6E8A-4147-A177-3AD203B41FA5}">
                      <a16:colId xmlns:a16="http://schemas.microsoft.com/office/drawing/2014/main" val="366394293"/>
                    </a:ext>
                  </a:extLst>
                </a:gridCol>
              </a:tblGrid>
              <a:tr h="213527">
                <a:tc>
                  <a:txBody>
                    <a:bodyPr/>
                    <a:lstStyle/>
                    <a:p>
                      <a:pPr algn="ctr" fontAlgn="ctr"/>
                      <a:r>
                        <a:rPr lang="fi-FI" sz="1400" b="1" i="0" u="none" strike="noStrike" dirty="0" err="1">
                          <a:solidFill>
                            <a:srgbClr val="FFFFFF"/>
                          </a:solidFill>
                          <a:effectLst/>
                          <a:highlight>
                            <a:srgbClr val="00B050"/>
                          </a:highlight>
                          <a:latin typeface="Work Sans" pitchFamily="2" charset="0"/>
                          <a:ea typeface="ＭＳ Ｐゴシック" panose="020B0600070205080204" pitchFamily="50" charset="-128"/>
                        </a:rPr>
                        <a:t>Topic</a:t>
                      </a:r>
                      <a:r>
                        <a:rPr lang="fi-FI" sz="1400" b="1" i="0" u="none" strike="noStrike" dirty="0">
                          <a:solidFill>
                            <a:srgbClr val="FFFFFF"/>
                          </a:solidFill>
                          <a:effectLst/>
                          <a:highlight>
                            <a:srgbClr val="00B050"/>
                          </a:highlight>
                          <a:latin typeface="Work Sans" pitchFamily="2" charset="0"/>
                          <a:ea typeface="ＭＳ Ｐゴシック" panose="020B0600070205080204" pitchFamily="50" charset="-128"/>
                        </a:rPr>
                        <a:t> </a:t>
                      </a:r>
                      <a:r>
                        <a:rPr lang="fi-FI" sz="1400" b="1" i="0" u="none" strike="noStrike" dirty="0" err="1">
                          <a:solidFill>
                            <a:srgbClr val="FFFFFF"/>
                          </a:solidFill>
                          <a:effectLst/>
                          <a:highlight>
                            <a:srgbClr val="00B050"/>
                          </a:highlight>
                          <a:latin typeface="Work Sans" pitchFamily="2" charset="0"/>
                          <a:ea typeface="ＭＳ Ｐゴシック" panose="020B0600070205080204" pitchFamily="50" charset="-128"/>
                        </a:rPr>
                        <a:t>item</a:t>
                      </a:r>
                      <a:endParaRPr lang="fi-FI" sz="1400" b="1" i="0" u="none" strike="noStrike" dirty="0">
                        <a:solidFill>
                          <a:srgbClr val="FFFFFF"/>
                        </a:solidFill>
                        <a:effectLst/>
                        <a:highlight>
                          <a:srgbClr val="00B050"/>
                        </a:highlight>
                        <a:latin typeface="Work Sans" pitchFamily="2" charset="0"/>
                        <a:ea typeface="ＭＳ Ｐゴシック" panose="020B0600070205080204" pitchFamily="50" charset="-128"/>
                      </a:endParaRPr>
                    </a:p>
                  </a:txBody>
                  <a:tcPr marL="2135" marR="2135" marT="2135" marB="0" anchor="ctr">
                    <a:lnL>
                      <a:noFill/>
                    </a:lnL>
                    <a:lnR>
                      <a:noFill/>
                    </a:lnR>
                    <a:lnT>
                      <a:noFill/>
                    </a:lnT>
                    <a:lnB>
                      <a:noFill/>
                    </a:lnB>
                    <a:solidFill>
                      <a:srgbClr val="00B050"/>
                    </a:solidFill>
                  </a:tcPr>
                </a:tc>
                <a:tc>
                  <a:txBody>
                    <a:bodyPr/>
                    <a:lstStyle/>
                    <a:p>
                      <a:pPr algn="ctr" fontAlgn="ctr"/>
                      <a:r>
                        <a:rPr lang="fi-FI" sz="1400" b="1" i="0" u="none" strike="noStrike">
                          <a:solidFill>
                            <a:srgbClr val="FFFFFF"/>
                          </a:solidFill>
                          <a:effectLst/>
                          <a:highlight>
                            <a:srgbClr val="00B050"/>
                          </a:highlight>
                          <a:latin typeface="Work Sans" pitchFamily="2" charset="0"/>
                          <a:ea typeface="ＭＳ Ｐゴシック" panose="020B0600070205080204" pitchFamily="50" charset="-128"/>
                        </a:rPr>
                        <a:t>Deadline</a:t>
                      </a:r>
                    </a:p>
                  </a:txBody>
                  <a:tcPr marL="2135" marR="2135" marT="2135" marB="0" anchor="ctr">
                    <a:lnL>
                      <a:noFill/>
                    </a:lnL>
                    <a:lnR>
                      <a:noFill/>
                    </a:lnR>
                    <a:lnT>
                      <a:noFill/>
                    </a:lnT>
                    <a:lnB>
                      <a:noFill/>
                    </a:lnB>
                    <a:solidFill>
                      <a:srgbClr val="00B050"/>
                    </a:solidFill>
                  </a:tcPr>
                </a:tc>
                <a:tc>
                  <a:txBody>
                    <a:bodyPr/>
                    <a:lstStyle/>
                    <a:p>
                      <a:pPr algn="ctr" fontAlgn="ctr"/>
                      <a:r>
                        <a:rPr lang="fi-FI" sz="1400" b="1" i="0" u="none" strike="noStrike">
                          <a:solidFill>
                            <a:srgbClr val="FFFFFF"/>
                          </a:solidFill>
                          <a:effectLst/>
                          <a:highlight>
                            <a:srgbClr val="00B050"/>
                          </a:highlight>
                          <a:latin typeface="Work Sans" pitchFamily="2" charset="0"/>
                          <a:ea typeface="ＭＳ Ｐゴシック" panose="020B0600070205080204" pitchFamily="50" charset="-128"/>
                        </a:rPr>
                        <a:t>Action items</a:t>
                      </a:r>
                    </a:p>
                  </a:txBody>
                  <a:tcPr marL="2135" marR="2135" marT="2135" marB="0" anchor="ctr">
                    <a:lnL>
                      <a:noFill/>
                    </a:lnL>
                    <a:lnR>
                      <a:noFill/>
                    </a:lnR>
                    <a:lnT>
                      <a:noFill/>
                    </a:lnT>
                    <a:lnB>
                      <a:noFill/>
                    </a:lnB>
                    <a:solidFill>
                      <a:srgbClr val="00B050"/>
                    </a:solidFill>
                  </a:tcPr>
                </a:tc>
                <a:tc>
                  <a:txBody>
                    <a:bodyPr/>
                    <a:lstStyle/>
                    <a:p>
                      <a:pPr algn="ctr" fontAlgn="ctr"/>
                      <a:r>
                        <a:rPr lang="fi-FI" sz="1400" b="1" i="0" u="none" strike="noStrike">
                          <a:solidFill>
                            <a:srgbClr val="FFFFFF"/>
                          </a:solidFill>
                          <a:effectLst/>
                          <a:highlight>
                            <a:srgbClr val="00B050"/>
                          </a:highlight>
                          <a:latin typeface="Work Sans" pitchFamily="2" charset="0"/>
                          <a:ea typeface="ＭＳ Ｐゴシック" panose="020B0600070205080204" pitchFamily="50" charset="-128"/>
                        </a:rPr>
                        <a:t>Notes</a:t>
                      </a:r>
                    </a:p>
                  </a:txBody>
                  <a:tcPr marL="2135" marR="2135" marT="2135" marB="0" anchor="ctr">
                    <a:lnL>
                      <a:noFill/>
                    </a:lnL>
                    <a:lnR>
                      <a:noFill/>
                    </a:lnR>
                    <a:lnT>
                      <a:noFill/>
                    </a:lnT>
                    <a:lnB>
                      <a:noFill/>
                    </a:lnB>
                    <a:solidFill>
                      <a:srgbClr val="00B050"/>
                    </a:solidFill>
                  </a:tcPr>
                </a:tc>
                <a:extLst>
                  <a:ext uri="{0D108BD9-81ED-4DB2-BD59-A6C34878D82A}">
                    <a16:rowId xmlns:a16="http://schemas.microsoft.com/office/drawing/2014/main" val="4153921232"/>
                  </a:ext>
                </a:extLst>
              </a:tr>
              <a:tr h="254098">
                <a:tc>
                  <a:txBody>
                    <a:bodyPr/>
                    <a:lstStyle/>
                    <a:p>
                      <a:pPr algn="l" fontAlgn="ctr"/>
                      <a:r>
                        <a:rPr lang="en-US" sz="1200" b="0" i="0" u="none" strike="noStrike" dirty="0">
                          <a:solidFill>
                            <a:srgbClr val="000000"/>
                          </a:solidFill>
                          <a:effectLst/>
                          <a:highlight>
                            <a:srgbClr val="C6E0B4"/>
                          </a:highlight>
                          <a:latin typeface="Times New Roman" panose="02020603050405020304" pitchFamily="18" charset="0"/>
                          <a:ea typeface="ＭＳ Ｐゴシック" panose="020B0600070205080204" pitchFamily="50" charset="-128"/>
                        </a:rPr>
                        <a:t>Std Draft v.1.18 WG pre-ballot recirculation.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t>May/2024</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t>Disposition of comments.</a:t>
                      </a:r>
                      <a:br>
                        <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br>
                      <a:endPar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endParaRP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772885507"/>
                  </a:ext>
                </a:extLst>
              </a:tr>
              <a:tr h="384349">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Adding MAC text.</a:t>
                      </a:r>
                      <a:br>
                        <a:rPr lang="en-US" sz="1200" b="0" i="0" u="none" strike="noStrike">
                          <a:solidFill>
                            <a:srgbClr val="000000"/>
                          </a:solidFill>
                          <a:effectLst/>
                          <a:latin typeface="Times New Roman" panose="02020603050405020304" pitchFamily="18" charset="0"/>
                          <a:ea typeface="ＭＳ Ｐゴシック" panose="020B0600070205080204" pitchFamily="50" charset="-128"/>
                        </a:rPr>
                      </a:b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Revise PHY text.</a:t>
                      </a:r>
                      <a:br>
                        <a:rPr lang="en-US" sz="1200" b="0" i="0" u="none" strike="noStrike">
                          <a:solidFill>
                            <a:srgbClr val="000000"/>
                          </a:solidFill>
                          <a:effectLst/>
                          <a:latin typeface="Times New Roman" panose="02020603050405020304" pitchFamily="18" charset="0"/>
                          <a:ea typeface="ＭＳ Ｐゴシック" panose="020B0600070205080204" pitchFamily="50" charset="-128"/>
                        </a:rPr>
                      </a:b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Editorial revisions.</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0676246"/>
                  </a:ext>
                </a:extLst>
              </a:tr>
              <a:tr h="384349">
                <a:tc>
                  <a:txBody>
                    <a:bodyPr/>
                    <a:lstStyle/>
                    <a:p>
                      <a:pPr algn="l" fontAlgn="ctr"/>
                      <a:r>
                        <a:rPr lang="en-US" sz="1200" b="0"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t>Target WG letter ballot (LB) submission: submit draft to TEG</a:t>
                      </a:r>
                      <a:br>
                        <a:rPr lang="en-US" sz="1200" b="0"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br>
                      <a:endParaRPr lang="en-US" sz="1200" b="0"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endParaRP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200" b="0"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t>July/2024</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t>Disposition of comments.</a:t>
                      </a:r>
                      <a:br>
                        <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br>
                      <a:r>
                        <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t>CA document discussion</a:t>
                      </a:r>
                      <a:br>
                        <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rPr>
                      </a:br>
                      <a:endParaRPr lang="fi-FI" sz="1200" b="0" i="0" u="none" strike="noStrike">
                        <a:solidFill>
                          <a:srgbClr val="000000"/>
                        </a:solidFill>
                        <a:effectLst/>
                        <a:highlight>
                          <a:srgbClr val="C6E0B4"/>
                        </a:highlight>
                        <a:latin typeface="Times New Roman" panose="02020603050405020304" pitchFamily="18" charset="0"/>
                        <a:ea typeface="ＭＳ Ｐゴシック" panose="020B0600070205080204" pitchFamily="50" charset="-128"/>
                      </a:endParaRP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200" b="1"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t>1.</a:t>
                      </a:r>
                      <a:r>
                        <a:rPr lang="en-US" sz="1200" b="0"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t> Based on pre-ballot resolutions, prepare Draft v. 2.0</a:t>
                      </a:r>
                      <a:br>
                        <a:rPr lang="en-US" sz="1200" b="0"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br>
                      <a:r>
                        <a:rPr lang="en-US" sz="1200" b="1"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t>2.</a:t>
                      </a:r>
                      <a:r>
                        <a:rPr lang="en-US" sz="1200" b="0" i="0" u="none" strike="noStrike">
                          <a:solidFill>
                            <a:srgbClr val="000000"/>
                          </a:solidFill>
                          <a:effectLst/>
                          <a:highlight>
                            <a:srgbClr val="FFE699"/>
                          </a:highlight>
                          <a:latin typeface="Times New Roman" panose="02020603050405020304" pitchFamily="18" charset="0"/>
                          <a:ea typeface="ＭＳ Ｐゴシック" panose="020B0600070205080204" pitchFamily="50" charset="-128"/>
                        </a:rPr>
                        <a:t> Request LB submission before the July meeting. Consequently, the July meeting is used to resolve comments.</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463573632"/>
                  </a:ext>
                </a:extLst>
              </a:tr>
              <a:tr h="136658">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1st LB recirculation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5260147"/>
                  </a:ext>
                </a:extLst>
              </a:tr>
              <a:tr h="136658">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84311231"/>
                  </a:ext>
                </a:extLst>
              </a:tr>
              <a:tr h="136658">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Conditional approval for Sponsor Ballot (SB)</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51450717"/>
                  </a:ext>
                </a:extLst>
              </a:tr>
              <a:tr h="136658">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Final LB recirculation.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8073053"/>
                  </a:ext>
                </a:extLst>
              </a:tr>
              <a:tr h="136658">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Request EC approval for SB</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2234347"/>
                  </a:ext>
                </a:extLst>
              </a:tr>
              <a:tr h="136658">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IEEE SA Sponsor Ballot submission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3707399"/>
                  </a:ext>
                </a:extLst>
              </a:tr>
              <a:tr h="136658">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1st SB recirculation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71845914"/>
                  </a:ext>
                </a:extLst>
              </a:tr>
              <a:tr h="136658">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2nd SB recirculation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0348769"/>
                  </a:ext>
                </a:extLst>
              </a:tr>
              <a:tr h="136658">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r>
                        <a:rPr lang="fi-FI" sz="1200" b="0" i="0" u="none" strike="noStrike" dirty="0">
                          <a:solidFill>
                            <a:srgbClr val="000000"/>
                          </a:solidFill>
                          <a:effectLst/>
                          <a:latin typeface="Times New Roman" panose="02020603050405020304" pitchFamily="18" charset="0"/>
                          <a:ea typeface="ＭＳ Ｐゴシック" panose="020B0600070205080204" pitchFamily="50" charset="-128"/>
                        </a:rPr>
                        <a:t> to SASB agenda</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79415643"/>
                  </a:ext>
                </a:extLst>
              </a:tr>
              <a:tr h="136658">
                <a:tc>
                  <a:txBody>
                    <a:bodyPr/>
                    <a:lstStyle/>
                    <a:p>
                      <a:pPr algn="l" fontAlgn="ctr"/>
                      <a:r>
                        <a:rPr lang="en-US" sz="120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2135" marR="2135" marT="213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2432730"/>
                  </a:ext>
                </a:extLst>
              </a:tr>
              <a:tr h="136658">
                <a:tc>
                  <a:txBody>
                    <a:bodyPr/>
                    <a:lstStyle/>
                    <a:p>
                      <a:pPr algn="l"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20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2135" marR="2135" marT="213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135" marR="2135" marT="213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20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20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2135" marR="2135" marT="213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78374652"/>
                  </a:ext>
                </a:extLst>
              </a:tr>
            </a:tbl>
          </a:graphicData>
        </a:graphic>
      </p:graphicFrame>
    </p:spTree>
    <p:extLst>
      <p:ext uri="{BB962C8B-B14F-4D97-AF65-F5344CB8AC3E}">
        <p14:creationId xmlns:p14="http://schemas.microsoft.com/office/powerpoint/2010/main" val="1575644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95201"/>
            <a:ext cx="8969829" cy="5462774"/>
          </a:xfrm>
        </p:spPr>
        <p:txBody>
          <a:bodyPr/>
          <a:lstStyle/>
          <a:p>
            <a:pPr marL="0" indent="0">
              <a:lnSpc>
                <a:spcPts val="1300"/>
              </a:lnSpc>
              <a:buNone/>
            </a:pPr>
            <a:r>
              <a:rPr lang="ja-JP" altLang="en-US" sz="1400" dirty="0"/>
              <a:t>・</a:t>
            </a:r>
            <a:r>
              <a:rPr lang="is-IS" altLang="ja-JP" sz="1400" dirty="0"/>
              <a:t>TG15.6ma opening report for May 2024 meeting                                                         15-24-0218-02-06ma</a:t>
            </a:r>
          </a:p>
          <a:p>
            <a:pPr marL="0" indent="0">
              <a:lnSpc>
                <a:spcPts val="1300"/>
              </a:lnSpc>
              <a:buNone/>
            </a:pPr>
            <a:r>
              <a:rPr lang="ja-JP" altLang="en-US" sz="1400" dirty="0"/>
              <a:t>・</a:t>
            </a:r>
            <a:r>
              <a:rPr lang="is-IS" altLang="ja-JP" sz="1400" dirty="0"/>
              <a:t>TG15.6ma Agenda of  March Meeting in 2024                                                             15-24-0186-00-06ma</a:t>
            </a:r>
            <a:endParaRPr lang="en-US" altLang="ja-JP" sz="1400" dirty="0">
              <a:solidFill>
                <a:srgbClr val="000000"/>
              </a:solidFill>
              <a:latin typeface="Arial"/>
              <a:cs typeface="Times New Roman" pitchFamily="18" charset="0"/>
            </a:endParaRP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a:t>
            </a:r>
            <a:r>
              <a:rPr lang="en-US" altLang="ja-JP" sz="1400" dirty="0" err="1">
                <a:solidFill>
                  <a:srgbClr val="000000"/>
                </a:solidFill>
                <a:latin typeface="Arial"/>
                <a:cs typeface="Times New Roman" pitchFamily="18" charset="0"/>
              </a:rPr>
              <a:t>reort</a:t>
            </a:r>
            <a:r>
              <a:rPr lang="en-US" altLang="ja-JP" sz="1400" dirty="0">
                <a:solidFill>
                  <a:srgbClr val="000000"/>
                </a:solidFill>
                <a:latin typeface="Arial"/>
                <a:cs typeface="Times New Roman" pitchFamily="18" charset="0"/>
              </a:rPr>
              <a:t> of 802.15.6ma                                                                                       15-23-0056-06-06ma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Dependability15-23-0455-02-06ma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24-246-00</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24-247-00</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23-0576-03</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15-22-0562-09</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15-23-0408-02-06ma</a:t>
            </a:r>
          </a:p>
          <a:p>
            <a:pPr marL="0" indent="0">
              <a:lnSpc>
                <a:spcPts val="13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MAC </a:t>
            </a:r>
            <a:r>
              <a:rPr lang="fi-FI" altLang="ja-JP" sz="1400" dirty="0" err="1">
                <a:solidFill>
                  <a:srgbClr val="000000"/>
                </a:solidFill>
                <a:latin typeface="Arial"/>
                <a:cs typeface="Times New Roman" pitchFamily="18" charset="0"/>
              </a:rPr>
              <a:t>frame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formats</a:t>
            </a:r>
            <a:r>
              <a:rPr lang="fi-FI" altLang="ja-JP" sz="1400" dirty="0">
                <a:solidFill>
                  <a:srgbClr val="000000"/>
                </a:solidFill>
                <a:latin typeface="Arial"/>
                <a:cs typeface="Times New Roman" pitchFamily="18" charset="0"/>
              </a:rPr>
              <a:t>                                                                                                        15-24-0034-03-06ma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Joint work with 802.1; Draft PAR and CSD 802.1ACea: Amendment to IEEE Standard 802.1AC-2016</a:t>
            </a:r>
          </a:p>
          <a:p>
            <a:pPr marL="0" indent="0">
              <a:lnSpc>
                <a:spcPts val="1300"/>
              </a:lnSpc>
              <a:buNone/>
            </a:pP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15-23-453-02</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15-23-454-02</a:t>
            </a:r>
          </a:p>
          <a:p>
            <a:pPr marL="0" indent="0">
              <a:lnSpc>
                <a:spcPts val="13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Draft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pre-ballot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comment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resolution</a:t>
            </a:r>
            <a:r>
              <a:rPr lang="fi-FI" altLang="ja-JP" sz="1400" dirty="0">
                <a:solidFill>
                  <a:srgbClr val="000000"/>
                </a:solidFill>
                <a:latin typeface="Arial"/>
                <a:cs typeface="Times New Roman" pitchFamily="18" charset="0"/>
              </a:rPr>
              <a:t>                                                                               15-23-0476-1</a:t>
            </a:r>
            <a:r>
              <a:rPr lang="en-US" altLang="ja-JP" sz="1400" dirty="0">
                <a:solidFill>
                  <a:srgbClr val="000000"/>
                </a:solidFill>
                <a:latin typeface="Arial"/>
                <a:cs typeface="Times New Roman" pitchFamily="18" charset="0"/>
              </a:rPr>
              <a:t>5</a:t>
            </a:r>
            <a:r>
              <a:rPr lang="fi-FI" altLang="ja-JP" sz="1400" dirty="0">
                <a:solidFill>
                  <a:srgbClr val="000000"/>
                </a:solidFill>
                <a:latin typeface="Arial"/>
                <a:cs typeface="Times New Roman" pitchFamily="18" charset="0"/>
              </a:rPr>
              <a:t>-06ma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TG6ma Channel Model Document for Enhanced Dependability                                   15-22-0519-07-06ma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Mitigation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15-24-0073-00-06ma</a:t>
            </a:r>
          </a:p>
          <a:p>
            <a:pPr marL="0" indent="0">
              <a:lnSpc>
                <a:spcPts val="13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Comments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channel-model-document</a:t>
            </a:r>
            <a:r>
              <a:rPr lang="fi-FI" altLang="ja-JP" sz="1400" dirty="0">
                <a:solidFill>
                  <a:srgbClr val="000000"/>
                </a:solidFill>
                <a:latin typeface="Arial"/>
                <a:cs typeface="Times New Roman" pitchFamily="18" charset="0"/>
              </a:rPr>
              <a:t>                                                                        15-23-0605-01-06ma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15-23-0073-01-06ma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15-24-0076-01-06ma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TG6ma                                                                                             15-23-0056-06-06ma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closing report for May 2024 meeting                                                             15-24-0300-00-06ma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May</a:t>
            </a:r>
            <a:r>
              <a:rPr lang="en-US" altLang="ja-JP" sz="1400" dirty="0">
                <a:solidFill>
                  <a:srgbClr val="000000"/>
                </a:solidFill>
                <a:latin typeface="Arial"/>
              </a:rPr>
              <a:t> 2024</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meeting minutes                                                                           15-24-0301-00-06ma</a:t>
            </a:r>
            <a:r>
              <a:rPr lang="fi-FI" altLang="ja-JP" sz="1200" dirty="0"/>
              <a:t>      /</a:t>
            </a:r>
          </a:p>
          <a:p>
            <a:pPr marL="0" indent="0">
              <a:lnSpc>
                <a:spcPts val="1300"/>
              </a:lnSpc>
              <a:buNone/>
            </a:pP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May 2024</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lang="pl-PL" altLang="ja-JP" sz="2400" dirty="0">
                <a:effectLst/>
                <a:latin typeface="Times New Roman" panose="02020603050405020304" pitchFamily="18" charset="0"/>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15</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May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16</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May 2024</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Warsaw, Poland</a:t>
            </a:r>
            <a:br>
              <a:rPr lang="en-US" altLang="ja-JP" sz="2800" dirty="0">
                <a:ea typeface="ＭＳ Ｐゴシック" pitchFamily="50" charset="-128"/>
              </a:rPr>
            </a:br>
            <a:r>
              <a:rPr lang="en-US" altLang="ja-JP" sz="2800" dirty="0">
                <a:ea typeface="ＭＳ Ｐゴシック" pitchFamily="50" charset="-128"/>
              </a:rPr>
              <a:t>May 16</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May 2024</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draft#1.18 of  Draft Proposals for Pre-Ballot</a:t>
            </a:r>
          </a:p>
          <a:p>
            <a:pPr marL="0" indent="0">
              <a:lnSpc>
                <a:spcPts val="2100"/>
              </a:lnSpc>
              <a:buNone/>
            </a:pPr>
            <a:r>
              <a:rPr lang="en-US" altLang="ja-JP" sz="1800" dirty="0">
                <a:solidFill>
                  <a:srgbClr val="FF0000"/>
                </a:solidFill>
              </a:rPr>
              <a:t>•Comment resolution for draft#1.18</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33452" y="790222"/>
            <a:ext cx="9139413"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17:3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y 14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5" name="図 4">
            <a:extLst>
              <a:ext uri="{FF2B5EF4-FFF2-40B4-BE49-F238E27FC236}">
                <a16:creationId xmlns:a16="http://schemas.microsoft.com/office/drawing/2014/main" id="{7EA4D950-0B70-AE7A-1430-4700EE6F9EB5}"/>
              </a:ext>
            </a:extLst>
          </p:cNvPr>
          <p:cNvPicPr>
            <a:picLocks noChangeAspect="1"/>
          </p:cNvPicPr>
          <p:nvPr/>
        </p:nvPicPr>
        <p:blipFill>
          <a:blip r:embed="rId3"/>
          <a:stretch>
            <a:fillRect/>
          </a:stretch>
        </p:blipFill>
        <p:spPr>
          <a:xfrm>
            <a:off x="1765473" y="2503109"/>
            <a:ext cx="7378526" cy="3886400"/>
          </a:xfrm>
          <a:prstGeom prst="rect">
            <a:avLst/>
          </a:prstGeom>
        </p:spPr>
      </p:pic>
      <p:pic>
        <p:nvPicPr>
          <p:cNvPr id="8" name="図 7">
            <a:extLst>
              <a:ext uri="{FF2B5EF4-FFF2-40B4-BE49-F238E27FC236}">
                <a16:creationId xmlns:a16="http://schemas.microsoft.com/office/drawing/2014/main" id="{43D463AB-D9BB-A255-5188-1CFD34E79017}"/>
              </a:ext>
            </a:extLst>
          </p:cNvPr>
          <p:cNvPicPr>
            <a:picLocks noChangeAspect="1"/>
          </p:cNvPicPr>
          <p:nvPr/>
        </p:nvPicPr>
        <p:blipFill>
          <a:blip r:embed="rId4"/>
          <a:stretch>
            <a:fillRect/>
          </a:stretch>
        </p:blipFill>
        <p:spPr>
          <a:xfrm>
            <a:off x="121936" y="2955851"/>
            <a:ext cx="1643537" cy="3439773"/>
          </a:xfrm>
          <a:prstGeom prst="rect">
            <a:avLst/>
          </a:prstGeom>
        </p:spPr>
      </p:pic>
    </p:spTree>
    <p:extLst>
      <p:ext uri="{BB962C8B-B14F-4D97-AF65-F5344CB8AC3E}">
        <p14:creationId xmlns:p14="http://schemas.microsoft.com/office/powerpoint/2010/main" val="170444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1" y="1089898"/>
            <a:ext cx="9026759" cy="5517434"/>
          </a:xfrm>
          <a:ln/>
        </p:spPr>
        <p:txBody>
          <a:bodyPr>
            <a:noAutofit/>
          </a:bodyPr>
          <a:lstStyle/>
          <a:p>
            <a:pPr>
              <a:lnSpc>
                <a:spcPts val="1500"/>
              </a:lnSpc>
            </a:pPr>
            <a:r>
              <a:rPr lang="en-US" altLang="ja-JP" sz="1200" dirty="0"/>
              <a:t>TG15.6ma meeting call to order</a:t>
            </a:r>
          </a:p>
          <a:p>
            <a:pPr>
              <a:lnSpc>
                <a:spcPts val="1500"/>
              </a:lnSpc>
            </a:pPr>
            <a:r>
              <a:rPr lang="en-US" altLang="ja-JP" sz="1200" dirty="0"/>
              <a:t>Call for essential patents and policies &amp; procedures reminder </a:t>
            </a:r>
          </a:p>
          <a:p>
            <a:pPr>
              <a:lnSpc>
                <a:spcPts val="1500"/>
              </a:lnSpc>
            </a:pPr>
            <a:r>
              <a:rPr lang="en-US" altLang="ja-JP" sz="1200" dirty="0"/>
              <a:t>Approve last meeting minutes: TG 15.6ma Meeting Minutes for March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15-24-0186-00</a:t>
            </a:r>
            <a:r>
              <a:rPr lang="en-US" altLang="ja-JP" sz="1200" dirty="0"/>
              <a:t>-06ma</a:t>
            </a:r>
          </a:p>
          <a:p>
            <a:pPr>
              <a:lnSpc>
                <a:spcPts val="1500"/>
              </a:lnSpc>
            </a:pPr>
            <a:r>
              <a:rPr lang="en-US" altLang="ja-JP" sz="1200" dirty="0"/>
              <a:t>Agenda of TG15.6ma May Meeting                                                                                              doc.#15-24-0210--01-06ma   </a:t>
            </a:r>
          </a:p>
          <a:p>
            <a:pPr>
              <a:lnSpc>
                <a:spcPts val="1500"/>
              </a:lnSpc>
            </a:pPr>
            <a:r>
              <a:rPr lang="en-US" altLang="ja-JP" sz="1200" dirty="0"/>
              <a:t>Review and Summary</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doc.#15-23-0455-02-06ma</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doc.#15-23-0557-03-06ma</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Draft#1.18                                  doc.#15-24-0xxx-00-06ma</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draft#1.18 for Pre-Ballot WG                                                                              doc.#15-23-0476-14-06ma  </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doc.#15-23-0361-05-06ma</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#15-23-0576-02-06ma         2.  Evaluation of IEEE 802.15.6 Ultra-wideband Physical Layer Utilizing Super Orthogonal Convolutional 22-0562-08-06ma</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3.  Performance Evaluation of Channel Coding Based on TG6ma Channel Model for Some Classes of Coexistence 051-01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4.  Overview and convergence of MAC proposals for 15.6ma                                                    doc.#15-24-0076-03-06ma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5.   MAC Frame Formats Based on Harmonization Agreements                                                doc.#15-24-0034-01-06ma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6.   Simulation results for Nagoya I. T. and YRP-IAI MAC proposal   Based on TG6ma Channel Model      -0352-04-06ma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7.  Preliminary Evaluation on Ranging Accuracy with Interference Cancellation in Coexistence Environments  24-0057-01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8.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9.  </a:t>
            </a:r>
            <a:r>
              <a:rPr lang="it-IT" altLang="ja-JP" sz="1200" dirty="0">
                <a:solidFill>
                  <a:srgbClr val="000000"/>
                </a:solidFill>
                <a:latin typeface="Arial"/>
                <a:cs typeface="Times New Roman" pitchFamily="18" charset="0"/>
              </a:rPr>
              <a:t>TG6ma Channel Model Document for Enhanced Dependability                                            doc.#15-23-0605-03-06ma</a:t>
            </a:r>
            <a:endParaRPr lang="en-US" altLang="ja-JP" sz="1200" dirty="0">
              <a:solidFill>
                <a:srgbClr val="000000"/>
              </a:solidFill>
              <a:latin typeface="Arial"/>
              <a:cs typeface="Times New Roman" pitchFamily="18" charset="0"/>
            </a:endParaRP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doc.#15-24--0073-02-06ma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11.  Overview and convergence of MAC proposals for 15.6ma                                                    doc.#15-24-0076-01-06ma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12. Propagation Channel Parameters of UWB Communication Applications for Human BAN (HBAN) Use Cases  24-0145-03</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13. Progress Report of TG6ma                                                                                                    doc.#15-23-0056-06-06ma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14. Timeline of TG6ma                                                                                                                 doc.#15.23-0056-06-06ma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15. TG15.6ma Closing Report for May 2024                                                                               doc.#15-24-0vvv-00-06ma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16. TG15.6ma Meeting Minutes for May 2024                                                                             doc.#15-24-0sss-00-06ma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5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 Definition of Coexistence Environment Classes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May 2024</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Class</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a:t>
            </a:r>
            <a:r>
              <a:rPr lang="en-US" altLang="ja-JP" sz="1800" dirty="0"/>
              <a:t>class</a:t>
            </a:r>
            <a:r>
              <a:rPr kumimoji="1" lang="en-US" altLang="ja-JP" sz="1800" dirty="0"/>
              <a:t>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445400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FB3FFC6-0286-5B5F-E9E0-F2A48D9E1C49}"/>
              </a:ext>
            </a:extLst>
          </p:cNvPr>
          <p:cNvSpPr>
            <a:spLocks noGrp="1"/>
          </p:cNvSpPr>
          <p:nvPr>
            <p:ph type="dt" idx="10"/>
          </p:nvPr>
        </p:nvSpPr>
        <p:spPr>
          <a:xfrm>
            <a:off x="691376" y="467036"/>
            <a:ext cx="1600200" cy="215900"/>
          </a:xfrm>
        </p:spPr>
        <p:txBody>
          <a:bodyPr/>
          <a:lstStyle/>
          <a:p>
            <a:r>
              <a:rPr lang="en-US" altLang="ja-JP" sz="1600"/>
              <a:t>May 2024</a:t>
            </a:r>
            <a:endParaRPr lang="en-US" altLang="ja-JP" sz="1600" dirty="0"/>
          </a:p>
        </p:txBody>
      </p:sp>
      <p:sp>
        <p:nvSpPr>
          <p:cNvPr id="4" name="スライド番号プレースホルダー 3">
            <a:extLst>
              <a:ext uri="{FF2B5EF4-FFF2-40B4-BE49-F238E27FC236}">
                <a16:creationId xmlns:a16="http://schemas.microsoft.com/office/drawing/2014/main" id="{CBD88030-BF88-4D80-3AC0-D0C393425E5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pic>
        <p:nvPicPr>
          <p:cNvPr id="5" name="Picture 1">
            <a:extLst>
              <a:ext uri="{FF2B5EF4-FFF2-40B4-BE49-F238E27FC236}">
                <a16:creationId xmlns:a16="http://schemas.microsoft.com/office/drawing/2014/main" id="{D138F0DC-F5F4-E0E4-A1F7-FDB444F99C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319" y="2719126"/>
            <a:ext cx="6032811" cy="3423762"/>
          </a:xfrm>
          <a:prstGeom prst="rect">
            <a:avLst/>
          </a:prstGeom>
          <a:noFill/>
          <a:ln>
            <a:noFill/>
          </a:ln>
        </p:spPr>
      </p:pic>
      <p:sp>
        <p:nvSpPr>
          <p:cNvPr id="9" name="テキスト ボックス 8">
            <a:extLst>
              <a:ext uri="{FF2B5EF4-FFF2-40B4-BE49-F238E27FC236}">
                <a16:creationId xmlns:a16="http://schemas.microsoft.com/office/drawing/2014/main" id="{5E37245F-EEE5-9A0E-ABA3-E6599A0CCC78}"/>
              </a:ext>
            </a:extLst>
          </p:cNvPr>
          <p:cNvSpPr txBox="1"/>
          <p:nvPr/>
        </p:nvSpPr>
        <p:spPr>
          <a:xfrm>
            <a:off x="407022" y="5984694"/>
            <a:ext cx="8294372" cy="369332"/>
          </a:xfrm>
          <a:prstGeom prst="rect">
            <a:avLst/>
          </a:prstGeom>
          <a:noFill/>
        </p:spPr>
        <p:txBody>
          <a:bodyPr wrap="square">
            <a:spAutoFit/>
          </a:bodyPr>
          <a:lstStyle/>
          <a:p>
            <a:pPr lvl="0" algn="ctr" fontAlgn="base">
              <a:spcBef>
                <a:spcPts val="600"/>
              </a:spcBef>
              <a:spcAft>
                <a:spcPts val="600"/>
              </a:spcAft>
              <a:buClr>
                <a:srgbClr val="000000"/>
              </a:buClr>
              <a:buSzPts val="1000"/>
              <a:tabLst>
                <a:tab pos="255905" algn="l"/>
                <a:tab pos="301625" algn="l"/>
                <a:tab pos="347345" algn="l"/>
              </a:tabLst>
            </a:pPr>
            <a:r>
              <a:rPr lang="en-US" altLang="ja-JP" b="1" dirty="0">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Figure 6  </a:t>
            </a:r>
            <a:r>
              <a:rPr lang="en-US" altLang="ja-JP" sz="1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Diagram of state transitions for coexistence class environments.</a:t>
            </a:r>
            <a:endParaRPr lang="ja-JP" altLang="ja-JP" sz="1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388B15D0-4169-D06A-389A-EEB15C29DBE1}"/>
              </a:ext>
            </a:extLst>
          </p:cNvPr>
          <p:cNvSpPr txBox="1"/>
          <p:nvPr/>
        </p:nvSpPr>
        <p:spPr>
          <a:xfrm>
            <a:off x="66906" y="715112"/>
            <a:ext cx="8870585" cy="2292935"/>
          </a:xfrm>
          <a:prstGeom prst="rect">
            <a:avLst/>
          </a:prstGeom>
          <a:noFill/>
        </p:spPr>
        <p:txBody>
          <a:bodyPr wrap="square">
            <a:spAutoFit/>
          </a:bodyPr>
          <a:lstStyle/>
          <a:p>
            <a:pPr lvl="2" fontAlgn="base">
              <a:spcBef>
                <a:spcPts val="1200"/>
              </a:spcBef>
              <a:spcAft>
                <a:spcPts val="1200"/>
              </a:spcAft>
              <a:buClr>
                <a:srgbClr val="000000"/>
              </a:buClr>
              <a:buSzPts val="1000"/>
            </a:pPr>
            <a:r>
              <a:rPr lang="en-US"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 Coexistence Class States Transition(1/2)</a:t>
            </a:r>
            <a:endParaRPr lang="ja-JP"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a:p>
            <a:pPr marL="342900" indent="-342900" algn="just">
              <a:spcBef>
                <a:spcPts val="600"/>
              </a:spcBef>
              <a:spcAft>
                <a:spcPts val="1200"/>
              </a:spcAft>
              <a:buFont typeface="Arial" panose="020B0604020202020204" pitchFamily="34" charset="0"/>
              <a:buChar char="•"/>
            </a:pPr>
            <a:r>
              <a:rPr lang="en-US" altLang="ja-JP" sz="2000" dirty="0">
                <a:effectLst/>
                <a:latin typeface="Times New Roman" panose="02020603050405020304" pitchFamily="18" charset="0"/>
                <a:ea typeface="游明朝" panose="02020400000000000000" pitchFamily="18" charset="-128"/>
              </a:rPr>
              <a:t>The standard's revision supports BANs operating with high reliability (coexistence class 0) and coexisting in dense environments with intra-interference and inter-interference (coexistence class 1 to 7). Figure 6 shows the state transition between several classes of coexistence environments defined in above </a:t>
            </a:r>
            <a:r>
              <a:rPr lang="en-US" altLang="ja-JP" sz="2000" dirty="0">
                <a:latin typeface="Times New Roman" panose="02020603050405020304" pitchFamily="18" charset="0"/>
                <a:ea typeface="游明朝" panose="02020400000000000000" pitchFamily="18" charset="-128"/>
              </a:rPr>
              <a:t>–mentioned t</a:t>
            </a:r>
            <a:r>
              <a:rPr lang="en-US" altLang="ja-JP" sz="2000" dirty="0">
                <a:effectLst/>
                <a:latin typeface="Times New Roman" panose="02020603050405020304" pitchFamily="18" charset="0"/>
                <a:ea typeface="游明朝" panose="02020400000000000000" pitchFamily="18" charset="-128"/>
              </a:rPr>
              <a:t>able.</a:t>
            </a:r>
          </a:p>
        </p:txBody>
      </p:sp>
      <p:sp>
        <p:nvSpPr>
          <p:cNvPr id="6" name="テキスト ボックス 5">
            <a:extLst>
              <a:ext uri="{FF2B5EF4-FFF2-40B4-BE49-F238E27FC236}">
                <a16:creationId xmlns:a16="http://schemas.microsoft.com/office/drawing/2014/main" id="{FC239C97-4930-74EA-A835-9BD6CC858503}"/>
              </a:ext>
            </a:extLst>
          </p:cNvPr>
          <p:cNvSpPr txBox="1"/>
          <p:nvPr/>
        </p:nvSpPr>
        <p:spPr>
          <a:xfrm>
            <a:off x="6295792" y="3272020"/>
            <a:ext cx="2792451" cy="2492990"/>
          </a:xfrm>
          <a:prstGeom prst="rect">
            <a:avLst/>
          </a:prstGeom>
          <a:noFill/>
          <a:ln>
            <a:solidFill>
              <a:schemeClr val="tx1"/>
            </a:solidFill>
          </a:ln>
        </p:spPr>
        <p:txBody>
          <a:bodyPr wrap="square" rtlCol="0">
            <a:spAutoFit/>
          </a:bodyPr>
          <a:lstStyle/>
          <a:p>
            <a:r>
              <a:rPr kumimoji="1" lang="en-US" altLang="ja-JP" sz="1200" b="1" dirty="0"/>
              <a:t>Class 0: 6ma BAN alone</a:t>
            </a:r>
          </a:p>
          <a:p>
            <a:r>
              <a:rPr lang="en-US" altLang="ja-JP" sz="1200" b="1" dirty="0"/>
              <a:t>Class 1: Multiple 6ms BANs                  </a:t>
            </a:r>
          </a:p>
          <a:p>
            <a:r>
              <a:rPr lang="en-US" altLang="ja-JP" sz="1200" b="1" dirty="0"/>
              <a:t>Class 2: 6ma BAN with old 6 BAN</a:t>
            </a:r>
          </a:p>
          <a:p>
            <a:r>
              <a:rPr lang="en-US" altLang="ja-JP" sz="1200" b="1" dirty="0"/>
              <a:t>Class 4: 6ma BAN with other </a:t>
            </a:r>
          </a:p>
          <a:p>
            <a:r>
              <a:rPr lang="en-US" altLang="ja-JP" sz="1200" b="1" dirty="0"/>
              <a:t> </a:t>
            </a:r>
            <a:r>
              <a:rPr lang="pl-PL" altLang="ja-JP" sz="1200" b="1" dirty="0"/>
              <a:t> 802.15 UWB WSNs e.x. 4z, 4ab </a:t>
            </a:r>
            <a:endParaRPr lang="en-US" altLang="ja-JP" sz="1200" b="1" dirty="0"/>
          </a:p>
          <a:p>
            <a:r>
              <a:rPr lang="en-US" altLang="ja-JP" sz="1200" b="1" dirty="0"/>
              <a:t> </a:t>
            </a:r>
          </a:p>
          <a:p>
            <a:r>
              <a:rPr kumimoji="1" lang="en-US" altLang="ja-JP" sz="1200" b="1" dirty="0"/>
              <a:t>Class 3: 6ma BAN with other</a:t>
            </a:r>
            <a:endParaRPr lang="en-US" altLang="ja-JP" sz="1200" b="1" dirty="0"/>
          </a:p>
          <a:p>
            <a:r>
              <a:rPr lang="en-US" altLang="ja-JP" sz="1200" b="1" dirty="0"/>
              <a:t>      narrowband Nets WSNs </a:t>
            </a:r>
          </a:p>
          <a:p>
            <a:r>
              <a:rPr lang="en-US" altLang="ja-JP" sz="1200" b="1" dirty="0"/>
              <a:t>Class 5: 6ma BAN with other</a:t>
            </a:r>
          </a:p>
          <a:p>
            <a:r>
              <a:rPr lang="en-US" altLang="ja-JP" sz="1200" b="1" dirty="0"/>
              <a:t>      UWB Nets </a:t>
            </a:r>
            <a:r>
              <a:rPr lang="en-US" altLang="ja-JP" sz="1200" b="1" dirty="0" err="1"/>
              <a:t>e.x</a:t>
            </a:r>
            <a:r>
              <a:rPr lang="en-US" altLang="ja-JP" sz="1200" b="1" dirty="0"/>
              <a:t>. ESTI </a:t>
            </a:r>
            <a:r>
              <a:rPr lang="en-US" altLang="ja-JP" sz="1200" b="1" dirty="0" err="1"/>
              <a:t>SmartBAN</a:t>
            </a:r>
            <a:endParaRPr lang="en-US" altLang="ja-JP" sz="1200" b="1" dirty="0"/>
          </a:p>
          <a:p>
            <a:r>
              <a:rPr lang="en-US" altLang="ja-JP" sz="1200" b="1" dirty="0"/>
              <a:t>Class 6: 6ma with 802.15 other WSN</a:t>
            </a:r>
          </a:p>
          <a:p>
            <a:r>
              <a:rPr lang="en-US" altLang="ja-JP" sz="1200" b="1" dirty="0"/>
              <a:t>Class 7: 6ma with any frequency</a:t>
            </a:r>
          </a:p>
          <a:p>
            <a:r>
              <a:rPr lang="en-US" altLang="ja-JP" sz="1200" b="1" dirty="0"/>
              <a:t>              shared networks</a:t>
            </a:r>
          </a:p>
        </p:txBody>
      </p:sp>
    </p:spTree>
    <p:extLst>
      <p:ext uri="{BB962C8B-B14F-4D97-AF65-F5344CB8AC3E}">
        <p14:creationId xmlns:p14="http://schemas.microsoft.com/office/powerpoint/2010/main" val="302561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E604938-EC2F-B8D1-F412-03B695E0F6C9}"/>
              </a:ext>
            </a:extLst>
          </p:cNvPr>
          <p:cNvSpPr>
            <a:spLocks noGrp="1"/>
          </p:cNvSpPr>
          <p:nvPr>
            <p:ph type="dt" idx="10"/>
          </p:nvPr>
        </p:nvSpPr>
        <p:spPr>
          <a:xfrm>
            <a:off x="685800" y="482955"/>
            <a:ext cx="1600200" cy="215900"/>
          </a:xfrm>
        </p:spPr>
        <p:txBody>
          <a:bodyPr/>
          <a:lstStyle/>
          <a:p>
            <a:r>
              <a:rPr lang="en-US" altLang="ja-JP" sz="1600"/>
              <a:t>May 2024</a:t>
            </a:r>
            <a:endParaRPr lang="en-US" altLang="ja-JP" sz="1600" dirty="0"/>
          </a:p>
        </p:txBody>
      </p:sp>
      <p:sp>
        <p:nvSpPr>
          <p:cNvPr id="4" name="スライド番号プレースホルダー 3">
            <a:extLst>
              <a:ext uri="{FF2B5EF4-FFF2-40B4-BE49-F238E27FC236}">
                <a16:creationId xmlns:a16="http://schemas.microsoft.com/office/drawing/2014/main" id="{5CA79486-0FAA-87A2-A044-59655518300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テキスト ボックス 5">
            <a:extLst>
              <a:ext uri="{FF2B5EF4-FFF2-40B4-BE49-F238E27FC236}">
                <a16:creationId xmlns:a16="http://schemas.microsoft.com/office/drawing/2014/main" id="{D9D5EF39-0DA2-1EC3-8E6A-827317AAC208}"/>
              </a:ext>
            </a:extLst>
          </p:cNvPr>
          <p:cNvSpPr txBox="1"/>
          <p:nvPr/>
        </p:nvSpPr>
        <p:spPr>
          <a:xfrm>
            <a:off x="286216" y="529842"/>
            <a:ext cx="8658922" cy="6063198"/>
          </a:xfrm>
          <a:prstGeom prst="rect">
            <a:avLst/>
          </a:prstGeom>
          <a:noFill/>
        </p:spPr>
        <p:txBody>
          <a:bodyPr wrap="square">
            <a:spAutoFit/>
          </a:bodyPr>
          <a:lstStyle/>
          <a:p>
            <a:pPr lvl="2" fontAlgn="base">
              <a:spcBef>
                <a:spcPts val="1200"/>
              </a:spcBef>
              <a:spcAft>
                <a:spcPts val="1200"/>
              </a:spcAft>
              <a:buClr>
                <a:srgbClr val="000000"/>
              </a:buClr>
              <a:buSzPts val="1000"/>
            </a:pPr>
            <a:r>
              <a:rPr lang="en-US"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 Coexistence Class States Transition(2/2)</a:t>
            </a:r>
            <a:endParaRPr lang="ja-JP"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The standard's revision focuses on the dependability mechanisms for a single HBAN or VBAN (Class 0) and the scenario with multiple HBANs or VBANS (Class 1).</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Class 2 supports compatibility with legacy BANs (IEEE 802.15.6-2012 Std).</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Class 4 supports coexistence with other IEEE 802.15 UWB </a:t>
            </a:r>
            <a:r>
              <a:rPr lang="en-US" altLang="ja-JP" sz="1800" dirty="0" err="1">
                <a:effectLst/>
                <a:latin typeface="Times New Roman" panose="02020603050405020304" pitchFamily="18" charset="0"/>
                <a:ea typeface="游明朝" panose="02020400000000000000" pitchFamily="18" charset="-128"/>
              </a:rPr>
              <a:t>Stds</a:t>
            </a:r>
            <a:r>
              <a:rPr lang="en-US" altLang="ja-JP" sz="1800" dirty="0">
                <a:effectLst/>
                <a:latin typeface="Times New Roman" panose="02020603050405020304" pitchFamily="18" charset="0"/>
                <a:ea typeface="游明朝" panose="02020400000000000000" pitchFamily="18" charset="-128"/>
              </a:rPr>
              <a:t>, and amendments such as 15.4, 15.8, 15.4z, and 4ab, via the PHY and MAC specification.</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solidFill>
                  <a:srgbClr val="FF0000"/>
                </a:solidFill>
                <a:effectLst/>
                <a:latin typeface="Times New Roman" panose="02020603050405020304" pitchFamily="18" charset="0"/>
                <a:ea typeface="游明朝" panose="02020400000000000000" pitchFamily="18" charset="-128"/>
              </a:rPr>
              <a:t>Classes 3, 5, 6, and 7 support coexistence with other wireless systems can result </a:t>
            </a:r>
            <a:r>
              <a:rPr lang="en-US" altLang="ja-JP" dirty="0">
                <a:solidFill>
                  <a:srgbClr val="FF0000"/>
                </a:solidFill>
                <a:latin typeface="Times New Roman" panose="02020603050405020304" pitchFamily="18" charset="0"/>
                <a:ea typeface="游明朝" panose="02020400000000000000" pitchFamily="18" charset="-128"/>
              </a:rPr>
              <a:t>in Class 0, 1, and 2 by </a:t>
            </a:r>
            <a:r>
              <a:rPr lang="en-US" altLang="ja-JP" sz="1800" dirty="0">
                <a:solidFill>
                  <a:srgbClr val="FF0000"/>
                </a:solidFill>
                <a:effectLst/>
                <a:latin typeface="Times New Roman" panose="02020603050405020304" pitchFamily="18" charset="0"/>
                <a:ea typeface="游明朝" panose="02020400000000000000" pitchFamily="18" charset="-128"/>
              </a:rPr>
              <a:t>mitigation technology to cancel interference from other radios except </a:t>
            </a:r>
            <a:r>
              <a:rPr lang="en-US" altLang="ja-JP" sz="1800" dirty="0" err="1">
                <a:solidFill>
                  <a:srgbClr val="FF0000"/>
                </a:solidFill>
                <a:effectLst/>
                <a:latin typeface="Times New Roman" panose="02020603050405020304" pitchFamily="18" charset="0"/>
                <a:ea typeface="游明朝" panose="02020400000000000000" pitchFamily="18" charset="-128"/>
              </a:rPr>
              <a:t>regacy</a:t>
            </a:r>
            <a:r>
              <a:rPr lang="en-US" altLang="ja-JP" sz="1800" dirty="0">
                <a:solidFill>
                  <a:srgbClr val="FF0000"/>
                </a:solidFill>
                <a:effectLst/>
                <a:latin typeface="Times New Roman" panose="02020603050405020304" pitchFamily="18" charset="0"/>
                <a:ea typeface="游明朝" panose="02020400000000000000" pitchFamily="18" charset="-128"/>
              </a:rPr>
              <a:t> 15.6 at the receiver side (see clause 4.7.2 of draft#1.11.</a:t>
            </a: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During CCA, a BAN coordinator may analyze the type of synchronization preamble detected from a 15.6ma, 15.6, or 15.4 system.  </a:t>
            </a:r>
            <a:endParaRPr lang="ja-JP" altLang="ja-JP" sz="1800" dirty="0">
              <a:effectLst/>
              <a:latin typeface="Times New Roman" panose="02020603050405020304" pitchFamily="18" charset="0"/>
              <a:ea typeface="游明朝" panose="02020400000000000000" pitchFamily="18" charset="-128"/>
            </a:endParaRP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In Figure 6, the state transition probabilities are approximated in consecutive </a:t>
            </a:r>
            <a:r>
              <a:rPr lang="en-US" altLang="ja-JP" sz="1800" dirty="0" err="1">
                <a:effectLst/>
                <a:latin typeface="Times New Roman" panose="02020603050405020304" pitchFamily="18" charset="0"/>
                <a:ea typeface="游明朝" panose="02020400000000000000" pitchFamily="18" charset="-128"/>
              </a:rPr>
              <a:t>superframes</a:t>
            </a:r>
            <a:r>
              <a:rPr lang="en-US" altLang="ja-JP" sz="1800" dirty="0">
                <a:effectLst/>
                <a:latin typeface="Times New Roman" panose="02020603050405020304" pitchFamily="18" charset="0"/>
                <a:ea typeface="游明朝" panose="02020400000000000000" pitchFamily="18" charset="-128"/>
              </a:rPr>
              <a:t>. Furthermore, the duration of the CAP and CFP are determined by statistics of various QoS level of packets in previous consecutive </a:t>
            </a:r>
            <a:r>
              <a:rPr lang="en-US" altLang="ja-JP" sz="1800" dirty="0" err="1">
                <a:effectLst/>
                <a:latin typeface="Times New Roman" panose="02020603050405020304" pitchFamily="18" charset="0"/>
                <a:ea typeface="游明朝" panose="02020400000000000000" pitchFamily="18" charset="-128"/>
              </a:rPr>
              <a:t>superframes</a:t>
            </a:r>
            <a:r>
              <a:rPr lang="en-US" altLang="ja-JP" sz="1800" dirty="0">
                <a:effectLst/>
                <a:latin typeface="Times New Roman" panose="02020603050405020304" pitchFamily="18" charset="0"/>
                <a:ea typeface="游明朝" panose="02020400000000000000" pitchFamily="18" charset="-128"/>
              </a:rPr>
              <a:t> for  every coming  </a:t>
            </a:r>
            <a:r>
              <a:rPr lang="en-US" altLang="ja-JP" sz="1800" dirty="0" err="1">
                <a:effectLst/>
                <a:latin typeface="Times New Roman" panose="02020603050405020304" pitchFamily="18" charset="0"/>
                <a:ea typeface="游明朝" panose="02020400000000000000" pitchFamily="18" charset="-128"/>
              </a:rPr>
              <a:t>superframe</a:t>
            </a:r>
            <a:r>
              <a:rPr lang="en-US" altLang="ja-JP" sz="1800" dirty="0">
                <a:effectLst/>
                <a:latin typeface="Times New Roman" panose="02020603050405020304" pitchFamily="18" charset="0"/>
                <a:ea typeface="游明朝" panose="02020400000000000000" pitchFamily="18" charset="-128"/>
              </a:rPr>
              <a:t>.  </a:t>
            </a:r>
            <a:endParaRPr lang="ja-JP" altLang="ja-JP" sz="1800" dirty="0">
              <a:effectLst/>
              <a:latin typeface="Times New Roman" panose="02020603050405020304" pitchFamily="18" charset="0"/>
              <a:ea typeface="游明朝" panose="02020400000000000000" pitchFamily="18" charset="-128"/>
            </a:endParaRP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The draft revision #1.11 supports BANs operating with high reliability in dense environments coexisting with intra-interference and inter-interference due to other wireless systems in the same frequency band. Figure 6 shows state transition among several classes of coexistence environment defined in Table 1.</a:t>
            </a:r>
            <a:endParaRPr lang="ja-JP" altLang="ja-JP" sz="2400" dirty="0">
              <a:effectLst/>
              <a:latin typeface="Times New Roman" panose="02020603050405020304" pitchFamily="18" charset="0"/>
              <a:ea typeface="游明朝" panose="02020400000000000000" pitchFamily="18" charset="-128"/>
            </a:endParaRPr>
          </a:p>
        </p:txBody>
      </p:sp>
    </p:spTree>
    <p:extLst>
      <p:ext uri="{BB962C8B-B14F-4D97-AF65-F5344CB8AC3E}">
        <p14:creationId xmlns:p14="http://schemas.microsoft.com/office/powerpoint/2010/main" val="73955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a:xfrm>
            <a:off x="4358429" y="6475413"/>
            <a:ext cx="503343" cy="215444"/>
          </a:xfrm>
        </p:spPr>
        <p:txBody>
          <a:bodyPr/>
          <a:lstStyle/>
          <a:p>
            <a:pPr>
              <a:defRPr/>
            </a:pPr>
            <a:r>
              <a:rPr lang="en-US" sz="1400">
                <a:solidFill>
                  <a:srgbClr val="000000"/>
                </a:solidFill>
              </a:rPr>
              <a:t>Slide </a:t>
            </a:r>
            <a:fld id="{C65D8D74-25E4-4A14-9B13-1C1CBE0663D9}" type="slidenum">
              <a:rPr lang="en-US" sz="1400" smtClean="0">
                <a:solidFill>
                  <a:srgbClr val="000000"/>
                </a:solidFill>
              </a:rPr>
              <a:pPr>
                <a:defRPr/>
              </a:pPr>
              <a:t>9</a:t>
            </a:fld>
            <a:endParaRPr lang="en-US" sz="1400"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sz="2800" b="1" dirty="0">
                <a:latin typeface="+mn-lt"/>
              </a:rPr>
              <a:t>QoS Levels of Packets </a:t>
            </a:r>
            <a:br>
              <a:rPr kumimoji="1" lang="en-US" altLang="ja-JP" sz="2800" b="1" dirty="0">
                <a:latin typeface="+mn-lt"/>
              </a:rPr>
            </a:br>
            <a:r>
              <a:rPr kumimoji="1" lang="en-US" altLang="ja-JP" sz="2800" b="1" dirty="0">
                <a:latin typeface="+mn-lt"/>
              </a:rPr>
              <a:t>corresponding to User Priority </a:t>
            </a:r>
            <a:endParaRPr kumimoji="1" lang="ja-JP" altLang="en-US" sz="2800" b="1" dirty="0">
              <a:latin typeface="+mn-lt"/>
            </a:endParaRPr>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a:xfrm>
            <a:off x="762000" y="350566"/>
            <a:ext cx="1600200" cy="246221"/>
          </a:xfrm>
        </p:spPr>
        <p:txBody>
          <a:bodyPr/>
          <a:lstStyle/>
          <a:p>
            <a:pPr fontAlgn="base">
              <a:spcBef>
                <a:spcPct val="0"/>
              </a:spcBef>
              <a:spcAft>
                <a:spcPct val="0"/>
              </a:spcAft>
            </a:pPr>
            <a:r>
              <a:rPr kumimoji="0" lang="en-US" altLang="ja-JP" sz="1600">
                <a:solidFill>
                  <a:srgbClr val="000000"/>
                </a:solidFill>
                <a:latin typeface="Times New Roman" pitchFamily="18" charset="0"/>
              </a:rPr>
              <a:t>May 2024</a:t>
            </a:r>
            <a:endParaRPr kumimoji="0" lang="en-US" altLang="ja-JP" sz="1600" dirty="0">
              <a:solidFill>
                <a:srgbClr val="000000"/>
              </a:solidFill>
              <a:latin typeface="Times New Roman" pitchFamily="18" charset="0"/>
            </a:endParaRP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3325923872"/>
              </p:ext>
            </p:extLst>
          </p:nvPr>
        </p:nvGraphicFramePr>
        <p:xfrm>
          <a:off x="4877802" y="2009283"/>
          <a:ext cx="4116482" cy="4209982"/>
        </p:xfrm>
        <a:graphic>
          <a:graphicData uri="http://schemas.openxmlformats.org/drawingml/2006/table">
            <a:tbl>
              <a:tblPr firstRow="1" bandRow="1">
                <a:tableStyleId>{5940675A-B579-460E-94D1-54222C63F5DA}</a:tableStyleId>
              </a:tblPr>
              <a:tblGrid>
                <a:gridCol w="982499">
                  <a:extLst>
                    <a:ext uri="{9D8B030D-6E8A-4147-A177-3AD203B41FA5}">
                      <a16:colId xmlns:a16="http://schemas.microsoft.com/office/drawing/2014/main" val="4281885170"/>
                    </a:ext>
                  </a:extLst>
                </a:gridCol>
                <a:gridCol w="1543929">
                  <a:extLst>
                    <a:ext uri="{9D8B030D-6E8A-4147-A177-3AD203B41FA5}">
                      <a16:colId xmlns:a16="http://schemas.microsoft.com/office/drawing/2014/main" val="514745024"/>
                    </a:ext>
                  </a:extLst>
                </a:gridCol>
                <a:gridCol w="1590054">
                  <a:extLst>
                    <a:ext uri="{9D8B030D-6E8A-4147-A177-3AD203B41FA5}">
                      <a16:colId xmlns:a16="http://schemas.microsoft.com/office/drawing/2014/main" val="1314698544"/>
                    </a:ext>
                  </a:extLst>
                </a:gridCol>
              </a:tblGrid>
              <a:tr h="495547">
                <a:tc>
                  <a:txBody>
                    <a:bodyPr/>
                    <a:lstStyle/>
                    <a:p>
                      <a:pPr algn="ctr"/>
                      <a:r>
                        <a:rPr kumimoji="1" lang="en-US" altLang="ja-JP" sz="1400" b="1" dirty="0">
                          <a:latin typeface="+mn-lt"/>
                        </a:rPr>
                        <a:t>User priority</a:t>
                      </a:r>
                      <a:endParaRPr kumimoji="1" lang="ja-JP" altLang="en-US" sz="14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Traffic designation</a:t>
                      </a:r>
                      <a:endParaRPr kumimoji="1" lang="ja-JP" altLang="en-US" sz="12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Frame type</a:t>
                      </a:r>
                      <a:endParaRPr kumimoji="1" lang="ja-JP" altLang="en-US" sz="1200" b="1" dirty="0">
                        <a:latin typeface="+mn-lt"/>
                      </a:endParaRPr>
                    </a:p>
                  </a:txBody>
                  <a:tcPr>
                    <a:solidFill>
                      <a:schemeClr val="accent2">
                        <a:lumMod val="20000"/>
                        <a:lumOff val="80000"/>
                      </a:schemeClr>
                    </a:solidFill>
                  </a:tcPr>
                </a:tc>
                <a:extLst>
                  <a:ext uri="{0D108BD9-81ED-4DB2-BD59-A6C34878D82A}">
                    <a16:rowId xmlns:a16="http://schemas.microsoft.com/office/drawing/2014/main" val="4251253394"/>
                  </a:ext>
                </a:extLst>
              </a:tr>
              <a:tr h="317289">
                <a:tc>
                  <a:txBody>
                    <a:bodyPr/>
                    <a:lstStyle/>
                    <a:p>
                      <a:pPr algn="ctr"/>
                      <a:r>
                        <a:rPr kumimoji="1" lang="en-US" altLang="ja-JP" sz="1400" b="1" dirty="0">
                          <a:latin typeface="+mn-ea"/>
                          <a:ea typeface="+mn-ea"/>
                        </a:rPr>
                        <a:t>0</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Background (BK)</a:t>
                      </a:r>
                      <a:endParaRPr kumimoji="1" lang="ja-JP" altLang="en-US" sz="1200" b="1" dirty="0">
                        <a:latin typeface="+mj-lt"/>
                      </a:endParaRPr>
                    </a:p>
                  </a:txBody>
                  <a:tcPr/>
                </a:tc>
                <a:tc>
                  <a:txBody>
                    <a:bodyPr/>
                    <a:lstStyle/>
                    <a:p>
                      <a:pPr algn="ct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512474474"/>
                  </a:ext>
                </a:extLst>
              </a:tr>
              <a:tr h="317289">
                <a:tc>
                  <a:txBody>
                    <a:bodyPr/>
                    <a:lstStyle/>
                    <a:p>
                      <a:pPr algn="ctr"/>
                      <a:r>
                        <a:rPr kumimoji="1" lang="en-US" altLang="ja-JP" sz="1400" b="1" dirty="0">
                          <a:latin typeface="+mn-ea"/>
                          <a:ea typeface="+mn-ea"/>
                        </a:rPr>
                        <a:t>1</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Best effort (BE)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3326327884"/>
                  </a:ext>
                </a:extLst>
              </a:tr>
              <a:tr h="495547">
                <a:tc>
                  <a:txBody>
                    <a:bodyPr/>
                    <a:lstStyle/>
                    <a:p>
                      <a:pPr algn="ctr"/>
                      <a:r>
                        <a:rPr kumimoji="1" lang="en-US" altLang="ja-JP" sz="1400" b="1" dirty="0">
                          <a:latin typeface="+mn-ea"/>
                          <a:ea typeface="+mn-ea"/>
                        </a:rPr>
                        <a:t>2</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Excellent effort (EE)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968388818"/>
                  </a:ext>
                </a:extLst>
              </a:tr>
              <a:tr h="317289">
                <a:tc>
                  <a:txBody>
                    <a:bodyPr/>
                    <a:lstStyle/>
                    <a:p>
                      <a:pPr algn="ctr"/>
                      <a:r>
                        <a:rPr kumimoji="1" lang="en-US" altLang="ja-JP" sz="1400" b="1" dirty="0">
                          <a:latin typeface="+mn-ea"/>
                          <a:ea typeface="+mn-ea"/>
                        </a:rPr>
                        <a:t>3</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Video (VI)</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422592770"/>
                  </a:ext>
                </a:extLst>
              </a:tr>
              <a:tr h="317289">
                <a:tc>
                  <a:txBody>
                    <a:bodyPr/>
                    <a:lstStyle/>
                    <a:p>
                      <a:pPr algn="ctr"/>
                      <a:r>
                        <a:rPr kumimoji="1" lang="en-US" altLang="ja-JP" sz="1400" b="1" dirty="0">
                          <a:latin typeface="+mn-ea"/>
                          <a:ea typeface="+mn-ea"/>
                        </a:rPr>
                        <a:t>4</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Voice (VO)</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817812179"/>
                  </a:ext>
                </a:extLst>
              </a:tr>
              <a:tr h="539587">
                <a:tc>
                  <a:txBody>
                    <a:bodyPr/>
                    <a:lstStyle/>
                    <a:p>
                      <a:pPr algn="ctr"/>
                      <a:r>
                        <a:rPr kumimoji="1" lang="en-US" altLang="ja-JP" sz="1400" b="1" dirty="0">
                          <a:latin typeface="+mn-ea"/>
                          <a:ea typeface="+mn-ea"/>
                        </a:rPr>
                        <a:t>5</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3909945391"/>
                  </a:ext>
                </a:extLst>
              </a:tr>
              <a:tr h="693766">
                <a:tc>
                  <a:txBody>
                    <a:bodyPr/>
                    <a:lstStyle/>
                    <a:p>
                      <a:pPr algn="ctr"/>
                      <a:r>
                        <a:rPr kumimoji="1" lang="en-US" altLang="ja-JP" sz="1400" b="1" dirty="0">
                          <a:latin typeface="+mn-ea"/>
                          <a:ea typeface="+mn-ea"/>
                        </a:rPr>
                        <a:t>6</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High-priority 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1135171504"/>
                  </a:ext>
                </a:extLst>
              </a:tr>
              <a:tr h="693766">
                <a:tc>
                  <a:txBody>
                    <a:bodyPr/>
                    <a:lstStyle/>
                    <a:p>
                      <a:pPr algn="ctr"/>
                      <a:r>
                        <a:rPr kumimoji="1" lang="en-US" altLang="ja-JP" sz="1400" b="1" dirty="0">
                          <a:latin typeface="+mn-ea"/>
                          <a:ea typeface="+mn-ea"/>
                        </a:rPr>
                        <a:t>7</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Emergency or medical implant event report</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234051" y="1949335"/>
            <a:ext cx="4468578" cy="452431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Std.15.6 WBAN systems, a various data such as vital signs, skin temperature,  blood pressure, ECG, EEG, </a:t>
            </a:r>
            <a:r>
              <a:rPr kumimoji="1" lang="en-US" altLang="ja-JP" dirty="0" err="1">
                <a:latin typeface="+mj-lt"/>
              </a:rPr>
              <a:t>ECoG</a:t>
            </a:r>
            <a:r>
              <a:rPr kumimoji="1" lang="en-US" altLang="ja-JP" dirty="0">
                <a:latin typeface="+mj-lt"/>
              </a:rPr>
              <a:t>, and vehicle controlling commons have different QoS levels corresponding to user priority.</a:t>
            </a:r>
            <a:endParaRPr kumimoji="1" lang="en-US" altLang="ja-JP" b="1" u="sng" dirty="0">
              <a:latin typeface="+mj-lt"/>
            </a:endParaRP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In </a:t>
            </a:r>
            <a:r>
              <a:rPr lang="en-US" altLang="ja-JP" dirty="0">
                <a:latin typeface="+mj-lt"/>
              </a:rPr>
              <a:t>15.6ma for dependable WBAN for human and vehicles, data packet transmission should be dependable according to QoS levels even in various classes of coexistence environment.</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appropriate sets of error controlling scheme with FEC and hybrid ARQ </a:t>
            </a:r>
            <a:r>
              <a:rPr kumimoji="1" lang="en-US" altLang="ja-JP" dirty="0">
                <a:latin typeface="+mj-lt"/>
              </a:rPr>
              <a:t>corresponding to QoS levels have been standardized in 15.6ma,</a:t>
            </a:r>
          </a:p>
        </p:txBody>
      </p:sp>
    </p:spTree>
    <p:extLst>
      <p:ext uri="{BB962C8B-B14F-4D97-AF65-F5344CB8AC3E}">
        <p14:creationId xmlns:p14="http://schemas.microsoft.com/office/powerpoint/2010/main" val="308426960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38442</TotalTime>
  <Words>2900</Words>
  <Application>Microsoft Office PowerPoint</Application>
  <PresentationFormat>画面に合わせる (4:3)</PresentationFormat>
  <Paragraphs>407</Paragraphs>
  <Slides>16</Slides>
  <Notes>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Arial Unicode MS</vt:lpstr>
      <vt:lpstr>굴림</vt:lpstr>
      <vt:lpstr>ＭＳ Ｐゴシック</vt:lpstr>
      <vt:lpstr>游ゴシック</vt:lpstr>
      <vt:lpstr>ADLaM Display</vt:lpstr>
      <vt:lpstr>Arial</vt:lpstr>
      <vt:lpstr>Calibri</vt:lpstr>
      <vt:lpstr>Times New Roman</vt:lpstr>
      <vt:lpstr>Wingdings</vt:lpstr>
      <vt:lpstr>Work Sans</vt:lpstr>
      <vt:lpstr>IEEE-P802_15</vt:lpstr>
      <vt:lpstr>PowerPoint プレゼンテーション</vt:lpstr>
      <vt:lpstr>IEEE 802.15 TG6ma  (Revision of IEEE802.15.6-2012)   Closing Report  In Personal and Virtual Hybrid Interim Session Warsaw, Poland May 16th, 2024 Ryuji Kohno Yokohama National University(YNU), YRP International Alliance Institute(YRP-IAI) </vt:lpstr>
      <vt:lpstr>Objectives of TG 6ma – Enhanced Dependability Body Area Network (ED-BAN)</vt:lpstr>
      <vt:lpstr>TG15.6ma Plenary Session Schedule for 12-17th, May 2024</vt:lpstr>
      <vt:lpstr>Agenda items for the week</vt:lpstr>
      <vt:lpstr> Definition of Coexistence Environment Classes</vt:lpstr>
      <vt:lpstr>PowerPoint プレゼンテーション</vt:lpstr>
      <vt:lpstr>PowerPoint プレゼンテーション</vt:lpstr>
      <vt:lpstr>QoS Levels of Packets  corresponding to User Priority </vt:lpstr>
      <vt:lpstr>FEC/HARQ for 64 Combinations of 8 Coexistence Classes  × 8 QoS Packet Levels</vt:lpstr>
      <vt:lpstr>FEC in TG6ma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Ryuji Kohno</cp:lastModifiedBy>
  <cp:revision>258</cp:revision>
  <dcterms:created xsi:type="dcterms:W3CDTF">2018-03-06T17:15:04Z</dcterms:created>
  <dcterms:modified xsi:type="dcterms:W3CDTF">2024-05-16T12:10:11Z</dcterms:modified>
</cp:coreProperties>
</file>