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85" r:id="rId17"/>
    <p:sldId id="283" r:id="rId18"/>
    <p:sldId id="299" r:id="rId19"/>
    <p:sldId id="2427" r:id="rId20"/>
    <p:sldId id="291" r:id="rId21"/>
    <p:sldId id="301" r:id="rId22"/>
    <p:sldId id="2429" r:id="rId23"/>
    <p:sldId id="288" r:id="rId24"/>
    <p:sldId id="2428" r:id="rId25"/>
    <p:sldId id="300" r:id="rId26"/>
    <p:sldId id="292"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1422886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22</a:t>
            </a:fld>
            <a:endParaRPr lang="en-US" altLang="en-US"/>
          </a:p>
        </p:txBody>
      </p:sp>
    </p:spTree>
    <p:extLst>
      <p:ext uri="{BB962C8B-B14F-4D97-AF65-F5344CB8AC3E}">
        <p14:creationId xmlns:p14="http://schemas.microsoft.com/office/powerpoint/2010/main" val="374129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26</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15-24-0297-04-04me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July, 2024 IEEE 802.15.4me Opening Agenda and Closing</a:t>
            </a:r>
          </a:p>
          <a:p>
            <a:r>
              <a:rPr lang="en-US" altLang="en-US" sz="1600" b="1" dirty="0">
                <a:solidFill>
                  <a:schemeClr val="tx2"/>
                </a:solidFill>
              </a:rPr>
              <a:t>Date Submitted: </a:t>
            </a:r>
            <a:r>
              <a:rPr lang="en-US" altLang="en-US" sz="1600" dirty="0">
                <a:solidFill>
                  <a:schemeClr val="tx2"/>
                </a:solidFill>
              </a:rPr>
              <a:t>July 16, 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15-24-0297-04-04me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25277764"/>
              </p:ext>
            </p:extLst>
          </p:nvPr>
        </p:nvGraphicFramePr>
        <p:xfrm>
          <a:off x="857825" y="1493440"/>
          <a:ext cx="7752774" cy="452942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May Minutes – DCN 15-24-0264-00-04me</a:t>
            </a:r>
          </a:p>
          <a:p>
            <a:pPr lvl="2"/>
            <a:r>
              <a:rPr lang="en-US" sz="2000" dirty="0"/>
              <a:t>CRG  Jun 14 Minutes – DCN 15-24-0342-00-04me</a:t>
            </a:r>
          </a:p>
          <a:p>
            <a:pPr lvl="2"/>
            <a:r>
              <a:rPr lang="en-US" sz="2000" dirty="0"/>
              <a:t>CRG  Jun 28 Minutes – DCN 15-24-0351-00.04me</a:t>
            </a:r>
          </a:p>
          <a:p>
            <a:pPr lvl="1"/>
            <a:r>
              <a:rPr lang="en-US" sz="2400" dirty="0"/>
              <a:t>3</a:t>
            </a:r>
            <a:r>
              <a:rPr lang="en-US" sz="2400" baseline="30000" dirty="0"/>
              <a:t>rd</a:t>
            </a:r>
            <a:r>
              <a:rPr lang="en-US" sz="2400" dirty="0"/>
              <a:t> Recirc Results </a:t>
            </a:r>
          </a:p>
          <a:p>
            <a:pPr lvl="1"/>
            <a:r>
              <a:rPr lang="en-US" sz="2400" dirty="0"/>
              <a:t>Next Steps</a:t>
            </a:r>
          </a:p>
          <a:p>
            <a:pPr lvl="1"/>
            <a:r>
              <a:rPr lang="en-US" sz="2400" dirty="0"/>
              <a:t>EC Package for </a:t>
            </a:r>
            <a:r>
              <a:rPr lang="en-US" sz="2400" dirty="0" err="1"/>
              <a:t>Revcom</a:t>
            </a:r>
            <a:endParaRPr lang="en-US" sz="2400" dirty="0"/>
          </a:p>
          <a:p>
            <a:pPr lvl="1"/>
            <a:r>
              <a:rPr lang="en-US" sz="2400" dirty="0"/>
              <a:t>Update Checklist (DCN 15-0400 Latest Version)</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3rd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32DAF7F0-04B8-D11D-C69F-853A1ADD4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1676401"/>
            <a:ext cx="5334000" cy="4572000"/>
          </a:xfrm>
          <a:prstGeom prst="rect">
            <a:avLst/>
          </a:prstGeom>
        </p:spPr>
      </p:pic>
      <p:sp>
        <p:nvSpPr>
          <p:cNvPr id="7" name="TextBox 6">
            <a:extLst>
              <a:ext uri="{FF2B5EF4-FFF2-40B4-BE49-F238E27FC236}">
                <a16:creationId xmlns:a16="http://schemas.microsoft.com/office/drawing/2014/main" id="{4C3DE79A-1C9E-3AF0-EC60-31E5F33B3BA4}"/>
              </a:ext>
            </a:extLst>
          </p:cNvPr>
          <p:cNvSpPr txBox="1"/>
          <p:nvPr/>
        </p:nvSpPr>
        <p:spPr>
          <a:xfrm>
            <a:off x="1676400" y="2743200"/>
            <a:ext cx="1170513" cy="830997"/>
          </a:xfrm>
          <a:prstGeom prst="rect">
            <a:avLst/>
          </a:prstGeom>
          <a:noFill/>
        </p:spPr>
        <p:txBody>
          <a:bodyPr wrap="none" rtlCol="0">
            <a:spAutoFit/>
          </a:bodyPr>
          <a:lstStyle/>
          <a:p>
            <a:r>
              <a:rPr lang="en-US" dirty="0"/>
              <a:t>THERE WERE</a:t>
            </a:r>
          </a:p>
          <a:p>
            <a:r>
              <a:rPr lang="en-US" dirty="0"/>
              <a:t>3 COMMENTS</a:t>
            </a:r>
          </a:p>
          <a:p>
            <a:r>
              <a:rPr lang="en-US" dirty="0"/>
              <a:t>2 TECHNICAL</a:t>
            </a:r>
          </a:p>
          <a:p>
            <a:r>
              <a:rPr lang="en-US"/>
              <a:t>1 EDITORIAL</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4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Approves comment resolutions in document 15-</a:t>
            </a:r>
            <a:r>
              <a:rPr lang="en-US" sz="2000" i="1" spc="-1" dirty="0">
                <a:solidFill>
                  <a:srgbClr val="000000"/>
                </a:solidFill>
                <a:latin typeface="Arial"/>
                <a:ea typeface="DejaVu Sans"/>
              </a:rPr>
              <a:t>24</a:t>
            </a:r>
            <a:r>
              <a:rPr lang="en-US" sz="2000" b="0" i="1" strike="noStrike" spc="-1" dirty="0">
                <a:solidFill>
                  <a:srgbClr val="000000"/>
                </a:solidFill>
                <a:latin typeface="Arial"/>
                <a:ea typeface="DejaVu Sans"/>
              </a:rPr>
              <a:t>-0341-08-04me.</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Tero </a:t>
            </a:r>
            <a:r>
              <a:rPr lang="en-US" sz="2000" b="0" strike="noStrike"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endParaRPr lang="en-US" sz="2000" b="0" strike="noStrike" spc="-1" dirty="0">
              <a:solidFill>
                <a:srgbClr val="000000"/>
              </a:solidFill>
              <a:latin typeface="Arial"/>
            </a:endParaRPr>
          </a:p>
        </p:txBody>
      </p:sp>
      <p:sp>
        <p:nvSpPr>
          <p:cNvPr id="10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4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formally requests that 802.15 WG start a Standards Association Recirculation Ballot of document P802.15.</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-D07.</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Tero </a:t>
            </a:r>
            <a:r>
              <a:rPr lang="en-US" sz="2000" b="0" strike="noStrike"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Ann Krieger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r>
              <a:rPr lang="en-US" sz="2000" spc="-1" dirty="0">
                <a:solidFill>
                  <a:srgbClr val="000000"/>
                </a:solidFill>
                <a:latin typeface="Arial"/>
                <a:ea typeface="DejaVu Sans"/>
              </a:rPr>
              <a:t>Approved Unanimously</a:t>
            </a:r>
            <a:endParaRPr lang="en-US" sz="2000" b="0" strike="noStrike" spc="-1" dirty="0">
              <a:solidFill>
                <a:srgbClr val="000000"/>
              </a:solidFill>
              <a:latin typeface="Arial"/>
            </a:endParaRPr>
          </a:p>
        </p:txBody>
      </p:sp>
      <p:sp>
        <p:nvSpPr>
          <p:cNvPr id="10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is ready for SB recirc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18</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970318"/>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D07 with the following membership: Gary Stuebing(Chair), Phil Beecher, Ben </a:t>
            </a:r>
            <a:r>
              <a:rPr lang="en-US" sz="1800" i="1" spc="-1" dirty="0">
                <a:solidFill>
                  <a:srgbClr val="000000"/>
                </a:solidFill>
                <a:latin typeface="Arial"/>
                <a:ea typeface="DejaVu Sans"/>
              </a:rPr>
              <a:t>Rolfe</a:t>
            </a:r>
            <a:r>
              <a:rPr lang="en-US" sz="1800" b="0" i="1" strike="noStrike" spc="-1" dirty="0">
                <a:solidFill>
                  <a:srgbClr val="000000"/>
                </a:solidFill>
                <a:latin typeface="Arial"/>
                <a:ea typeface="DejaVu Sans"/>
              </a:rPr>
              <a:t>, </a:t>
            </a:r>
            <a:r>
              <a:rPr lang="en-US" sz="1800" i="1" spc="-1" dirty="0">
                <a:solidFill>
                  <a:srgbClr val="000000"/>
                </a:solidFill>
                <a:latin typeface="Arial"/>
                <a:ea typeface="DejaVu Sans"/>
              </a:rPr>
              <a:t>Alex Krebs</a:t>
            </a:r>
            <a:r>
              <a:rPr lang="en-US" sz="1800" b="0" i="1" strike="noStrike" spc="-1" dirty="0">
                <a:solidFill>
                  <a:srgbClr val="000000"/>
                </a:solidFill>
                <a:latin typeface="Arial"/>
                <a:ea typeface="DejaVu Sans"/>
              </a:rPr>
              <a:t>, Ann Krieger and Billy Verso.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r>
              <a:rPr lang="en-US" sz="1800" spc="-1" dirty="0">
                <a:solidFill>
                  <a:srgbClr val="000000"/>
                </a:solidFill>
                <a:latin typeface="Arial"/>
                <a:ea typeface="DejaVu Sans"/>
              </a:rPr>
              <a:t>Phil Beecher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Ann Krieger</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 Approved Unanimously</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5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that TG</a:t>
            </a:r>
            <a:r>
              <a:rPr lang="en-US" sz="2000" i="1" spc="-1" dirty="0">
                <a:solidFill>
                  <a:srgbClr val="000000"/>
                </a:solidFill>
                <a:latin typeface="Arial"/>
                <a:ea typeface="DejaVu Sans"/>
              </a:rPr>
              <a:t>04me</a:t>
            </a:r>
            <a:r>
              <a:rPr lang="en-US" sz="2000" b="0" i="1" strike="noStrike" spc="-1" dirty="0">
                <a:solidFill>
                  <a:srgbClr val="000000"/>
                </a:solidFill>
                <a:latin typeface="Arial"/>
                <a:ea typeface="DejaVu Sans"/>
              </a:rPr>
              <a:t> requests that 802.15 WG reviews, approves and requests conditional approval from the IEEE 802 LMSC to submit P802.15.4me</a:t>
            </a:r>
            <a:r>
              <a:rPr lang="en-US" sz="2000" i="1" spc="-1" dirty="0">
                <a:solidFill>
                  <a:srgbClr val="000000"/>
                </a:solidFill>
                <a:latin typeface="Arial"/>
                <a:ea typeface="DejaVu Sans"/>
              </a:rPr>
              <a:t>-D07</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r>
              <a:rPr lang="en-US" sz="2000" spc="-1" dirty="0">
                <a:solidFill>
                  <a:srgbClr val="000000"/>
                </a:solidFill>
                <a:latin typeface="Arial"/>
                <a:ea typeface="DejaVu Sans"/>
              </a:rPr>
              <a:t>Tero </a:t>
            </a:r>
            <a:r>
              <a:rPr lang="en-US" sz="2000" spc="-1" dirty="0" err="1">
                <a:solidFill>
                  <a:srgbClr val="000000"/>
                </a:solidFill>
                <a:latin typeface="Arial"/>
                <a:ea typeface="DejaVu Sans"/>
              </a:rPr>
              <a:t>Kivinen</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Approved Unanimously</a:t>
            </a:r>
            <a:endParaRPr lang="en-US" sz="2000" b="0" strike="noStrike" spc="-1" dirty="0">
              <a:solidFill>
                <a:srgbClr val="000000"/>
              </a:solidFill>
              <a:latin typeface="Arial"/>
            </a:endParaRPr>
          </a:p>
        </p:txBody>
      </p:sp>
      <p:sp>
        <p:nvSpPr>
          <p:cNvPr id="115"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2 meetings</a:t>
            </a:r>
          </a:p>
          <a:p>
            <a:pPr>
              <a:buFontTx/>
              <a:buChar char="-"/>
            </a:pPr>
            <a:r>
              <a:rPr lang="en-US" sz="2800" dirty="0"/>
              <a:t>Resolved Comments from SA Ballot Recirculation 3</a:t>
            </a:r>
          </a:p>
          <a:p>
            <a:pPr>
              <a:buFontTx/>
              <a:buChar char="-"/>
            </a:pPr>
            <a:r>
              <a:rPr lang="en-US" sz="2800" dirty="0"/>
              <a:t>Generated LMSC Package for Conditional Submission to </a:t>
            </a:r>
            <a:r>
              <a:rPr lang="en-US" sz="2800" dirty="0" err="1"/>
              <a:t>Revcom</a:t>
            </a:r>
            <a:endParaRPr lang="en-US" sz="2800" dirty="0"/>
          </a:p>
          <a:p>
            <a:pPr>
              <a:buFontTx/>
              <a:buChar char="-"/>
            </a:pPr>
            <a:r>
              <a:rPr lang="en-US" sz="2800" dirty="0"/>
              <a:t>Passed all Task Group Motions for Recirculation of Draft 07 </a:t>
            </a:r>
          </a:p>
          <a:p>
            <a:pPr>
              <a:buFontTx/>
              <a:buChar char="-"/>
            </a:pPr>
            <a:r>
              <a:rPr lang="en-US" sz="2800" dirty="0"/>
              <a:t>Working Group motions coming up shortly</a:t>
            </a:r>
          </a:p>
          <a:p>
            <a:pPr>
              <a:buFontTx/>
              <a:buChar char="-"/>
            </a:pPr>
            <a:r>
              <a:rPr lang="en-US" sz="2800" dirty="0"/>
              <a:t>Motion for Conditional Submission to LMSC of Draft 7 to </a:t>
            </a:r>
            <a:r>
              <a:rPr lang="en-US" sz="2800" dirty="0" err="1"/>
              <a:t>Revcom</a:t>
            </a: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r>
              <a:rPr lang="en-US" sz="2800" dirty="0"/>
              <a:t>Updated All documents </a:t>
            </a:r>
          </a:p>
          <a:p>
            <a:pPr lvl="1">
              <a:buFontTx/>
              <a:buChar char="-"/>
            </a:pPr>
            <a:r>
              <a:rPr lang="en-US" sz="2400" dirty="0"/>
              <a:t>P802.15.4me – d07</a:t>
            </a:r>
          </a:p>
          <a:p>
            <a:pPr lvl="1">
              <a:buFontTx/>
              <a:buChar char="-"/>
            </a:pPr>
            <a:r>
              <a:rPr lang="en-US" sz="2400" dirty="0"/>
              <a:t>SA BALLOT COMMENTS – DCN 15-23-0341-08-04me</a:t>
            </a:r>
          </a:p>
          <a:p>
            <a:pPr lvl="1">
              <a:buFontTx/>
              <a:buChar char="-"/>
            </a:pPr>
            <a:r>
              <a:rPr lang="en-US" sz="2400" dirty="0"/>
              <a:t>LMSC Package  DCN 15-24-0359-</a:t>
            </a:r>
            <a:r>
              <a:rPr lang="en-US" sz="2400" dirty="0">
                <a:solidFill>
                  <a:srgbClr val="C00000"/>
                </a:solidFill>
              </a:rPr>
              <a:t>03-04me</a:t>
            </a:r>
          </a:p>
          <a:p>
            <a:pPr lvl="1">
              <a:buFontTx/>
              <a:buChar char="-"/>
            </a:pPr>
            <a:r>
              <a:rPr lang="en-US" sz="2400" dirty="0"/>
              <a:t>UNSATISFIED Comments  DCN 15-24-0374-01-04me</a:t>
            </a:r>
          </a:p>
          <a:p>
            <a:pPr lvl="1">
              <a:buFontTx/>
              <a:buChar char="-"/>
            </a:pPr>
            <a:r>
              <a:rPr lang="en-US" sz="2400" dirty="0"/>
              <a:t>Minutes DCN 15-24-0390-00-04me</a:t>
            </a:r>
            <a:endParaRPr lang="en-US" sz="2800" dirty="0"/>
          </a:p>
          <a:p>
            <a:pPr>
              <a:buFontTx/>
              <a:buChar char="-"/>
            </a:pPr>
            <a:r>
              <a:rPr lang="en-US" sz="2800" dirty="0"/>
              <a:t>Comments from Recirc resolved</a:t>
            </a:r>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4th Recirc started July 17 – Closes July 27th</a:t>
            </a:r>
          </a:p>
          <a:p>
            <a:pPr>
              <a:buFontTx/>
              <a:buChar char="-"/>
            </a:pPr>
            <a:r>
              <a:rPr lang="en-US" sz="2800" dirty="0"/>
              <a:t>CRG Set for Aug 2, 2024</a:t>
            </a:r>
          </a:p>
          <a:p>
            <a:pPr>
              <a:buFontTx/>
              <a:buChar char="-"/>
            </a:pPr>
            <a:r>
              <a:rPr lang="en-US" sz="2800" dirty="0"/>
              <a:t>Conditional LMSC Approval to move to </a:t>
            </a:r>
            <a:r>
              <a:rPr lang="en-US" sz="2800" dirty="0" err="1"/>
              <a:t>Revcom</a:t>
            </a:r>
            <a:r>
              <a:rPr lang="en-US" sz="2800" dirty="0"/>
              <a:t> drafted</a:t>
            </a:r>
          </a:p>
          <a:p>
            <a:pPr>
              <a:buFontTx/>
              <a:buChar char="-"/>
            </a:pPr>
            <a:r>
              <a:rPr lang="en-US" sz="2800" dirty="0"/>
              <a:t>Timeline Updated</a:t>
            </a:r>
          </a:p>
          <a:p>
            <a:pPr>
              <a:buFontTx/>
              <a:buChar char="-"/>
            </a:pPr>
            <a:r>
              <a:rPr lang="en-US" sz="2800" dirty="0"/>
              <a:t>Checklist Updated DCN 15-23-0400-09-04me</a:t>
            </a:r>
          </a:p>
          <a:p>
            <a:pPr>
              <a:buFontTx/>
              <a:buChar char="-"/>
            </a:pPr>
            <a:r>
              <a:rPr lang="en-US" sz="2800" dirty="0"/>
              <a:t>Draft Agenda for September DCN 15-24-399-00-04m3</a:t>
            </a:r>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22</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7829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5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802.15 WG start a Standards Association Recirculation Ballot of document P802.15.</a:t>
            </a:r>
            <a:r>
              <a:rPr lang="en-US" sz="2000" i="1" spc="-1" dirty="0">
                <a:solidFill>
                  <a:srgbClr val="000000"/>
                </a:solidFill>
                <a:latin typeface="Arial"/>
                <a:ea typeface="DejaVu Sans"/>
              </a:rPr>
              <a:t>04me-D07</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is ready for SB recirc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6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that 802.15 WG has reviewed, approves the and requests conditional approval from the IEEE 802 LMSC to submit P802.15.4me-D07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25</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a:t>
            </a:r>
            <a:r>
              <a:rPr lang="en-US" sz="2000" i="1" spc="-1" dirty="0">
                <a:solidFill>
                  <a:srgbClr val="000000"/>
                </a:solidFill>
                <a:latin typeface="Arial"/>
                <a:ea typeface="DejaVu Sans"/>
              </a:rPr>
              <a:t>Alex Krebs</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Phil Beecher</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Jul/24 – Conditional Submission to </a:t>
            </a:r>
            <a:r>
              <a:rPr lang="en-US" sz="2000" dirty="0" err="1"/>
              <a:t>Revcom</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26</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10257</TotalTime>
  <Words>2083</Words>
  <Application>Microsoft Macintosh PowerPoint</Application>
  <PresentationFormat>On-screen Show (4:3)</PresentationFormat>
  <Paragraphs>230</Paragraphs>
  <Slides>26</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July, 2024 Interim Plenary Agenda and Closing</vt:lpstr>
      <vt:lpstr>15.4me Sessions this Week</vt:lpstr>
      <vt:lpstr>Agenda </vt:lpstr>
      <vt:lpstr>Results of 3rd Recirc Standards Ballot </vt:lpstr>
      <vt:lpstr>TG motion: Approval of comment resolutions</vt:lpstr>
      <vt:lpstr>TG motion: Draft is ready for SB recirc</vt:lpstr>
      <vt:lpstr>TG motion: CRG formation for SA ballot</vt:lpstr>
      <vt:lpstr>TG motion: RevCom conditional submittal</vt:lpstr>
      <vt:lpstr>CLOSING REPORT</vt:lpstr>
      <vt:lpstr>CLOSING REPORT </vt:lpstr>
      <vt:lpstr>CLOSING REPORT </vt:lpstr>
      <vt:lpstr>WG motion: Draft is ready for SB recirc</vt:lpstr>
      <vt:lpstr>WG motion: RevCom conditional submittal</vt:lpstr>
      <vt:lpstr>WG motion: CRG formation for SA ballot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177</cp:revision>
  <cp:lastPrinted>1998-02-10T13:28:06Z</cp:lastPrinted>
  <dcterms:created xsi:type="dcterms:W3CDTF">2018-03-03T14:04:29Z</dcterms:created>
  <dcterms:modified xsi:type="dcterms:W3CDTF">2024-07-17T20:12:32Z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