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304" r:id="rId3"/>
    <p:sldId id="369" r:id="rId4"/>
    <p:sldId id="370" r:id="rId5"/>
    <p:sldId id="371" r:id="rId6"/>
    <p:sldId id="2422" r:id="rId7"/>
    <p:sldId id="2423" r:id="rId8"/>
    <p:sldId id="2424" r:id="rId9"/>
    <p:sldId id="401" r:id="rId10"/>
    <p:sldId id="402" r:id="rId11"/>
    <p:sldId id="261" r:id="rId12"/>
    <p:sldId id="289" r:id="rId13"/>
    <p:sldId id="265" r:id="rId14"/>
    <p:sldId id="273" r:id="rId15"/>
    <p:sldId id="293" r:id="rId16"/>
    <p:sldId id="299" r:id="rId17"/>
    <p:sldId id="300" r:id="rId18"/>
    <p:sldId id="291" r:id="rId19"/>
    <p:sldId id="301" r:id="rId20"/>
    <p:sldId id="302" r:id="rId21"/>
    <p:sldId id="292"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09"/>
    <p:restoredTop sz="86599"/>
  </p:normalViewPr>
  <p:slideViewPr>
    <p:cSldViewPr>
      <p:cViewPr varScale="1">
        <p:scale>
          <a:sx n="110" d="100"/>
          <a:sy n="110" d="100"/>
        </p:scale>
        <p:origin x="2520" y="1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5949381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14</a:t>
            </a:fld>
            <a:endParaRPr lang="en-US" altLang="en-US"/>
          </a:p>
        </p:txBody>
      </p:sp>
    </p:spTree>
    <p:extLst>
      <p:ext uri="{BB962C8B-B14F-4D97-AF65-F5344CB8AC3E}">
        <p14:creationId xmlns:p14="http://schemas.microsoft.com/office/powerpoint/2010/main" val="3452430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15</a:t>
            </a:fld>
            <a:endParaRPr lang="en-US" altLang="en-US"/>
          </a:p>
        </p:txBody>
      </p:sp>
    </p:spTree>
    <p:extLst>
      <p:ext uri="{BB962C8B-B14F-4D97-AF65-F5344CB8AC3E}">
        <p14:creationId xmlns:p14="http://schemas.microsoft.com/office/powerpoint/2010/main" val="42236437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802.15-&lt;doc#&gt;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
        <p:nvSpPr>
          <p:cNvPr id="7" name="Slide Number Placeholder 6"/>
          <p:cNvSpPr>
            <a:spLocks noGrp="1"/>
          </p:cNvSpPr>
          <p:nvPr>
            <p:ph type="sldNum" sz="quarter" idx="5"/>
          </p:nvPr>
        </p:nvSpPr>
        <p:spPr/>
        <p:txBody>
          <a:bodyPr/>
          <a:lstStyle/>
          <a:p>
            <a:r>
              <a:rPr lang="en-US" altLang="en-US"/>
              <a:t>Page </a:t>
            </a:r>
            <a:fld id="{B1EB6004-2EA8-964D-9FCC-15BC30CA0DC0}" type="slidenum">
              <a:rPr lang="en-US" altLang="en-US" smtClean="0"/>
              <a:pPr/>
              <a:t>21</a:t>
            </a:fld>
            <a:endParaRPr lang="en-US" altLang="en-US"/>
          </a:p>
        </p:txBody>
      </p:sp>
    </p:spTree>
    <p:extLst>
      <p:ext uri="{BB962C8B-B14F-4D97-AF65-F5344CB8AC3E}">
        <p14:creationId xmlns:p14="http://schemas.microsoft.com/office/powerpoint/2010/main" val="1470009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4" name="Rectangle 4">
            <a:extLst>
              <a:ext uri="{FF2B5EF4-FFF2-40B4-BE49-F238E27FC236}">
                <a16:creationId xmlns:a16="http://schemas.microsoft.com/office/drawing/2014/main" id="{AF8B8F94-97CA-5EDE-9E06-D8252EB16112}"/>
              </a:ext>
            </a:extLst>
          </p:cNvPr>
          <p:cNvSpPr txBox="1">
            <a:spLocks noChangeArrowheads="1"/>
          </p:cNvSpPr>
          <p:nvPr userDrawn="1"/>
        </p:nvSpPr>
        <p:spPr bwMode="auto">
          <a:xfrm>
            <a:off x="762000" y="2286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November, 2023</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Tree>
    <p:extLst>
      <p:ext uri="{BB962C8B-B14F-4D97-AF65-F5344CB8AC3E}">
        <p14:creationId xmlns:p14="http://schemas.microsoft.com/office/powerpoint/2010/main" val="3594714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283442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47455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661576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461434" y="823385"/>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62901" y="6280151"/>
            <a:ext cx="734484"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57201" y="6267451"/>
            <a:ext cx="1570567"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637354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5" name="Rectangle 4">
            <a:extLst>
              <a:ext uri="{FF2B5EF4-FFF2-40B4-BE49-F238E27FC236}">
                <a16:creationId xmlns:a16="http://schemas.microsoft.com/office/drawing/2014/main" id="{E6B9868F-A85D-EA35-274B-2784CFAE9C2A}"/>
              </a:ext>
            </a:extLst>
          </p:cNvPr>
          <p:cNvSpPr txBox="1">
            <a:spLocks noChangeArrowheads="1"/>
          </p:cNvSpPr>
          <p:nvPr userDrawn="1"/>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dirty="0"/>
              <a:t>January, 2023</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7" name="Rectangle 4">
            <a:extLst>
              <a:ext uri="{FF2B5EF4-FFF2-40B4-BE49-F238E27FC236}">
                <a16:creationId xmlns:a16="http://schemas.microsoft.com/office/drawing/2014/main" id="{71942643-AD27-7CBD-BAE2-551178073ADE}"/>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January, 2023</a:t>
            </a:r>
          </a:p>
        </p:txBody>
      </p:sp>
    </p:spTree>
    <p:extLst>
      <p:ext uri="{BB962C8B-B14F-4D97-AF65-F5344CB8AC3E}">
        <p14:creationId xmlns:p14="http://schemas.microsoft.com/office/powerpoint/2010/main" val="20202382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Tree>
    <p:extLst>
      <p:ext uri="{BB962C8B-B14F-4D97-AF65-F5344CB8AC3E}">
        <p14:creationId xmlns:p14="http://schemas.microsoft.com/office/powerpoint/2010/main" val="1914411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Tree>
    <p:extLst>
      <p:ext uri="{BB962C8B-B14F-4D97-AF65-F5344CB8AC3E}">
        <p14:creationId xmlns:p14="http://schemas.microsoft.com/office/powerpoint/2010/main" val="83377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Tree>
    <p:extLst>
      <p:ext uri="{BB962C8B-B14F-4D97-AF65-F5344CB8AC3E}">
        <p14:creationId xmlns:p14="http://schemas.microsoft.com/office/powerpoint/2010/main" val="3698956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Tree>
    <p:extLst>
      <p:ext uri="{BB962C8B-B14F-4D97-AF65-F5344CB8AC3E}">
        <p14:creationId xmlns:p14="http://schemas.microsoft.com/office/powerpoint/2010/main" val="2141006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Tree>
    <p:extLst>
      <p:ext uri="{BB962C8B-B14F-4D97-AF65-F5344CB8AC3E}">
        <p14:creationId xmlns:p14="http://schemas.microsoft.com/office/powerpoint/2010/main" val="1778336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July, 2024</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u="none" strike="noStrike"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15-24-0297-02-04me</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50" r:id="rId11"/>
    <p:sldLayoutId id="2147483661" r:id="rId12"/>
    <p:sldLayoutId id="2147483662" r:id="rId13"/>
    <p:sldLayoutId id="2147483663" r:id="rId14"/>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4.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13.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 </a:t>
            </a:r>
            <a:r>
              <a:rPr lang="en-US" altLang="en-US" sz="1600" dirty="0">
                <a:solidFill>
                  <a:schemeClr val="tx2"/>
                </a:solidFill>
              </a:rPr>
              <a:t>July, 2024 IEEE 802.15.4me Opening Agenda and Closing</a:t>
            </a:r>
          </a:p>
          <a:p>
            <a:r>
              <a:rPr lang="en-US" altLang="en-US" sz="1600" b="1" dirty="0">
                <a:solidFill>
                  <a:schemeClr val="tx2"/>
                </a:solidFill>
              </a:rPr>
              <a:t>Date Submitted: </a:t>
            </a:r>
            <a:r>
              <a:rPr lang="en-US" altLang="en-US" sz="1600" dirty="0">
                <a:solidFill>
                  <a:schemeClr val="tx2"/>
                </a:solidFill>
              </a:rPr>
              <a:t>July 13, 2024</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15-24-0297-01-04me </a:t>
            </a:r>
            <a:r>
              <a:rPr lang="en-US" altLang="en-US" sz="1600" b="1" dirty="0">
                <a:solidFill>
                  <a:schemeClr val="tx2"/>
                </a:solidFill>
              </a:rPr>
              <a:t>Abstract: May 2024</a:t>
            </a:r>
            <a:r>
              <a:rPr lang="en-US" altLang="en-US" sz="1600" dirty="0">
                <a:solidFill>
                  <a:schemeClr val="tx2"/>
                </a:solidFill>
              </a:rPr>
              <a:t> Plenary Agenda and Closing</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and Closing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5737803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457200" y="1655427"/>
            <a:ext cx="8229600" cy="4521007"/>
          </a:xfrm>
        </p:spPr>
        <p:txBody>
          <a:bodyPr>
            <a:normAutofit fontScale="62500" lnSpcReduction="20000"/>
          </a:bodyPr>
          <a:lstStyle/>
          <a:p>
            <a:pPr lvl="2">
              <a:buSzPct val="150000"/>
            </a:pPr>
            <a:r>
              <a:rPr lang="en-US" sz="2400" dirty="0"/>
              <a:t>The IEEE SA Copyright Policy is described in the IEEE SA Standards Board Bylaws and IEEE SA Standards Board Operations Manual</a:t>
            </a:r>
            <a:br>
              <a:rPr lang="en-US" sz="2400" dirty="0"/>
            </a:br>
            <a:endParaRPr lang="en-US" sz="2400"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sz="2400"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sz="2400"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sz="2400" dirty="0"/>
              <a:t>IEEE SA Best Practices for IEEE Standards Development </a:t>
            </a:r>
          </a:p>
          <a:p>
            <a:pPr marL="1588" lvl="2" indent="0">
              <a:buSzPct val="150000"/>
              <a:buNone/>
            </a:pPr>
            <a:r>
              <a:rPr lang="en-US" sz="2400" dirty="0">
                <a:hlinkClick r:id="rId6"/>
              </a:rPr>
              <a:t>http://standards.ieee.org/content/dam/ieee-standards/standards/web/documents/other/best_practices_for_ieee_standards_development_051215.pdf</a:t>
            </a:r>
            <a:endParaRPr lang="en-US" sz="2400" dirty="0"/>
          </a:p>
          <a:p>
            <a:pPr marL="114297" lvl="3" indent="0">
              <a:buSzPct val="150000"/>
              <a:buNone/>
            </a:pPr>
            <a:br>
              <a:rPr lang="en-US" sz="1867" dirty="0"/>
            </a:br>
            <a:endParaRPr lang="en-US" sz="1867" dirty="0"/>
          </a:p>
          <a:p>
            <a:pPr lvl="2">
              <a:buSzPct val="150000"/>
            </a:pPr>
            <a:r>
              <a:rPr lang="en-US" sz="2400"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10</a:t>
            </a:fld>
            <a:endParaRPr lang="en-US" altLang="en-US">
              <a:solidFill>
                <a:prstClr val="black"/>
              </a:solidFill>
              <a:latin typeface="Montserrat" charset="0"/>
            </a:endParaRPr>
          </a:p>
        </p:txBody>
      </p:sp>
    </p:spTree>
    <p:extLst>
      <p:ext uri="{BB962C8B-B14F-4D97-AF65-F5344CB8AC3E}">
        <p14:creationId xmlns:p14="http://schemas.microsoft.com/office/powerpoint/2010/main" val="11722899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Tree>
    <p:extLst>
      <p:ext uri="{BB962C8B-B14F-4D97-AF65-F5344CB8AC3E}">
        <p14:creationId xmlns:p14="http://schemas.microsoft.com/office/powerpoint/2010/main" val="1188134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01905-C13F-7629-B1FA-E3FD481ADA3D}"/>
              </a:ext>
            </a:extLst>
          </p:cNvPr>
          <p:cNvSpPr>
            <a:spLocks noGrp="1"/>
          </p:cNvSpPr>
          <p:nvPr>
            <p:ph type="title"/>
          </p:nvPr>
        </p:nvSpPr>
        <p:spPr>
          <a:xfrm>
            <a:off x="685800" y="685800"/>
            <a:ext cx="7772400" cy="5638800"/>
          </a:xfrm>
        </p:spPr>
        <p:txBody>
          <a:bodyPr/>
          <a:lstStyle/>
          <a:p>
            <a:r>
              <a:rPr lang="en-US" dirty="0"/>
              <a:t>IEEE 802.15.4me</a:t>
            </a:r>
            <a:br>
              <a:rPr lang="en-US" dirty="0"/>
            </a:br>
            <a:r>
              <a:rPr lang="en-US" dirty="0"/>
              <a:t>July, 2024 Interim Plenary</a:t>
            </a:r>
            <a:br>
              <a:rPr lang="en-US" dirty="0"/>
            </a:br>
            <a:r>
              <a:rPr lang="en-US" dirty="0"/>
              <a:t>Agenda and Closing</a:t>
            </a:r>
          </a:p>
        </p:txBody>
      </p:sp>
      <p:sp>
        <p:nvSpPr>
          <p:cNvPr id="3" name="Slide Number Placeholder 2">
            <a:extLst>
              <a:ext uri="{FF2B5EF4-FFF2-40B4-BE49-F238E27FC236}">
                <a16:creationId xmlns:a16="http://schemas.microsoft.com/office/drawing/2014/main" id="{13FDA580-F739-CF9A-E3A0-CBEAF57D5B4C}"/>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12</a:t>
            </a:fld>
            <a:endParaRPr lang="en-US" altLang="en-US"/>
          </a:p>
        </p:txBody>
      </p:sp>
    </p:spTree>
    <p:extLst>
      <p:ext uri="{BB962C8B-B14F-4D97-AF65-F5344CB8AC3E}">
        <p14:creationId xmlns:p14="http://schemas.microsoft.com/office/powerpoint/2010/main" val="35721973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13</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15.4me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525277764"/>
              </p:ext>
            </p:extLst>
          </p:nvPr>
        </p:nvGraphicFramePr>
        <p:xfrm>
          <a:off x="857825" y="1493440"/>
          <a:ext cx="7752774" cy="4529425"/>
        </p:xfrm>
        <a:graphic>
          <a:graphicData uri="http://schemas.openxmlformats.org/drawingml/2006/table">
            <a:tbl>
              <a:tblPr firstRow="1" firstCol="1" bandRow="1">
                <a:tableStyleId>{00A15C55-8517-42AA-B614-E9B94910E393}</a:tableStyleId>
              </a:tblPr>
              <a:tblGrid>
                <a:gridCol w="818508">
                  <a:extLst>
                    <a:ext uri="{9D8B030D-6E8A-4147-A177-3AD203B41FA5}">
                      <a16:colId xmlns:a16="http://schemas.microsoft.com/office/drawing/2014/main" val="20000"/>
                    </a:ext>
                  </a:extLst>
                </a:gridCol>
                <a:gridCol w="1828867">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3"/>
                    </a:ext>
                  </a:extLst>
                </a:gridCol>
                <a:gridCol w="1523999">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9:00am 802.15 WG Opening Plenary</a:t>
                      </a:r>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Tg4me Task Group Meeting</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algn="ctr"/>
                      <a:r>
                        <a:rPr lang="en-US" dirty="0"/>
                        <a:t>802.15 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802.15 Closing Plenary</a:t>
                      </a:r>
                    </a:p>
                  </a:txBody>
                  <a:tcPr/>
                </a:tc>
                <a:extLst>
                  <a:ext uri="{0D108BD9-81ED-4DB2-BD59-A6C34878D82A}">
                    <a16:rowId xmlns:a16="http://schemas.microsoft.com/office/drawing/2014/main" val="10004"/>
                  </a:ext>
                </a:extLst>
              </a:tr>
              <a:tr h="370840">
                <a:tc>
                  <a:txBody>
                    <a:bodyPr/>
                    <a:lstStyle/>
                    <a:p>
                      <a:r>
                        <a:rPr lang="en-US" dirty="0"/>
                        <a:t>6:30p</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SOCIAL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mn-lt"/>
                        <a:ea typeface="+mn-ea"/>
                        <a:cs typeface="+mn-cs"/>
                      </a:endParaRPr>
                    </a:p>
                  </a:txBody>
                  <a:tcPr/>
                </a:tc>
                <a:extLst>
                  <a:ext uri="{0D108BD9-81ED-4DB2-BD59-A6C34878D82A}">
                    <a16:rowId xmlns:a16="http://schemas.microsoft.com/office/drawing/2014/main" val="1774931192"/>
                  </a:ext>
                </a:extLst>
              </a:tr>
            </a:tbl>
          </a:graphicData>
        </a:graphic>
      </p:graphicFrame>
    </p:spTree>
    <p:extLst>
      <p:ext uri="{BB962C8B-B14F-4D97-AF65-F5344CB8AC3E}">
        <p14:creationId xmlns:p14="http://schemas.microsoft.com/office/powerpoint/2010/main" val="7728519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457200" lvl="1" indent="0">
              <a:buNone/>
            </a:pPr>
            <a:r>
              <a:rPr lang="en-US" dirty="0"/>
              <a:t>-  </a:t>
            </a:r>
            <a:r>
              <a:rPr lang="en-US" sz="2400" dirty="0"/>
              <a:t>Call for Patents</a:t>
            </a:r>
          </a:p>
          <a:p>
            <a:pPr lvl="1"/>
            <a:r>
              <a:rPr lang="en-US" sz="2400" dirty="0"/>
              <a:t>Approve Agenda </a:t>
            </a:r>
          </a:p>
          <a:p>
            <a:pPr lvl="1"/>
            <a:r>
              <a:rPr lang="en-US" sz="2400" dirty="0"/>
              <a:t>Approve Minutes</a:t>
            </a:r>
          </a:p>
          <a:p>
            <a:pPr lvl="2"/>
            <a:r>
              <a:rPr lang="en-US" sz="2000" dirty="0"/>
              <a:t>May Minutes – DCN 15-24-0264-00-04me</a:t>
            </a:r>
          </a:p>
          <a:p>
            <a:pPr lvl="2"/>
            <a:r>
              <a:rPr lang="en-US" sz="2000" dirty="0"/>
              <a:t>CRG  Jun 14 Minutes – DCN 15-24-0342-00-04me</a:t>
            </a:r>
          </a:p>
          <a:p>
            <a:pPr lvl="2"/>
            <a:r>
              <a:rPr lang="en-US" sz="2000" dirty="0"/>
              <a:t>CRG  Jun 28 Minutes – DCN 15-24-0351-00.04me</a:t>
            </a:r>
          </a:p>
          <a:p>
            <a:pPr lvl="1"/>
            <a:r>
              <a:rPr lang="en-US" sz="2400" dirty="0"/>
              <a:t>3</a:t>
            </a:r>
            <a:r>
              <a:rPr lang="en-US" sz="2400" baseline="30000" dirty="0"/>
              <a:t>rd</a:t>
            </a:r>
            <a:r>
              <a:rPr lang="en-US" sz="2400" dirty="0"/>
              <a:t> Recirc Results</a:t>
            </a:r>
          </a:p>
          <a:p>
            <a:pPr lvl="1"/>
            <a:r>
              <a:rPr lang="en-US" sz="2400" dirty="0"/>
              <a:t>Next Steps</a:t>
            </a:r>
          </a:p>
          <a:p>
            <a:pPr lvl="1"/>
            <a:r>
              <a:rPr lang="en-US" sz="2400" dirty="0"/>
              <a:t>EC Package for </a:t>
            </a:r>
            <a:r>
              <a:rPr lang="en-US" sz="2400" dirty="0" err="1"/>
              <a:t>Revcom</a:t>
            </a:r>
            <a:endParaRPr lang="en-US" sz="2400" dirty="0"/>
          </a:p>
          <a:p>
            <a:pPr lvl="1"/>
            <a:r>
              <a:rPr lang="en-US" sz="2400" dirty="0"/>
              <a:t>Update Checklist (DCN 15-0400 Latest Version)</a:t>
            </a:r>
          </a:p>
          <a:p>
            <a:pPr lvl="1"/>
            <a:r>
              <a:rPr lang="en-US" sz="2400" dirty="0"/>
              <a:t>Next meetings</a:t>
            </a: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Title 1">
            <a:extLst>
              <a:ext uri="{FF2B5EF4-FFF2-40B4-BE49-F238E27FC236}">
                <a16:creationId xmlns:a16="http://schemas.microsoft.com/office/drawing/2014/main" id="{1B363A52-4277-AD42-AF6E-043DBB2ABEE1}"/>
              </a:ext>
            </a:extLst>
          </p:cNvPr>
          <p:cNvSpPr txBox="1">
            <a:spLocks/>
          </p:cNvSpPr>
          <p:nvPr/>
        </p:nvSpPr>
        <p:spPr bwMode="auto">
          <a:xfrm>
            <a:off x="723900" y="262233"/>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Agenda </a:t>
            </a:r>
          </a:p>
        </p:txBody>
      </p:sp>
    </p:spTree>
    <p:extLst>
      <p:ext uri="{BB962C8B-B14F-4D97-AF65-F5344CB8AC3E}">
        <p14:creationId xmlns:p14="http://schemas.microsoft.com/office/powerpoint/2010/main" val="22112914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Results of 3rd Recirc Standards Ballot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0" indent="0">
              <a:buNone/>
            </a:pPr>
            <a:r>
              <a:rPr lang="en-US" sz="2800" dirty="0"/>
              <a:t>	</a:t>
            </a:r>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Picture 5">
            <a:extLst>
              <a:ext uri="{FF2B5EF4-FFF2-40B4-BE49-F238E27FC236}">
                <a16:creationId xmlns:a16="http://schemas.microsoft.com/office/drawing/2014/main" id="{32DAF7F0-04B8-D11D-C69F-853A1ADD44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05200" y="1676401"/>
            <a:ext cx="5334000" cy="4572000"/>
          </a:xfrm>
          <a:prstGeom prst="rect">
            <a:avLst/>
          </a:prstGeom>
        </p:spPr>
      </p:pic>
      <p:sp>
        <p:nvSpPr>
          <p:cNvPr id="7" name="TextBox 6">
            <a:extLst>
              <a:ext uri="{FF2B5EF4-FFF2-40B4-BE49-F238E27FC236}">
                <a16:creationId xmlns:a16="http://schemas.microsoft.com/office/drawing/2014/main" id="{4C3DE79A-1C9E-3AF0-EC60-31E5F33B3BA4}"/>
              </a:ext>
            </a:extLst>
          </p:cNvPr>
          <p:cNvSpPr txBox="1"/>
          <p:nvPr/>
        </p:nvSpPr>
        <p:spPr>
          <a:xfrm>
            <a:off x="1676400" y="2743200"/>
            <a:ext cx="1170513" cy="830997"/>
          </a:xfrm>
          <a:prstGeom prst="rect">
            <a:avLst/>
          </a:prstGeom>
          <a:noFill/>
        </p:spPr>
        <p:txBody>
          <a:bodyPr wrap="none" rtlCol="0">
            <a:spAutoFit/>
          </a:bodyPr>
          <a:lstStyle/>
          <a:p>
            <a:r>
              <a:rPr lang="en-US" dirty="0"/>
              <a:t>THERE WERE</a:t>
            </a:r>
          </a:p>
          <a:p>
            <a:r>
              <a:rPr lang="en-US" dirty="0"/>
              <a:t>3 COMMENTS</a:t>
            </a:r>
          </a:p>
          <a:p>
            <a:r>
              <a:rPr lang="en-US" dirty="0"/>
              <a:t>2 TECHNICAL</a:t>
            </a:r>
          </a:p>
          <a:p>
            <a:r>
              <a:rPr lang="en-US"/>
              <a:t>1 EDITORIAL</a:t>
            </a:r>
          </a:p>
        </p:txBody>
      </p:sp>
    </p:spTree>
    <p:extLst>
      <p:ext uri="{BB962C8B-B14F-4D97-AF65-F5344CB8AC3E}">
        <p14:creationId xmlns:p14="http://schemas.microsoft.com/office/powerpoint/2010/main" val="27372224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16</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pc="-1" dirty="0">
                <a:solidFill>
                  <a:srgbClr val="000000"/>
                </a:solidFill>
                <a:latin typeface="Arial"/>
              </a:rPr>
              <a:t>TG</a:t>
            </a:r>
            <a:r>
              <a:rPr lang="en-US" sz="3600" b="0" strike="noStrike" spc="-1" dirty="0">
                <a:solidFill>
                  <a:srgbClr val="000000"/>
                </a:solidFill>
                <a:latin typeface="Arial"/>
              </a:rPr>
              <a:t>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3693319"/>
          </a:xfrm>
          <a:prstGeom prst="rect">
            <a:avLst/>
          </a:prstGeom>
          <a:noFill/>
        </p:spPr>
        <p:txBody>
          <a:bodyPr wrap="square">
            <a:spAutoFit/>
          </a:bodyPr>
          <a:lstStyle/>
          <a:p>
            <a:pPr>
              <a:lnSpc>
                <a:spcPct val="100000"/>
              </a:lnSpc>
            </a:pPr>
            <a:r>
              <a:rPr lang="en-US" sz="1800" b="0" i="1" strike="noStrike" spc="-1" dirty="0">
                <a:solidFill>
                  <a:srgbClr val="000000"/>
                </a:solidFill>
                <a:latin typeface="Arial"/>
                <a:ea typeface="DejaVu Sans"/>
              </a:rPr>
              <a:t>Move that 802.15.4me approve the formation of a Comment Resolution Group (CRG) for the Standards Association balloting of the P802.15.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_Dxx with the following membership: Gary Stuebing(Chair), </a:t>
            </a:r>
            <a:r>
              <a:rPr lang="en-US" sz="1800" b="0" i="1" strike="noStrike" spc="-1" dirty="0" err="1">
                <a:solidFill>
                  <a:srgbClr val="000000"/>
                </a:solidFill>
                <a:latin typeface="Arial"/>
                <a:ea typeface="DejaVu Sans"/>
              </a:rPr>
              <a:t>name,name,name,name</a:t>
            </a:r>
            <a:r>
              <a:rPr lang="en-US" sz="1800" b="0" i="1" strike="noStrike" spc="-1" dirty="0">
                <a:solidFill>
                  <a:srgbClr val="000000"/>
                </a:solidFill>
                <a:latin typeface="Arial"/>
                <a:ea typeface="DejaVu Sans"/>
              </a:rPr>
              <a:t>. The 802.15.</a:t>
            </a:r>
            <a:r>
              <a:rPr lang="en-US" sz="1800" i="1" spc="-1" dirty="0">
                <a:solidFill>
                  <a:srgbClr val="000000"/>
                </a:solidFill>
                <a:latin typeface="Arial"/>
                <a:ea typeface="DejaVu Sans"/>
              </a:rPr>
              <a:t>4me</a:t>
            </a:r>
            <a:r>
              <a:rPr lang="en-US" sz="18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b="0" strike="noStrike" spc="-1" dirty="0">
              <a:solidFill>
                <a:srgbClr val="000000"/>
              </a:solidFill>
              <a:latin typeface="Arial"/>
            </a:endParaRPr>
          </a:p>
          <a:p>
            <a:pPr>
              <a:lnSpc>
                <a:spcPct val="100000"/>
              </a:lnSpc>
            </a:pP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Moved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Seconded by: </a:t>
            </a:r>
            <a:endParaRPr lang="en-US" sz="1800" b="0" strike="noStrike" spc="-1" dirty="0">
              <a:solidFill>
                <a:srgbClr val="000000"/>
              </a:solidFill>
              <a:latin typeface="Arial"/>
            </a:endParaRPr>
          </a:p>
          <a:p>
            <a:pPr>
              <a:lnSpc>
                <a:spcPct val="100000"/>
              </a:lnSpc>
            </a:pPr>
            <a:r>
              <a:rPr lang="en-US" sz="1800" b="0" strike="noStrike" spc="-1" dirty="0">
                <a:solidFill>
                  <a:srgbClr val="000000"/>
                </a:solidFill>
                <a:latin typeface="Arial"/>
                <a:ea typeface="DejaVu Sans"/>
              </a:rPr>
              <a:t>Result:</a:t>
            </a:r>
            <a:endParaRPr lang="en-US" sz="1800" b="0" strike="noStrike" spc="-1" dirty="0">
              <a:solidFill>
                <a:srgbClr val="000000"/>
              </a:solidFill>
              <a:latin typeface="Arial"/>
            </a:endParaRPr>
          </a:p>
        </p:txBody>
      </p:sp>
    </p:spTree>
    <p:extLst>
      <p:ext uri="{BB962C8B-B14F-4D97-AF65-F5344CB8AC3E}">
        <p14:creationId xmlns:p14="http://schemas.microsoft.com/office/powerpoint/2010/main" val="13640035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6C21F1C5-52DF-6E77-6B8F-C2C2ADDE2DFE}"/>
              </a:ext>
            </a:extLst>
          </p:cNvPr>
          <p:cNvSpPr>
            <a:spLocks noGrp="1"/>
          </p:cNvSpPr>
          <p:nvPr>
            <p:ph type="sldNum" sz="quarter" idx="12"/>
          </p:nvPr>
        </p:nvSpPr>
        <p:spPr/>
        <p:txBody>
          <a:bodyPr/>
          <a:lstStyle/>
          <a:p>
            <a:r>
              <a:rPr lang="en-US" altLang="en-US"/>
              <a:t>Slide </a:t>
            </a:r>
            <a:fld id="{58152E45-916A-4842-9355-BAD8FE9287DF}" type="slidenum">
              <a:rPr lang="en-US" altLang="en-US" smtClean="0"/>
              <a:pPr/>
              <a:t>17</a:t>
            </a:fld>
            <a:endParaRPr lang="en-US" altLang="en-US"/>
          </a:p>
        </p:txBody>
      </p:sp>
      <p:sp>
        <p:nvSpPr>
          <p:cNvPr id="4" name="Title 1">
            <a:extLst>
              <a:ext uri="{FF2B5EF4-FFF2-40B4-BE49-F238E27FC236}">
                <a16:creationId xmlns:a16="http://schemas.microsoft.com/office/drawing/2014/main" id="{881B23E7-D0BD-6418-1215-2011F1C87F44}"/>
              </a:ext>
            </a:extLst>
          </p:cNvPr>
          <p:cNvSpPr>
            <a:spLocks noGrp="1"/>
          </p:cNvSpPr>
          <p:nvPr>
            <p:ph type="title"/>
          </p:nvPr>
        </p:nvSpPr>
        <p:spPr/>
        <p:txBody>
          <a:bodyPr/>
          <a:lstStyle/>
          <a:p>
            <a:r>
              <a:rPr lang="en-US" sz="3600" b="0" strike="noStrike" spc="-1" dirty="0">
                <a:solidFill>
                  <a:srgbClr val="000000"/>
                </a:solidFill>
                <a:latin typeface="Arial"/>
              </a:rPr>
              <a:t>WG motion:</a:t>
            </a:r>
            <a:br>
              <a:rPr lang="en-US" sz="3600" dirty="0"/>
            </a:br>
            <a:r>
              <a:rPr lang="en-US" sz="3600" b="0" strike="noStrike" spc="-1" dirty="0">
                <a:solidFill>
                  <a:srgbClr val="000000"/>
                </a:solidFill>
                <a:latin typeface="Arial"/>
              </a:rPr>
              <a:t>CRG formation for SA ballot</a:t>
            </a:r>
            <a:endParaRPr lang="en-US" dirty="0"/>
          </a:p>
        </p:txBody>
      </p:sp>
      <p:sp>
        <p:nvSpPr>
          <p:cNvPr id="5" name="TextBox 4">
            <a:extLst>
              <a:ext uri="{FF2B5EF4-FFF2-40B4-BE49-F238E27FC236}">
                <a16:creationId xmlns:a16="http://schemas.microsoft.com/office/drawing/2014/main" id="{23E15ABA-015C-E367-EF5E-61E1AB2C0772}"/>
              </a:ext>
            </a:extLst>
          </p:cNvPr>
          <p:cNvSpPr txBox="1"/>
          <p:nvPr/>
        </p:nvSpPr>
        <p:spPr>
          <a:xfrm>
            <a:off x="838200" y="1752600"/>
            <a:ext cx="7772400" cy="4708981"/>
          </a:xfrm>
          <a:prstGeom prst="rect">
            <a:avLst/>
          </a:prstGeom>
          <a:noFill/>
        </p:spPr>
        <p:txBody>
          <a:bodyPr wrap="square">
            <a:spAutoFit/>
          </a:bodyPr>
          <a:lstStyle/>
          <a:p>
            <a:pPr>
              <a:lnSpc>
                <a:spcPct val="100000"/>
              </a:lnSpc>
            </a:pPr>
            <a:r>
              <a:rPr lang="en-US" sz="2000" b="0" i="1" strike="noStrike" spc="-1" dirty="0">
                <a:solidFill>
                  <a:srgbClr val="000000"/>
                </a:solidFill>
                <a:latin typeface="Arial"/>
                <a:ea typeface="DejaVu Sans"/>
              </a:rPr>
              <a:t>Move that 802.15 WG approve the formation of a Comment Resolution Group (CRG) for the Standards Association balloting of the P802.15.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_D03 with the following membership: Gary Stuebing(Chair), Tero </a:t>
            </a:r>
            <a:r>
              <a:rPr lang="en-US" sz="2000" b="0" i="1" strike="noStrike" spc="-1" dirty="0" err="1">
                <a:solidFill>
                  <a:srgbClr val="000000"/>
                </a:solidFill>
                <a:latin typeface="Arial"/>
                <a:ea typeface="DejaVu Sans"/>
              </a:rPr>
              <a:t>Kivinen</a:t>
            </a:r>
            <a:r>
              <a:rPr lang="en-US" sz="2000" b="0" i="1" strike="noStrike" spc="-1" dirty="0">
                <a:solidFill>
                  <a:srgbClr val="000000"/>
                </a:solidFill>
                <a:latin typeface="Arial"/>
                <a:ea typeface="DejaVu Sans"/>
              </a:rPr>
              <a:t>, Ann Krieger, Ben Rolfe, Phil Beecher, Billy Verso. The 802.15.</a:t>
            </a:r>
            <a:r>
              <a:rPr lang="en-US" sz="2000" i="1" spc="-1" dirty="0">
                <a:solidFill>
                  <a:srgbClr val="000000"/>
                </a:solidFill>
                <a:latin typeface="Arial"/>
                <a:ea typeface="DejaVu Sans"/>
              </a:rPr>
              <a:t>4me</a:t>
            </a:r>
            <a:r>
              <a:rPr lang="en-US" sz="2000" b="0" i="1" strike="noStrike" spc="-1" dirty="0">
                <a:solidFill>
                  <a:srgbClr val="000000"/>
                </a:solidFill>
                <a:latin typeface="Arial"/>
                <a:ea typeface="DejaVu Sans"/>
              </a:rPr>
              <a:t>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b="0" strike="noStrike" spc="-1" dirty="0">
              <a:solidFill>
                <a:srgbClr val="000000"/>
              </a:solidFill>
              <a:latin typeface="Arial"/>
            </a:endParaRPr>
          </a:p>
          <a:p>
            <a:pPr>
              <a:lnSpc>
                <a:spcPct val="100000"/>
              </a:lnSpc>
            </a:pP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Moved by: Gary Stuebing</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Seconded by: </a:t>
            </a:r>
            <a:endParaRPr lang="en-US" sz="2000" b="0" strike="noStrike" spc="-1" dirty="0">
              <a:solidFill>
                <a:srgbClr val="000000"/>
              </a:solidFill>
              <a:latin typeface="Arial"/>
            </a:endParaRPr>
          </a:p>
          <a:p>
            <a:pPr>
              <a:lnSpc>
                <a:spcPct val="100000"/>
              </a:lnSpc>
            </a:pPr>
            <a:r>
              <a:rPr lang="en-US" sz="2000" b="0" strike="noStrike" spc="-1" dirty="0">
                <a:solidFill>
                  <a:srgbClr val="000000"/>
                </a:solidFill>
                <a:latin typeface="Arial"/>
                <a:ea typeface="DejaVu Sans"/>
              </a:rPr>
              <a:t>Result: </a:t>
            </a:r>
            <a:endParaRPr lang="en-US" sz="2000" b="0" strike="noStrike" spc="-1" dirty="0">
              <a:solidFill>
                <a:srgbClr val="000000"/>
              </a:solidFill>
              <a:latin typeface="Arial"/>
            </a:endParaRPr>
          </a:p>
        </p:txBody>
      </p:sp>
    </p:spTree>
    <p:extLst>
      <p:ext uri="{BB962C8B-B14F-4D97-AF65-F5344CB8AC3E}">
        <p14:creationId xmlns:p14="http://schemas.microsoft.com/office/powerpoint/2010/main" val="25948540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18</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6648239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19</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081861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2</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CLOSING REPORT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a:p>
            <a:pPr>
              <a:buFontTx/>
              <a:buChar char="-"/>
            </a:pPr>
            <a:endParaRPr lang="en-US" sz="2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20</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175260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28145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9516A2-CF63-EDF1-E9B4-AAC07969E37A}"/>
              </a:ext>
            </a:extLst>
          </p:cNvPr>
          <p:cNvSpPr>
            <a:spLocks noGrp="1"/>
          </p:cNvSpPr>
          <p:nvPr>
            <p:ph idx="1"/>
          </p:nvPr>
        </p:nvSpPr>
        <p:spPr>
          <a:xfrm>
            <a:off x="685800" y="1355310"/>
            <a:ext cx="7772400" cy="4114800"/>
          </a:xfrm>
        </p:spPr>
        <p:txBody>
          <a:bodyPr/>
          <a:lstStyle/>
          <a:p>
            <a:r>
              <a:rPr lang="en-US" sz="2000" dirty="0"/>
              <a:t>Jul/24 - SA to </a:t>
            </a:r>
            <a:r>
              <a:rPr lang="en-US" sz="2000" dirty="0" err="1"/>
              <a:t>Revcom</a:t>
            </a:r>
            <a:r>
              <a:rPr lang="en-US" sz="2000"/>
              <a:t>?</a:t>
            </a:r>
            <a:endParaRPr lang="en-US" sz="2000" dirty="0"/>
          </a:p>
          <a:p>
            <a:pPr marL="0" indent="0">
              <a:buNone/>
            </a:pPr>
            <a:endParaRPr lang="en-US" sz="2000" dirty="0"/>
          </a:p>
          <a:p>
            <a:endParaRPr lang="en-US" dirty="0"/>
          </a:p>
        </p:txBody>
      </p:sp>
      <p:sp>
        <p:nvSpPr>
          <p:cNvPr id="3" name="Slide Number Placeholder 2">
            <a:extLst>
              <a:ext uri="{FF2B5EF4-FFF2-40B4-BE49-F238E27FC236}">
                <a16:creationId xmlns:a16="http://schemas.microsoft.com/office/drawing/2014/main" id="{A8190534-3624-E059-6343-FB188EC8F971}"/>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21</a:t>
            </a:fld>
            <a:endParaRPr lang="en-US" altLang="en-US"/>
          </a:p>
        </p:txBody>
      </p:sp>
      <p:sp>
        <p:nvSpPr>
          <p:cNvPr id="4" name="Title 1">
            <a:extLst>
              <a:ext uri="{FF2B5EF4-FFF2-40B4-BE49-F238E27FC236}">
                <a16:creationId xmlns:a16="http://schemas.microsoft.com/office/drawing/2014/main" id="{60AEDFFC-F93F-7672-7411-F1ACF06C34FE}"/>
              </a:ext>
            </a:extLst>
          </p:cNvPr>
          <p:cNvSpPr txBox="1">
            <a:spLocks/>
          </p:cNvSpPr>
          <p:nvPr/>
        </p:nvSpPr>
        <p:spPr bwMode="auto">
          <a:xfrm>
            <a:off x="723900" y="272744"/>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a:lstStyle>
          <a:p>
            <a:r>
              <a:rPr lang="en-US" dirty="0"/>
              <a:t>Draft Timeline </a:t>
            </a:r>
          </a:p>
        </p:txBody>
      </p:sp>
    </p:spTree>
    <p:extLst>
      <p:ext uri="{BB962C8B-B14F-4D97-AF65-F5344CB8AC3E}">
        <p14:creationId xmlns:p14="http://schemas.microsoft.com/office/powerpoint/2010/main" val="2303086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457200" y="764704"/>
            <a:ext cx="8229600" cy="792088"/>
          </a:xfrm>
          <a:solidFill>
            <a:schemeClr val="bg1"/>
          </a:solidFill>
        </p:spPr>
        <p:txBody>
          <a:bodyPr>
            <a:normAutofit/>
          </a:bodyPr>
          <a:lstStyle/>
          <a:p>
            <a:pPr eaLnBrk="1" hangingPunct="1">
              <a:defRPr/>
            </a:pPr>
            <a:r>
              <a:rPr lang="en-US" altLang="en-US" sz="3200" dirty="0">
                <a:solidFill>
                  <a:schemeClr val="tx1"/>
                </a:solidFill>
              </a:rPr>
              <a:t>Participants have a duty to inform the IEEE</a:t>
            </a:r>
            <a:endParaRPr lang="en-US" sz="3200"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421463" y="1897788"/>
            <a:ext cx="8489949" cy="4195508"/>
          </a:xfrm>
          <a:prstGeom prst="rect">
            <a:avLst/>
          </a:prstGeom>
        </p:spPr>
        <p:txBody>
          <a:bodyPr>
            <a:spAutoFit/>
          </a:bodyPr>
          <a:lstStyle/>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shall</a:t>
            </a:r>
            <a:r>
              <a:rPr lang="en-US" altLang="en-US" sz="2133"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anose="020F0502020204030204" pitchFamily="34" charset="0"/>
              <a:cs typeface="Calibri" panose="020F0502020204030204" pitchFamily="34" charset="0"/>
            </a:endParaRPr>
          </a:p>
          <a:p>
            <a:pPr marL="230394" lvl="1"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anose="020F0502020204030204" pitchFamily="34" charset="0"/>
                <a:cs typeface="Calibri" panose="020F0502020204030204" pitchFamily="34" charset="0"/>
              </a:rPr>
              <a:t>Participants </a:t>
            </a:r>
            <a:r>
              <a:rPr lang="en-US" altLang="en-US" sz="2133" b="1" u="sng" dirty="0">
                <a:solidFill>
                  <a:schemeClr val="tx1"/>
                </a:solidFill>
                <a:latin typeface="Calibri" panose="020F0502020204030204" pitchFamily="34" charset="0"/>
                <a:cs typeface="Calibri" panose="020F0502020204030204" pitchFamily="34" charset="0"/>
              </a:rPr>
              <a:t>should </a:t>
            </a:r>
            <a:r>
              <a:rPr lang="en-US" altLang="en-US" sz="2133"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1600" b="1" dirty="0">
              <a:solidFill>
                <a:schemeClr val="tx1"/>
              </a:solidFill>
              <a:latin typeface="Calibri" panose="020F0502020204030204" pitchFamily="34" charset="0"/>
              <a:cs typeface="Calibri" panose="020F0502020204030204" pitchFamily="34" charset="0"/>
            </a:endParaRPr>
          </a:p>
          <a:p>
            <a:pPr marL="0" lvl="1" indent="0" algn="ctr" eaLnBrk="1" hangingPunct="1">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457200" y="692697"/>
            <a:ext cx="8229600" cy="720080"/>
          </a:xfrm>
          <a:solidFill>
            <a:schemeClr val="bg1"/>
          </a:solidFill>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457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340784" y="1551158"/>
            <a:ext cx="8492067" cy="4758162"/>
          </a:xfrm>
          <a:prstGeom prst="rect">
            <a:avLst/>
          </a:prstGeom>
        </p:spPr>
        <p:txBody>
          <a:bodyPr>
            <a:spAutoFit/>
          </a:bodyPr>
          <a:lstStyle/>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Cause an LOA to be submitted to the IEEE SA (patcom@ieee.org);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230394" indent="-230394" eaLnBrk="1" hangingPunct="1">
              <a:buClr>
                <a:srgbClr val="4AC9E3"/>
              </a:buClr>
              <a:buSzPct val="150000"/>
              <a:buFont typeface="Arial" panose="020B0604020202020204" pitchFamily="34" charset="0"/>
              <a:buChar char="•"/>
              <a:defRPr/>
            </a:pPr>
            <a:endParaRPr lang="en-US" altLang="en-US" sz="2133" b="1" dirty="0">
              <a:solidFill>
                <a:schemeClr val="tx1"/>
              </a:solidFill>
              <a:latin typeface="Calibri" pitchFamily="34" charset="0"/>
              <a:cs typeface="Calibri" pitchFamily="34" charset="0"/>
            </a:endParaRPr>
          </a:p>
          <a:p>
            <a:pPr marL="230394" indent="-230394" eaLnBrk="1" hangingPunct="1">
              <a:buClr>
                <a:srgbClr val="4AC9E3"/>
              </a:buClr>
              <a:buSzPct val="150000"/>
              <a:buFont typeface="Arial" panose="020B0604020202020204" pitchFamily="34" charset="0"/>
              <a:buChar char="•"/>
              <a:defRPr/>
            </a:pPr>
            <a:r>
              <a:rPr lang="en-US" altLang="en-US" sz="2133" b="1" dirty="0">
                <a:solidFill>
                  <a:schemeClr val="tx1"/>
                </a:solidFill>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solidFill>
                <a:schemeClr val="tx1"/>
              </a:solidFill>
              <a:latin typeface="Calibri" pitchFamily="34" charset="0"/>
              <a:cs typeface="Calibri" pitchFamily="34" charset="0"/>
            </a:endParaRPr>
          </a:p>
          <a:p>
            <a:pPr eaLnBrk="1" hangingPunct="1">
              <a:buClr>
                <a:srgbClr val="C00000"/>
              </a:buClr>
              <a:defRPr/>
            </a:pPr>
            <a:r>
              <a:rPr lang="en-US" altLang="en-US" sz="2133"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solidFill>
                  <a:schemeClr val="tx1"/>
                </a:solidFill>
                <a:latin typeface="Calibri" pitchFamily="34" charset="0"/>
                <a:cs typeface="Calibri" pitchFamily="34" charset="0"/>
              </a:rPr>
            </a:br>
            <a:endParaRPr lang="en-US" altLang="en-US" sz="2133" b="1" dirty="0">
              <a:solidFill>
                <a:schemeClr val="tx1"/>
              </a:solidFill>
              <a:latin typeface="Calibri" pitchFamily="34" charset="0"/>
              <a:cs typeface="Calibri" pitchFamily="34" charset="0"/>
            </a:endParaRPr>
          </a:p>
          <a:p>
            <a:pPr eaLnBrk="1" hangingPunct="1">
              <a:lnSpc>
                <a:spcPct val="80000"/>
              </a:lnSpc>
              <a:buFont typeface="Monotype Sorts"/>
              <a:buNone/>
              <a:defRPr/>
            </a:pP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457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340784" y="2017119"/>
            <a:ext cx="8492067" cy="4292201"/>
          </a:xfrm>
          <a:prstGeom prst="rect">
            <a:avLst/>
          </a:prstGeom>
          <a:noFill/>
          <a:ln>
            <a:noFill/>
          </a:ln>
        </p:spPr>
        <p:txBody>
          <a:bodyPr>
            <a:spAutoFit/>
          </a:bodyPr>
          <a:lstStyle/>
          <a:p>
            <a:pPr marL="153596"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specific license rates, terms, or conditions.</a:t>
            </a:r>
          </a:p>
          <a:p>
            <a:pPr marL="767981" lvl="2" indent="-153596" eaLnBrk="1" hangingPunct="1">
              <a:lnSpc>
                <a:spcPct val="80000"/>
              </a:lnSpc>
              <a:spcAft>
                <a:spcPts val="800"/>
              </a:spcAft>
              <a:buClr>
                <a:srgbClr val="4AC9E3"/>
              </a:buClr>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eaLnBrk="1" hangingPunct="1">
              <a:lnSpc>
                <a:spcPct val="80000"/>
              </a:lnSpc>
              <a:spcAft>
                <a:spcPts val="800"/>
              </a:spcAft>
              <a:buClr>
                <a:srgbClr val="4AC9E3"/>
              </a:buClr>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eaLnBrk="1" hangingPunct="1">
              <a:lnSpc>
                <a:spcPct val="80000"/>
              </a:lnSpc>
              <a:spcAft>
                <a:spcPts val="800"/>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marL="460788" lvl="1" indent="-152396" eaLnBrk="1" hangingPunct="1">
              <a:lnSpc>
                <a:spcPct val="80000"/>
              </a:lnSpc>
              <a:spcAft>
                <a:spcPts val="533"/>
              </a:spcAft>
              <a:buClr>
                <a:srgbClr val="4AC9E3"/>
              </a:buClr>
              <a:buSzPct val="150000"/>
              <a:buFont typeface="Arial" panose="020B0604020202020204" pitchFamily="34" charset="0"/>
              <a:buChar char="•"/>
              <a:defRPr/>
            </a:pPr>
            <a:r>
              <a:rPr lang="en-US" altLang="en-US" sz="16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solidFill>
                  <a:schemeClr val="tx1"/>
                </a:solidFill>
                <a:latin typeface="Calibri" panose="020F0502020204030204" pitchFamily="34" charset="0"/>
                <a:cs typeface="Calibri" panose="020F0502020204030204" pitchFamily="34" charset="0"/>
              </a:rPr>
              <a:t>---------------------------------------------------------------   </a:t>
            </a:r>
          </a:p>
          <a:p>
            <a:pPr algn="ctr" eaLnBrk="1" hangingPunct="1">
              <a:lnSpc>
                <a:spcPct val="80000"/>
              </a:lnSpc>
              <a:spcBef>
                <a:spcPts val="533"/>
              </a:spcBef>
              <a:defRPr/>
            </a:pPr>
            <a:r>
              <a:rPr lang="en-US" altLang="en-US" sz="1600" b="1" dirty="0">
                <a:solidFill>
                  <a:schemeClr val="tx1"/>
                </a:solidFill>
                <a:latin typeface="Calibri" panose="020F0502020204030204" pitchFamily="34" charset="0"/>
                <a:cs typeface="Calibri" panose="020F0502020204030204" pitchFamily="34" charset="0"/>
              </a:rPr>
              <a:t>For more details, see </a:t>
            </a:r>
            <a:r>
              <a:rPr lang="en-US" altLang="en-US" sz="16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1600" b="1" dirty="0">
                <a:solidFill>
                  <a:schemeClr val="tx1"/>
                </a:solidFill>
                <a:latin typeface="Calibri" panose="020F0502020204030204" pitchFamily="34" charset="0"/>
                <a:cs typeface="Calibri" panose="020F0502020204030204" pitchFamily="34" charset="0"/>
              </a:rPr>
              <a:t>, clause 5.3.10 and </a:t>
            </a:r>
            <a:br>
              <a:rPr lang="en-US" altLang="en-US" sz="1600" b="1" dirty="0">
                <a:solidFill>
                  <a:schemeClr val="tx1"/>
                </a:solidFill>
                <a:latin typeface="Calibri" panose="020F0502020204030204" pitchFamily="34" charset="0"/>
                <a:cs typeface="Calibri" panose="020F0502020204030204" pitchFamily="34" charset="0"/>
              </a:rPr>
            </a:br>
            <a:r>
              <a:rPr lang="en-US" altLang="en-US" sz="16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600" b="1" dirty="0">
                <a:solidFill>
                  <a:schemeClr val="tx1"/>
                </a:solidFill>
                <a:latin typeface="Calibri" panose="020F0502020204030204" pitchFamily="34" charset="0"/>
                <a:cs typeface="Calibri" panose="020F0502020204030204" pitchFamily="34" charset="0"/>
              </a:rPr>
              <a:t>at http://standards.ieee.org/develop/policies/antitrust.pdf</a:t>
            </a:r>
            <a:br>
              <a:rPr lang="en-US" altLang="en-US" sz="1600" b="1" dirty="0">
                <a:solidFill>
                  <a:schemeClr val="tx1"/>
                </a:solidFill>
                <a:latin typeface="Calibri" panose="020F0502020204030204" pitchFamily="34" charset="0"/>
                <a:cs typeface="Calibri" panose="020F0502020204030204" pitchFamily="34" charset="0"/>
              </a:rPr>
            </a:br>
            <a:endParaRPr lang="en-US" altLang="en-US" sz="1600" b="1"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620687" y="570186"/>
            <a:ext cx="7902625" cy="5883150"/>
          </a:xfrm>
          <a:prstGeom prst="rect">
            <a:avLst/>
          </a:prstGeom>
        </p:spPr>
      </p:pic>
    </p:spTree>
    <p:extLst>
      <p:ext uri="{BB962C8B-B14F-4D97-AF65-F5344CB8AC3E}">
        <p14:creationId xmlns:p14="http://schemas.microsoft.com/office/powerpoint/2010/main" val="157562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700704" y="646393"/>
            <a:ext cx="7742591" cy="5806943"/>
          </a:xfrm>
          <a:prstGeom prst="rect">
            <a:avLst/>
          </a:prstGeom>
        </p:spPr>
      </p:pic>
    </p:spTree>
    <p:extLst>
      <p:ext uri="{BB962C8B-B14F-4D97-AF65-F5344CB8AC3E}">
        <p14:creationId xmlns:p14="http://schemas.microsoft.com/office/powerpoint/2010/main" val="9103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563532" y="548680"/>
            <a:ext cx="8016935" cy="5959356"/>
          </a:xfrm>
          <a:prstGeom prst="rect">
            <a:avLst/>
          </a:prstGeom>
        </p:spPr>
      </p:pic>
    </p:spTree>
    <p:extLst>
      <p:ext uri="{BB962C8B-B14F-4D97-AF65-F5344CB8AC3E}">
        <p14:creationId xmlns:p14="http://schemas.microsoft.com/office/powerpoint/2010/main" val="4218585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fontScale="92500"/>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8085138" y="6173473"/>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a:t>9</a:t>
            </a:fld>
            <a:endParaRPr lang="en-US" altLang="en-US">
              <a:solidFill>
                <a:prstClr val="black"/>
              </a:solidFill>
              <a:latin typeface="Montserrat" charset="0"/>
            </a:endParaRPr>
          </a:p>
        </p:txBody>
      </p:sp>
    </p:spTree>
    <p:extLst>
      <p:ext uri="{BB962C8B-B14F-4D97-AF65-F5344CB8AC3E}">
        <p14:creationId xmlns:p14="http://schemas.microsoft.com/office/powerpoint/2010/main" val="710606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10175</TotalTime>
  <Words>1711</Words>
  <Application>Microsoft Macintosh PowerPoint</Application>
  <PresentationFormat>On-screen Show (4:3)</PresentationFormat>
  <Paragraphs>179</Paragraphs>
  <Slides>21</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Lucida Grande</vt:lpstr>
      <vt:lpstr>Monotype Sorts</vt:lpstr>
      <vt:lpstr>Montserrat</vt:lpstr>
      <vt:lpstr>Times New Roman</vt:lpstr>
      <vt:lpstr>Office Theme</vt:lpstr>
      <vt:lpstr>PowerPoint Presentation</vt:lpstr>
      <vt:lpstr>IEEE-SA Patent, Copyright, and Participation Policies</vt:lpstr>
      <vt:lpstr>Participants have a duty to inform the IEEE</vt:lpstr>
      <vt:lpstr>Ways to inform IEEE</vt:lpstr>
      <vt:lpstr>Other Guidelines for IEEE Working Group Meetings</vt:lpstr>
      <vt:lpstr>PowerPoint Presentation</vt:lpstr>
      <vt:lpstr>PowerPoint Presentation</vt:lpstr>
      <vt:lpstr>PowerPoint Presentation</vt:lpstr>
      <vt:lpstr>IEEE SA Copyright Policy</vt:lpstr>
      <vt:lpstr>IEEE SA Copyright Policy</vt:lpstr>
      <vt:lpstr>PowerPoint Presentation</vt:lpstr>
      <vt:lpstr>IEEE 802.15.4me July, 2024 Interim Plenary Agenda and Closing</vt:lpstr>
      <vt:lpstr>15.4me Sessions this Week</vt:lpstr>
      <vt:lpstr>Agenda </vt:lpstr>
      <vt:lpstr>Results of 3rd Recirc Standards Ballot </vt:lpstr>
      <vt:lpstr>TG motion: CRG formation for SA ballot</vt:lpstr>
      <vt:lpstr>WG motion: CRG formation for SA ballot</vt:lpstr>
      <vt:lpstr>CLOSING REPORT </vt:lpstr>
      <vt:lpstr>CLOSING REPORT </vt:lpstr>
      <vt:lpstr>CLOSING REPORT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172</cp:revision>
  <cp:lastPrinted>1998-02-10T13:28:06Z</cp:lastPrinted>
  <dcterms:created xsi:type="dcterms:W3CDTF">2018-03-03T14:04:29Z</dcterms:created>
  <dcterms:modified xsi:type="dcterms:W3CDTF">2024-07-13T23:41:38Z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2024-06-14T13:41:50Z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d0d5bddf-4940-46b9-a15f-ade689564647</vt:lpwstr>
  </property>
  <property fmtid="{D5CDD505-2E9C-101B-9397-08002B2CF9AE}" pid="8" name="MSIP_Label_c8f49a32-fde3-48a5-9266-b5b0972a22dc_ContentBits">
    <vt:lpwstr>2</vt:lpwstr>
  </property>
  <property fmtid="{D5CDD505-2E9C-101B-9397-08002B2CF9AE}" pid="9" name="ClassificationContentMarkingFooterLocations">
    <vt:lpwstr>Office Theme:3</vt:lpwstr>
  </property>
  <property fmtid="{D5CDD505-2E9C-101B-9397-08002B2CF9AE}" pid="10" name="ClassificationContentMarkingFooterText">
    <vt:lpwstr>Cisco Confidential</vt:lpwstr>
  </property>
</Properties>
</file>