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4"/>
  </p:sldMasterIdLst>
  <p:notesMasterIdLst>
    <p:notesMasterId r:id="rId7"/>
  </p:notesMasterIdLst>
  <p:handoutMasterIdLst>
    <p:handoutMasterId r:id="rId8"/>
  </p:handoutMasterIdLst>
  <p:sldIdLst>
    <p:sldId id="287" r:id="rId5"/>
    <p:sldId id="543" r:id="rId6"/>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9900"/>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0D1D679-6DF8-4716-95D9-55BC43369FC1}" v="2" dt="2024-05-15T07:39:50.0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70" autoAdjust="0"/>
    <p:restoredTop sz="94598" autoAdjust="0"/>
  </p:normalViewPr>
  <p:slideViewPr>
    <p:cSldViewPr>
      <p:cViewPr varScale="1">
        <p:scale>
          <a:sx n="106" d="100"/>
          <a:sy n="106" d="100"/>
        </p:scale>
        <p:origin x="2304"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79" d="100"/>
          <a:sy n="79" d="100"/>
        </p:scale>
        <p:origin x="393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1D84B6F-8766-4667-BD8B-9099CBFD0161}"/>
              </a:ext>
            </a:extLst>
          </p:cNvPr>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4BBB1D5-380E-4F92-8ACD-5DA4B8BA82F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r>
              <a:rPr lang="en-US" dirty="0"/>
              <a:t>November 2023</a:t>
            </a:r>
          </a:p>
        </p:txBody>
      </p:sp>
      <p:sp>
        <p:nvSpPr>
          <p:cNvPr id="4" name="Footer Placeholder 3">
            <a:extLst>
              <a:ext uri="{FF2B5EF4-FFF2-40B4-BE49-F238E27FC236}">
                <a16:creationId xmlns:a16="http://schemas.microsoft.com/office/drawing/2014/main" id="{02D07724-8B67-4AAB-9F76-25B4D58049A5}"/>
              </a:ext>
            </a:extLst>
          </p:cNvPr>
          <p:cNvSpPr>
            <a:spLocks noGrp="1"/>
          </p:cNvSpPr>
          <p:nvPr>
            <p:ph type="ftr" sz="quarter" idx="2"/>
          </p:nvPr>
        </p:nvSpPr>
        <p:spPr>
          <a:xfrm>
            <a:off x="0" y="8774113"/>
            <a:ext cx="2971800"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4CB2FCF8-C17D-43CD-B51B-39A016952A88}"/>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80A5B33A-9EB0-432D-9764-B8B306DAF2AA}" type="slidenum">
              <a:rPr lang="en-US" smtClean="0"/>
              <a:t>‹#›</a:t>
            </a:fld>
            <a:endParaRPr lang="en-US" dirty="0"/>
          </a:p>
        </p:txBody>
      </p:sp>
    </p:spTree>
    <p:extLst>
      <p:ext uri="{BB962C8B-B14F-4D97-AF65-F5344CB8AC3E}">
        <p14:creationId xmlns:p14="http://schemas.microsoft.com/office/powerpoint/2010/main" val="40906799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November 2023</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November 2023</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dirty="0"/>
              <a:t>Slide </a:t>
            </a:r>
            <a:fld id="{6A68D7BD-EE7B-43EB-BA6B-D7A780E6E7A2}" type="slidenum">
              <a:rPr lang="en-US" altLang="en-US" smtClean="0"/>
              <a:pPr>
                <a:defRPr/>
              </a:pPr>
              <a:t>‹#›</a:t>
            </a:fld>
            <a:endParaRPr lang="en-US" altLang="en-US" dirty="0"/>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dirty="0"/>
              <a:t>Slide </a:t>
            </a:r>
            <a:fld id="{D4FA0C20-D616-47F3-A135-1674C8921168}" type="slidenum">
              <a:rPr lang="en-US" altLang="en-US" smtClean="0"/>
              <a:pPr>
                <a:defRPr/>
              </a:pPr>
              <a:t>‹#›</a:t>
            </a:fld>
            <a:endParaRPr lang="en-US" altLang="en-US" dirty="0"/>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a:t>
            </a:r>
            <a:r>
              <a:rPr lang="en-GB" dirty="0" err="1"/>
              <a:t>te</a:t>
            </a:r>
            <a:r>
              <a:rPr lang="en-GB" dirty="0"/>
              <a: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dirty="0"/>
              <a:t>Slide </a:t>
            </a:r>
            <a:fld id="{48BD2DDC-C4F9-4DA1-A63E-D3965D205843}" type="slidenum">
              <a:rPr lang="en-US" altLang="en-US" smtClean="0"/>
              <a:pPr>
                <a:defRPr/>
              </a:pPr>
              <a:t>‹#›</a:t>
            </a:fld>
            <a:endParaRPr lang="en-US" altLang="en-US" dirty="0"/>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15-24-0295-01-04ab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May 2024</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
        <p:nvSpPr>
          <p:cNvPr id="4" name="TextBox 3">
            <a:extLst>
              <a:ext uri="{FF2B5EF4-FFF2-40B4-BE49-F238E27FC236}">
                <a16:creationId xmlns:a16="http://schemas.microsoft.com/office/drawing/2014/main" id="{CF9A1B2C-4192-481E-A881-0EFC31D99970}"/>
              </a:ext>
            </a:extLst>
          </p:cNvPr>
          <p:cNvSpPr txBox="1"/>
          <p:nvPr userDrawn="1"/>
        </p:nvSpPr>
        <p:spPr>
          <a:xfrm>
            <a:off x="7092280" y="6517501"/>
            <a:ext cx="1440972" cy="276999"/>
          </a:xfrm>
          <a:prstGeom prst="rect">
            <a:avLst/>
          </a:prstGeom>
          <a:noFill/>
        </p:spPr>
        <p:txBody>
          <a:bodyPr wrap="none" rtlCol="0">
            <a:spAutoFit/>
          </a:bodyPr>
          <a:lstStyle/>
          <a:p>
            <a:r>
              <a:rPr lang="en-US" dirty="0">
                <a:solidFill>
                  <a:schemeClr val="tx1"/>
                </a:solidFill>
              </a:rPr>
              <a:t>Carlos Aldana, et. al</a:t>
            </a: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5449826"/>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NB Channel Access Next Steps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Carlos Aldana (Meta), Pooria Pakrooh (Qualcomm), Li-Hsiang Sun (</a:t>
            </a:r>
            <a:r>
              <a:rPr lang="en-US" altLang="en-US" sz="1600" dirty="0" err="1">
                <a:latin typeface="Times New Roman" panose="02020603050405020304" pitchFamily="18" charset="0"/>
              </a:rPr>
              <a:t>Mediatek</a:t>
            </a:r>
            <a:r>
              <a:rPr lang="en-US" altLang="en-US" sz="1600" dirty="0">
                <a:latin typeface="Times New Roman" panose="02020603050405020304" pitchFamily="18" charset="0"/>
              </a:rPr>
              <a:t>), Gaurav Patwardhan (HPE),  Guoqing Li (Meta), Connor Kennedy (Meta), Davide Magrin (Meta), Kumail Haider (Meta)</a:t>
            </a:r>
          </a:p>
          <a:p>
            <a:pPr eaLnBrk="1" hangingPunct="1">
              <a:spcBef>
                <a:spcPct val="0"/>
              </a:spcBef>
              <a:buClrTx/>
              <a:buFontTx/>
              <a:buNone/>
              <a:defRPr/>
            </a:pPr>
            <a:r>
              <a:rPr lang="en-US" altLang="en-US" sz="1600" b="1" dirty="0">
                <a:latin typeface="Times New Roman" panose="02020603050405020304" pitchFamily="18" charset="0"/>
              </a:rPr>
              <a:t>Address : </a:t>
            </a:r>
            <a:r>
              <a:rPr lang="en-US" altLang="en-US" sz="1600" dirty="0">
                <a:latin typeface="Times New Roman" panose="02020603050405020304" pitchFamily="18" charset="0"/>
                <a:cs typeface="Times New Roman" panose="02020603050405020304" pitchFamily="18" charset="0"/>
              </a:rPr>
              <a:t>[</a:t>
            </a:r>
            <a:r>
              <a:rPr lang="en-US" altLang="en-US" sz="1600" dirty="0">
                <a:solidFill>
                  <a:schemeClr val="tx1"/>
                </a:solidFill>
                <a:latin typeface="Times New Roman" panose="02020603050405020304" pitchFamily="18" charset="0"/>
                <a:cs typeface="Times New Roman" panose="02020603050405020304" pitchFamily="18" charset="0"/>
              </a:rPr>
              <a:t>1 Hacker Way, Menlo Park, CA 94025]</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[caldana, guoqingli, connork, davidmagrin, haiderkumail (at) meta.com,</a:t>
            </a:r>
            <a:r>
              <a:rPr lang="fi-FI" altLang="en-US" sz="1600" dirty="0">
                <a:latin typeface="Times New Roman" panose="02020603050405020304" pitchFamily="18" charset="0"/>
              </a:rPr>
              <a:t> ppakrooh (at) qti.qualcomm.com, </a:t>
            </a:r>
            <a:r>
              <a:rPr lang="it-IT" altLang="en-US" sz="1600" dirty="0">
                <a:latin typeface="Times New Roman" panose="02020603050405020304" pitchFamily="18" charset="0"/>
              </a:rPr>
              <a:t>Li-Hsiang.Sun (at) mediatek.com, </a:t>
            </a:r>
            <a:r>
              <a:rPr lang="sv-SE" altLang="en-US" sz="1600" dirty="0">
                <a:latin typeface="Times New Roman" panose="02020603050405020304" pitchFamily="18" charset="0"/>
              </a:rPr>
              <a:t>gauravpatwardhan1 (at) gmail.com</a:t>
            </a:r>
            <a:r>
              <a:rPr lang="en-US" altLang="en-US" sz="1600" dirty="0">
                <a:latin typeface="Times New Roman" panose="02020603050405020304" pitchFamily="18" charset="0"/>
              </a:rPr>
              <a:t>]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4ab: UWB Next Generation</a:t>
            </a:r>
          </a:p>
          <a:p>
            <a:pPr eaLnBrk="1" hangingPunct="1">
              <a:spcBef>
                <a:spcPct val="0"/>
              </a:spcBef>
              <a:buClrTx/>
              <a:defRPr/>
            </a:pPr>
            <a:r>
              <a:rPr lang="en-US" altLang="en-US" sz="1600" b="1" dirty="0">
                <a:latin typeface="Times New Roman" panose="02020603050405020304" pitchFamily="18" charset="0"/>
              </a:rPr>
              <a:t>Abstract: </a:t>
            </a:r>
            <a:r>
              <a:rPr lang="en-US" altLang="en-US" sz="1600" dirty="0">
                <a:solidFill>
                  <a:srgbClr val="FF0000"/>
                </a:solidFill>
              </a:rPr>
              <a:t> </a:t>
            </a:r>
            <a:r>
              <a:rPr lang="en-US" altLang="en-US" sz="1600" dirty="0">
                <a:solidFill>
                  <a:schemeClr val="tx1"/>
                </a:solidFill>
                <a:latin typeface="Times New Roman" panose="02020603050405020304" pitchFamily="18" charset="0"/>
                <a:cs typeface="Times New Roman" panose="02020603050405020304" pitchFamily="18" charset="0"/>
              </a:rPr>
              <a:t>[This provides discussion points for next steps on NB channel access]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[Suggests discussion topics for next steps ]</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53371-0446-83A9-53E4-246F0C2B13F7}"/>
              </a:ext>
            </a:extLst>
          </p:cNvPr>
          <p:cNvSpPr>
            <a:spLocks noGrp="1"/>
          </p:cNvSpPr>
          <p:nvPr>
            <p:ph type="title"/>
          </p:nvPr>
        </p:nvSpPr>
        <p:spPr/>
        <p:txBody>
          <a:bodyPr/>
          <a:lstStyle/>
          <a:p>
            <a:r>
              <a:rPr lang="en-US" dirty="0"/>
              <a:t>Next steps for NB </a:t>
            </a:r>
            <a:r>
              <a:rPr lang="en-US" dirty="0" err="1"/>
              <a:t>Coex</a:t>
            </a:r>
            <a:endParaRPr lang="en-US" dirty="0"/>
          </a:p>
        </p:txBody>
      </p:sp>
      <p:sp>
        <p:nvSpPr>
          <p:cNvPr id="3" name="Content Placeholder 2">
            <a:extLst>
              <a:ext uri="{FF2B5EF4-FFF2-40B4-BE49-F238E27FC236}">
                <a16:creationId xmlns:a16="http://schemas.microsoft.com/office/drawing/2014/main" id="{A0206520-9976-51C4-E64B-F10E9870F6C7}"/>
              </a:ext>
            </a:extLst>
          </p:cNvPr>
          <p:cNvSpPr>
            <a:spLocks noGrp="1"/>
          </p:cNvSpPr>
          <p:nvPr>
            <p:ph idx="1"/>
          </p:nvPr>
        </p:nvSpPr>
        <p:spPr>
          <a:xfrm>
            <a:off x="609600" y="1371600"/>
            <a:ext cx="8282880" cy="4868863"/>
          </a:xfrm>
        </p:spPr>
        <p:txBody>
          <a:bodyPr/>
          <a:lstStyle/>
          <a:p>
            <a:pPr marL="457200" indent="-457200">
              <a:buFont typeface="Arial" panose="020B0604020202020204" pitchFamily="34" charset="0"/>
              <a:buChar char="•"/>
            </a:pPr>
            <a:r>
              <a:rPr lang="en-US" sz="1200" dirty="0"/>
              <a:t>2 proposals in 15-24-212-05 made for 802.15.4ab NB:</a:t>
            </a:r>
          </a:p>
          <a:p>
            <a:pPr marL="857250" lvl="1" indent="-457200">
              <a:buFont typeface="Arial" panose="020B0604020202020204" pitchFamily="34" charset="0"/>
              <a:buChar char="•"/>
            </a:pPr>
            <a:r>
              <a:rPr lang="en-US" sz="1200" dirty="0"/>
              <a:t>One-shot LBT before every transmission</a:t>
            </a:r>
          </a:p>
          <a:p>
            <a:pPr marL="857250" lvl="1" indent="-457200">
              <a:buFont typeface="Arial" panose="020B0604020202020204" pitchFamily="34" charset="0"/>
              <a:buChar char="•"/>
            </a:pPr>
            <a:r>
              <a:rPr lang="en-US" sz="1200" dirty="0"/>
              <a:t>One-shot LBT with &gt;=2.5% Duty-cycle threshold</a:t>
            </a:r>
          </a:p>
          <a:p>
            <a:pPr marL="457200" indent="-457200">
              <a:buFont typeface="Arial" panose="020B0604020202020204" pitchFamily="34" charset="0"/>
              <a:buChar char="•"/>
            </a:pPr>
            <a:r>
              <a:rPr lang="en-US" sz="1200" dirty="0"/>
              <a:t>A major piece of feedback from coex meeting is that we should agree on a mechanism(s) that can be simulated to allow us to ensure that we are being good neighbors to others and ourselves under various conditions</a:t>
            </a:r>
          </a:p>
          <a:p>
            <a:pPr marL="457200" indent="-457200">
              <a:buFont typeface="Arial" panose="020B0604020202020204" pitchFamily="34" charset="0"/>
              <a:buChar char="•"/>
            </a:pPr>
            <a:r>
              <a:rPr lang="en-US" sz="1200" dirty="0"/>
              <a:t>There is value in having a toolbox of mechanisms to aid coexistence and optimize performance</a:t>
            </a:r>
          </a:p>
          <a:p>
            <a:pPr marL="457200" indent="-457200">
              <a:buFont typeface="Arial" panose="020B0604020202020204" pitchFamily="34" charset="0"/>
              <a:buChar char="•"/>
            </a:pPr>
            <a:r>
              <a:rPr lang="en-US" sz="1200" dirty="0"/>
              <a:t>There is also value in having a baseline mechanism (minimum feature set) that we can all agree on. </a:t>
            </a:r>
          </a:p>
          <a:p>
            <a:pPr marL="457200" indent="-457200">
              <a:buFont typeface="Arial" panose="020B0604020202020204" pitchFamily="34" charset="0"/>
              <a:buChar char="•"/>
            </a:pPr>
            <a:r>
              <a:rPr lang="en-US" sz="1200" dirty="0"/>
              <a:t>Can 802.15.4ab agree to work on a baseline channel access mechanism(s) that can be evaluated for coexistence via simulations? </a:t>
            </a:r>
          </a:p>
          <a:p>
            <a:pPr marL="857250" lvl="1" indent="-457200">
              <a:buFont typeface="Arial" panose="020B0604020202020204" pitchFamily="34" charset="0"/>
              <a:buChar char="•"/>
            </a:pPr>
            <a:r>
              <a:rPr lang="en-US" sz="1200" dirty="0"/>
              <a:t>Define use case(s)</a:t>
            </a:r>
          </a:p>
          <a:p>
            <a:pPr marL="857250" lvl="1" indent="-457200">
              <a:buFont typeface="Arial" panose="020B0604020202020204" pitchFamily="34" charset="0"/>
              <a:buChar char="•"/>
            </a:pPr>
            <a:r>
              <a:rPr lang="en-US" sz="1200" dirty="0"/>
              <a:t>Consider effect of 802.11 and BT on 802.15.4ab NB</a:t>
            </a:r>
          </a:p>
          <a:p>
            <a:pPr marL="857250" lvl="1" indent="-457200">
              <a:buFont typeface="Arial" panose="020B0604020202020204" pitchFamily="34" charset="0"/>
              <a:buChar char="•"/>
            </a:pPr>
            <a:r>
              <a:rPr lang="en-US" sz="1200" dirty="0"/>
              <a:t>Consider effect of 802.15.4ab NB on itself and other technologies like 802.11 and BT</a:t>
            </a:r>
          </a:p>
          <a:p>
            <a:pPr marL="457200" indent="-457200">
              <a:buFont typeface="Arial" panose="020B0604020202020204" pitchFamily="34" charset="0"/>
              <a:buChar char="•"/>
            </a:pPr>
            <a:r>
              <a:rPr lang="en-US" sz="1200" dirty="0"/>
              <a:t>If so, what other options, beside LBT, should be considered? </a:t>
            </a:r>
          </a:p>
          <a:p>
            <a:pPr marL="857250" lvl="1" indent="-457200">
              <a:buFont typeface="Arial" panose="020B0604020202020204" pitchFamily="34" charset="0"/>
              <a:buChar char="•"/>
            </a:pPr>
            <a:r>
              <a:rPr lang="en-US" sz="1200" dirty="0"/>
              <a:t>power control</a:t>
            </a:r>
          </a:p>
          <a:p>
            <a:pPr marL="857250" lvl="1" indent="-457200">
              <a:buFont typeface="Arial" panose="020B0604020202020204" pitchFamily="34" charset="0"/>
              <a:buChar char="•"/>
            </a:pPr>
            <a:r>
              <a:rPr lang="en-US" sz="1200" dirty="0"/>
              <a:t>mix of LBT and no-LBT messages (as suggested by Sven </a:t>
            </a:r>
            <a:r>
              <a:rPr lang="en-US" sz="1200" dirty="0" err="1"/>
              <a:t>Zeisberg</a:t>
            </a:r>
            <a:r>
              <a:rPr lang="en-US" sz="1200" dirty="0"/>
              <a:t>)</a:t>
            </a:r>
          </a:p>
          <a:p>
            <a:pPr marL="457200" indent="-457200">
              <a:buFont typeface="Arial" panose="020B0604020202020204" pitchFamily="34" charset="0"/>
              <a:buChar char="•"/>
            </a:pPr>
            <a:r>
              <a:rPr lang="en-US" sz="1200" dirty="0"/>
              <a:t>Should all LBT related comments be withdrawn for now and resubmitted at a later time?</a:t>
            </a:r>
          </a:p>
          <a:p>
            <a:pPr marL="457200" indent="-457200">
              <a:buFont typeface="Arial" panose="020B0604020202020204" pitchFamily="34" charset="0"/>
              <a:buChar char="•"/>
            </a:pPr>
            <a:r>
              <a:rPr lang="en-US" sz="1200" dirty="0"/>
              <a:t>While this work is done, what are the implications to the timeline of the 802.15.4ab spec?  Will the spec be delayed until the completion of this work?</a:t>
            </a:r>
          </a:p>
        </p:txBody>
      </p:sp>
      <p:sp>
        <p:nvSpPr>
          <p:cNvPr id="5" name="Slide Number Placeholder 5">
            <a:extLst>
              <a:ext uri="{FF2B5EF4-FFF2-40B4-BE49-F238E27FC236}">
                <a16:creationId xmlns:a16="http://schemas.microsoft.com/office/drawing/2014/main" id="{D6821B5C-F647-E858-FE6D-F6AB77ADC626}"/>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133477245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e43c8432-7c22-4daa-a08c-e9e871affa3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76A85E70A76484983C5D214F1E2BD51" ma:contentTypeVersion="17" ma:contentTypeDescription="Create a new document." ma:contentTypeScope="" ma:versionID="391b4c5d1ffdb30ad236b0ad5062ae01">
  <xsd:schema xmlns:xsd="http://www.w3.org/2001/XMLSchema" xmlns:xs="http://www.w3.org/2001/XMLSchema" xmlns:p="http://schemas.microsoft.com/office/2006/metadata/properties" xmlns:ns3="e43c8432-7c22-4daa-a08c-e9e871affa35" xmlns:ns4="bec01926-f782-4462-aa14-80012f549823" targetNamespace="http://schemas.microsoft.com/office/2006/metadata/properties" ma:root="true" ma:fieldsID="4fc934fbbbf79451015ed34e6eb2af4e" ns3:_="" ns4:_="">
    <xsd:import namespace="e43c8432-7c22-4daa-a08c-e9e871affa35"/>
    <xsd:import namespace="bec01926-f782-4462-aa14-80012f54982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43c8432-7c22-4daa-a08c-e9e871affa3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ec01926-f782-4462-aa14-80012f54982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E8626AB-2CF3-4ACD-9583-67CB4401AB19}">
  <ds:schemaRefs>
    <ds:schemaRef ds:uri="http://schemas.microsoft.com/sharepoint/v3/contenttype/forms"/>
  </ds:schemaRefs>
</ds:datastoreItem>
</file>

<file path=customXml/itemProps2.xml><?xml version="1.0" encoding="utf-8"?>
<ds:datastoreItem xmlns:ds="http://schemas.openxmlformats.org/officeDocument/2006/customXml" ds:itemID="{542D9F30-AED1-4CED-BEDC-1411793F1BD5}">
  <ds:schemaRefs>
    <ds:schemaRef ds:uri="http://purl.org/dc/elements/1.1/"/>
    <ds:schemaRef ds:uri="http://www.w3.org/XML/1998/namespace"/>
    <ds:schemaRef ds:uri="http://schemas.microsoft.com/office/2006/metadata/properties"/>
    <ds:schemaRef ds:uri="http://schemas.microsoft.com/office/2006/documentManagement/types"/>
    <ds:schemaRef ds:uri="http://purl.org/dc/terms/"/>
    <ds:schemaRef ds:uri="bec01926-f782-4462-aa14-80012f549823"/>
    <ds:schemaRef ds:uri="http://schemas.microsoft.com/office/infopath/2007/PartnerControls"/>
    <ds:schemaRef ds:uri="http://schemas.openxmlformats.org/package/2006/metadata/core-properties"/>
    <ds:schemaRef ds:uri="e43c8432-7c22-4daa-a08c-e9e871affa35"/>
    <ds:schemaRef ds:uri="http://purl.org/dc/dcmitype/"/>
  </ds:schemaRefs>
</ds:datastoreItem>
</file>

<file path=customXml/itemProps3.xml><?xml version="1.0" encoding="utf-8"?>
<ds:datastoreItem xmlns:ds="http://schemas.openxmlformats.org/officeDocument/2006/customXml" ds:itemID="{67BEAB55-B776-4A3B-A6AA-1F2305EE3E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43c8432-7c22-4daa-a08c-e9e871affa35"/>
    <ds:schemaRef ds:uri="bec01926-f782-4462-aa14-80012f5498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507</Words>
  <Application>Microsoft Office PowerPoint</Application>
  <PresentationFormat>On-screen Show (4:3)</PresentationFormat>
  <Paragraphs>32</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Arial Unicode MS</vt:lpstr>
      <vt:lpstr>Times New Roman</vt:lpstr>
      <vt:lpstr>Office Theme</vt:lpstr>
      <vt:lpstr>PowerPoint Presentation</vt:lpstr>
      <vt:lpstr>Next steps for NB Coex</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2021-07-16T06:01:58Z</dcterms:created>
  <dcterms:modified xsi:type="dcterms:W3CDTF">2024-05-15T08:54:15Z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0x010100A76A85E70A76484983C5D214F1E2BD51</vt:lpwstr>
  </property>
</Properties>
</file>