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802-15-24-0291-00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A65DB179-6D7E-46B8-8627-FA77041BEBA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802-15-24-0291-00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299D0C77-04C9-4ABD-AFB3-407286D1F74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802-15-24-0291-00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3A2AAFA6-B4BD-4E5D-B8D2-CEAF1E23F22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datatracker.ietf.org/doc/minutes-119-suit-202403202330/" TargetMode="External"/><Relationship Id="rId2" Type="http://schemas.openxmlformats.org/officeDocument/2006/relationships/hyperlink" Target="https://www.meetecho.com/ietf119/recordings#SUIT" TargetMode="External"/><Relationship Id="rId3"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doc/draft-ietf-suit-manifest/" TargetMode="External"/><Relationship Id="rId2" Type="http://schemas.openxmlformats.org/officeDocument/2006/relationships/hyperlink" Target="https://datatracker.ietf.org/doc/draft-ietf-suit-mud/" TargetMode="External"/><Relationship Id="rId3" Type="http://schemas.openxmlformats.org/officeDocument/2006/relationships/hyperlink" Target="https://datatracker.ietf.org/doc/draft-ietf-suit-firmware-encryption/" TargetMode="External"/><Relationship Id="rId4" Type="http://schemas.openxmlformats.org/officeDocument/2006/relationships/hyperlink" Target="https://datatracker.ietf.org/doc/draft-ietf-suit-report/" TargetMode="External"/><Relationship Id="rId5" Type="http://schemas.openxmlformats.org/officeDocument/2006/relationships/hyperlink" Target="https://datatracker.ietf.org/doc/draft-ietf-suit-trust-domains/" TargetMode="External"/><Relationship Id="rId6" Type="http://schemas.openxmlformats.org/officeDocument/2006/relationships/hyperlink" Target="https://datatracker.ietf.org/doc/draft-ietf-suit-update-management/" TargetMode="External"/><Relationship Id="rId7" Type="http://schemas.openxmlformats.org/officeDocument/2006/relationships/hyperlink" Target="https://datatracker.ietf.org/doc/draft-moran-suit-mti/" TargetMode="External"/><Relationship Id="rId8"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s://datatracker.ietf.org/meeting/119/proceedings"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registration.ietf.org/120/" TargetMode="External"/><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datatracker.ietf.org/doc/minutes-119-6lo/" TargetMode="External"/><Relationship Id="rId2" Type="http://schemas.openxmlformats.org/officeDocument/2006/relationships/hyperlink" Target="https://www.meetecho.com/ietf119/recordings#6LO"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hyperlink" Target="https://datatracker.ietf.org/doc/draft-ietf-6lo-prefix-registration/" TargetMode="External"/><Relationship Id="rId5" Type="http://schemas.openxmlformats.org/officeDocument/2006/relationships/hyperlink" Target="https://datatracker.ietf.org/doc/html/draft-choi-6lo-owc-01" TargetMode="External"/><Relationship Id="rId6"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datatracker.ietf.org/doc/minutes-119-lake-202403210530/" TargetMode="External"/><Relationship Id="rId2" Type="http://schemas.openxmlformats.org/officeDocument/2006/relationships/hyperlink" Target="https://www.meetecho.com/ietf119/recordings#LAKE" TargetMode="External"/><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datatracker.ietf.org/doc/draft-ietf-lake-authz/" TargetMode="External"/><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77320" cy="4611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May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May, 2024</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57200" y="725040"/>
            <a:ext cx="8226720" cy="12477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56"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478080" indent="-478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119</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Minutes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Meetecho recording</a:t>
            </a:r>
            <a:endParaRPr b="0" lang="en-US" sz="32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7"/>
          <p:cNvSpPr/>
          <p:nvPr/>
        </p:nvSpPr>
        <p:spPr>
          <a:xfrm>
            <a:off x="457200" y="725040"/>
            <a:ext cx="8226720" cy="12477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Work in progress</a:t>
            </a:r>
            <a:endParaRPr b="0" lang="en-US" sz="4400" spc="-1" strike="noStrike">
              <a:solidFill>
                <a:srgbClr val="000000"/>
              </a:solidFill>
              <a:latin typeface="Arial"/>
            </a:endParaRPr>
          </a:p>
        </p:txBody>
      </p:sp>
      <p:sp>
        <p:nvSpPr>
          <p:cNvPr id="158" name="CustomShape 8"/>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fontScale="67000"/>
          </a:bodyPr>
          <a:p>
            <a:pPr marL="320040" indent="-320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641520" indent="-320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https://datatracker.ietf.org/doc/draft-ietf-suit-manifest/</a:t>
            </a:r>
            <a:endParaRPr b="0" lang="en-US" sz="2800" spc="-1" strike="noStrike">
              <a:solidFill>
                <a:srgbClr val="000000"/>
              </a:solidFill>
              <a:latin typeface="Arial"/>
            </a:endParaRPr>
          </a:p>
          <a:p>
            <a:pPr lvl="4" marL="723600" indent="-144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2"/>
              </a:rPr>
              <a:t>https://datatracker.ietf.org/doc/draft-ietf-suit-mud/</a:t>
            </a:r>
            <a:endParaRPr b="0" lang="en-US" sz="2800" spc="-1" strike="noStrike">
              <a:solidFill>
                <a:srgbClr val="000000"/>
              </a:solidFill>
              <a:latin typeface="Arial"/>
            </a:endParaRPr>
          </a:p>
          <a:p>
            <a:pPr marL="320040" indent="-320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in Progress (most of then almost done in WG)</a:t>
            </a:r>
            <a:endParaRPr b="0" lang="en-US" sz="3200" spc="-1" strike="noStrike">
              <a:solidFill>
                <a:srgbClr val="000000"/>
              </a:solidFill>
              <a:latin typeface="Arial"/>
            </a:endParaRPr>
          </a:p>
          <a:p>
            <a:pPr lvl="1" marL="641520" indent="-320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https://datatracker.ietf.org/doc/draft-ietf-suit-firmware-encryption/</a:t>
            </a:r>
            <a:endParaRPr b="0" lang="en-US" sz="2800" spc="-1" strike="noStrike">
              <a:solidFill>
                <a:srgbClr val="000000"/>
              </a:solidFill>
              <a:latin typeface="Arial"/>
            </a:endParaRPr>
          </a:p>
          <a:p>
            <a:pPr lvl="1" marL="641520" indent="-320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https://datatracker.ietf.org/doc/draft-ietf-suit-report/</a:t>
            </a:r>
            <a:endParaRPr b="0" lang="en-US" sz="2800" spc="-1" strike="noStrike">
              <a:solidFill>
                <a:srgbClr val="000000"/>
              </a:solidFill>
              <a:latin typeface="Arial"/>
            </a:endParaRPr>
          </a:p>
          <a:p>
            <a:pPr lvl="1" marL="641520" indent="-320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https://datatracker.ietf.org/doc/draft-ietf-suit-trust-domains/</a:t>
            </a:r>
            <a:endParaRPr b="0" lang="en-US" sz="2800" spc="-1" strike="noStrike">
              <a:solidFill>
                <a:srgbClr val="000000"/>
              </a:solidFill>
              <a:latin typeface="Arial"/>
            </a:endParaRPr>
          </a:p>
          <a:p>
            <a:pPr lvl="1" marL="641520" indent="-320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https://datatracker.ietf.org/doc/draft-ietf-suit-update-management/</a:t>
            </a:r>
            <a:endParaRPr b="0" lang="en-US" sz="2800" spc="-1" strike="noStrike">
              <a:solidFill>
                <a:srgbClr val="000000"/>
              </a:solidFill>
              <a:latin typeface="Arial"/>
            </a:endParaRPr>
          </a:p>
          <a:p>
            <a:pPr lvl="1" marL="641520" indent="-32004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457200" y="777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120</a:t>
            </a:r>
            <a:endParaRPr b="0" lang="en-US" sz="4400" spc="-1" strike="noStrike">
              <a:solidFill>
                <a:srgbClr val="000000"/>
              </a:solidFill>
              <a:latin typeface="Arial"/>
            </a:endParaRPr>
          </a:p>
        </p:txBody>
      </p:sp>
      <p:sp>
        <p:nvSpPr>
          <p:cNvPr id="160"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384480" indent="-38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384480" indent="-38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384480" indent="-38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No BoFs scheduled yet.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777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May</a:t>
            </a:r>
            <a:endParaRPr b="0" lang="en-US" sz="4400" spc="-1" strike="noStrike">
              <a:solidFill>
                <a:srgbClr val="000000"/>
              </a:solidFill>
              <a:latin typeface="Arial"/>
            </a:endParaRPr>
          </a:p>
        </p:txBody>
      </p:sp>
      <p:sp>
        <p:nvSpPr>
          <p:cNvPr id="140"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happened on IETF 119 Brisbane (</a:t>
            </a:r>
            <a:r>
              <a:rPr b="0" lang="en-US" sz="3200" spc="-1" strike="noStrike">
                <a:solidFill>
                  <a:srgbClr val="000000"/>
                </a:solidFill>
                <a:latin typeface="Arial"/>
                <a:ea typeface="DejaVu Sans"/>
              </a:rPr>
              <a:t>March 16 – 22, 2024)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457200" y="777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119</a:t>
            </a:r>
            <a:endParaRPr b="0" lang="en-US" sz="4400" spc="-1" strike="noStrike">
              <a:solidFill>
                <a:srgbClr val="000000"/>
              </a:solidFill>
              <a:latin typeface="Arial"/>
            </a:endParaRPr>
          </a:p>
        </p:txBody>
      </p:sp>
      <p:sp>
        <p:nvSpPr>
          <p:cNvPr id="142"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119 was held in Brisbane between 16</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22</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being collected:</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https://datatracker.ietf.org/meeting/119/proceedings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457200" y="777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120</a:t>
            </a:r>
            <a:endParaRPr b="0" lang="en-US" sz="4400" spc="-1" strike="noStrike">
              <a:solidFill>
                <a:srgbClr val="000000"/>
              </a:solidFill>
              <a:latin typeface="Arial"/>
            </a:endParaRPr>
          </a:p>
        </p:txBody>
      </p:sp>
      <p:sp>
        <p:nvSpPr>
          <p:cNvPr id="144"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120 will be held in Vancouver, one week after the Montreal IEEE meeting between 20</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and 26</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2024.</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open:</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Registration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457200" y="777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46"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94480" indent="-2944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725040"/>
            <a:ext cx="8226720" cy="12477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48"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119</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Minutes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Meetecho recording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777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50" name="CustomShape 2"/>
          <p:cNvSpPr/>
          <p:nvPr/>
        </p:nvSpPr>
        <p:spPr>
          <a:xfrm>
            <a:off x="457200" y="2252520"/>
            <a:ext cx="8457120" cy="3974760"/>
          </a:xfrm>
          <a:prstGeom prst="rect">
            <a:avLst/>
          </a:prstGeom>
          <a:noFill/>
          <a:ln w="0">
            <a:noFill/>
          </a:ln>
        </p:spPr>
        <p:style>
          <a:lnRef idx="0"/>
          <a:fillRef idx="0"/>
          <a:effectRef idx="0"/>
          <a:fontRef idx="minor"/>
        </p:style>
        <p:txBody>
          <a:bodyPr lIns="0" rIns="0" tIns="0" bIns="0" anchor="t">
            <a:normAutofit fontScale="91000"/>
          </a:bodyPr>
          <a:p>
            <a:pPr lvl="1" marL="39312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Publication requested</a:t>
            </a:r>
            <a:endParaRPr b="0" lang="en-US" sz="2800" spc="-1" strike="noStrike">
              <a:solidFill>
                <a:srgbClr val="000000"/>
              </a:solidFill>
              <a:latin typeface="Arial"/>
            </a:endParaRPr>
          </a:p>
          <a:p>
            <a:pPr lvl="2" marL="589680" indent="-19656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ND Multicast Address Listener Registration</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1" marL="39312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Work in progress</a:t>
            </a:r>
            <a:endParaRPr b="0" lang="en-US" sz="2400" spc="-1" strike="noStrike">
              <a:solidFill>
                <a:srgbClr val="000000"/>
              </a:solidFill>
              <a:latin typeface="Arial"/>
            </a:endParaRPr>
          </a:p>
          <a:p>
            <a:pPr lvl="2" marL="589680" indent="-19656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SCHC-compressed Packets over IEEE 802.15.4</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Path-Aware Semantic Addressing (PASA) for Low power and Lossy Networks</a:t>
            </a:r>
            <a:endParaRPr b="0" lang="en-US" sz="1800" spc="-1" strike="noStrike">
              <a:solidFill>
                <a:srgbClr val="000000"/>
              </a:solidFill>
              <a:latin typeface="Arial"/>
            </a:endParaRPr>
          </a:p>
          <a:p>
            <a:pPr lvl="3" marL="78624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a:p>
            <a:pPr lvl="2" marL="589680" indent="-19656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IPv6 Neighbor Discovery Prefix Registration</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4"/>
              </a:rPr>
              <a:t>https://datatracker.ietf.org/doc/draft-ietf-6lo-prefix-registration/</a:t>
            </a:r>
            <a:endParaRPr b="0" lang="en-US" sz="1800" spc="-1" strike="noStrike">
              <a:solidFill>
                <a:srgbClr val="000000"/>
              </a:solidFill>
              <a:latin typeface="Arial"/>
            </a:endParaRPr>
          </a:p>
          <a:p>
            <a:pPr lvl="2" marL="58968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a:solidFill>
                  <a:srgbClr val="000000"/>
                </a:solidFill>
                <a:latin typeface="Arial"/>
                <a:ea typeface="DejaVu Sans"/>
              </a:rPr>
              <a:t>Transmission of IPv6 Packets over Short-Range OWC (expired)</a:t>
            </a:r>
            <a:endParaRPr b="0" lang="en-US" sz="1800" spc="-1" strike="noStrike">
              <a:solidFill>
                <a:srgbClr val="000000"/>
              </a:solidFill>
              <a:latin typeface="Arial"/>
            </a:endParaRPr>
          </a:p>
          <a:p>
            <a:pPr lvl="3" marL="786240" indent="-196560">
              <a:lnSpc>
                <a:spcPct val="100000"/>
              </a:lnSpc>
              <a:buClr>
                <a:srgbClr val="000000"/>
              </a:buClr>
              <a:buSzPct val="45000"/>
              <a:buFont typeface="Wingdings" charset="2"/>
              <a:buChar char=""/>
              <a:tabLst>
                <a:tab algn="l" pos="182880"/>
                <a:tab algn="l" pos="365760"/>
                <a:tab algn="l" pos="548640"/>
                <a:tab algn="l" pos="731520"/>
              </a:tabLst>
            </a:pPr>
            <a:r>
              <a:rPr b="0" lang="en-US" sz="1800" spc="-1" strike="noStrike" u="sng">
                <a:solidFill>
                  <a:srgbClr val="0000ff"/>
                </a:solidFill>
                <a:uFillTx/>
                <a:latin typeface="Arial"/>
                <a:ea typeface="DejaVu Sans"/>
                <a:hlinkClick r:id="rId5"/>
              </a:rPr>
              <a:t>https://datatracker.ietf.org/doc/html/draft-choi-6lo-owc-01</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725040"/>
            <a:ext cx="8226720" cy="12477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52" name="CustomShape 2"/>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a:bodyPr>
          <a:p>
            <a:pPr marL="264600" indent="-264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119</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Minutes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Meetecho recording</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3"/>
          <p:cNvSpPr/>
          <p:nvPr/>
        </p:nvSpPr>
        <p:spPr>
          <a:xfrm>
            <a:off x="457200" y="725040"/>
            <a:ext cx="8226720" cy="12477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Work in progress</a:t>
            </a:r>
            <a:endParaRPr b="0" lang="en-US" sz="4400" spc="-1" strike="noStrike">
              <a:solidFill>
                <a:srgbClr val="000000"/>
              </a:solidFill>
              <a:latin typeface="Arial"/>
            </a:endParaRPr>
          </a:p>
        </p:txBody>
      </p:sp>
      <p:sp>
        <p:nvSpPr>
          <p:cNvPr id="154" name="CustomShape 4"/>
          <p:cNvSpPr/>
          <p:nvPr/>
        </p:nvSpPr>
        <p:spPr>
          <a:xfrm>
            <a:off x="457200" y="2252520"/>
            <a:ext cx="8226720" cy="3974760"/>
          </a:xfrm>
          <a:prstGeom prst="rect">
            <a:avLst/>
          </a:prstGeom>
          <a:noFill/>
          <a:ln w="0">
            <a:noFill/>
          </a:ln>
        </p:spPr>
        <p:style>
          <a:lnRef idx="0"/>
          <a:fillRef idx="0"/>
          <a:effectRef idx="0"/>
          <a:fontRef idx="minor"/>
        </p:style>
        <p:txBody>
          <a:bodyPr lIns="0" rIns="0" tIns="0" bIns="0" anchor="t">
            <a:normAutofit fontScale="97000"/>
          </a:bodyPr>
          <a:p>
            <a:pPr marL="256680" indent="-2566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Document status</a:t>
            </a:r>
            <a:endParaRPr b="0" lang="en-US" sz="2600" spc="-1" strike="noStrike">
              <a:solidFill>
                <a:srgbClr val="000000"/>
              </a:solidFill>
              <a:latin typeface="Arial"/>
            </a:endParaRPr>
          </a:p>
          <a:p>
            <a:pPr lvl="1" marL="419040" indent="-209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Published as RFCs:</a:t>
            </a:r>
            <a:endParaRPr b="0" lang="en-US" sz="2600" spc="-1" strike="noStrike">
              <a:solidFill>
                <a:srgbClr val="000000"/>
              </a:solidFill>
              <a:latin typeface="Arial"/>
            </a:endParaRPr>
          </a:p>
          <a:p>
            <a:pPr lvl="2" marL="628560" indent="-209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Ephemeral Diffie-Hellman Over COSE (EDHOC) published as RFC9528</a:t>
            </a:r>
            <a:endParaRPr b="0" lang="en-US" sz="2600" spc="-1" strike="noStrike">
              <a:solidFill>
                <a:srgbClr val="000000"/>
              </a:solidFill>
              <a:latin typeface="Arial"/>
            </a:endParaRPr>
          </a:p>
          <a:p>
            <a:pPr lvl="2" marL="628560" indent="-209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Traces of Ephemeral Diffie-Hellman Over COSE (EDHOC) published as RFC9529</a:t>
            </a:r>
            <a:endParaRPr b="0" lang="en-US" sz="2600" spc="-1" strike="noStrike">
              <a:solidFill>
                <a:srgbClr val="000000"/>
              </a:solidFill>
              <a:latin typeface="Arial"/>
            </a:endParaRPr>
          </a:p>
          <a:p>
            <a:pPr lvl="1" marL="443880" indent="-221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a:solidFill>
                  <a:srgbClr val="000000"/>
                </a:solidFill>
                <a:latin typeface="Arial"/>
                <a:ea typeface="DejaVu Sans"/>
              </a:rPr>
              <a:t>Working documents</a:t>
            </a:r>
            <a:endParaRPr b="0" lang="en-US" sz="2600" spc="-1" strike="noStrike">
              <a:solidFill>
                <a:srgbClr val="000000"/>
              </a:solidFill>
              <a:latin typeface="Arial"/>
            </a:endParaRPr>
          </a:p>
          <a:p>
            <a:pPr lvl="2" marL="666720" indent="-221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600" spc="-1" strike="noStrike" u="sng">
                <a:solidFill>
                  <a:srgbClr val="0000ff"/>
                </a:solidFill>
                <a:uFillTx/>
                <a:latin typeface="Arial"/>
                <a:ea typeface="DejaVu Sans"/>
                <a:hlinkClick r:id="rId1"/>
              </a:rPr>
              <a:t>https://datatracker.ietf.org/doc/draft-ietf-lake-authz/</a:t>
            </a:r>
            <a:endParaRPr b="0" lang="en-US" sz="26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3859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2024-05-14T16:50:54Z</dcterms:modified>
  <cp:revision>155</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