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_rels/presentation.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10.xml.rels" ContentType="application/vnd.openxmlformats-package.relationships+xml"/>
  <Override PartName="/ppt/slideLayouts/_rels/slideLayout25.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31.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27.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1.xml.rels" ContentType="application/vnd.openxmlformats-package.relationships+xml"/>
  <Override PartName="/ppt/slideLayouts/_rels/slideLayout26.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11.xml" ContentType="application/vnd.openxmlformats-officedocument.presentationml.slideLayout+xml"/>
  <Override PartName="/ppt/slideLayouts/slideLayout35.xml" ContentType="application/vnd.openxmlformats-officedocument.presentationml.slideLayout+xml"/>
  <Override PartName="/ppt/slideLayouts/slideLayout12.xml" ContentType="application/vnd.openxmlformats-officedocument.presentationml.slideLayout+xml"/>
  <Override PartName="/ppt/slideLayouts/slideLayout36.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presProps.xml" ContentType="application/vnd.openxmlformats-officedocument.presentationml.presProps+xml"/>
  <Override PartName="/ppt/slides/slide1.xml" ContentType="application/vnd.openxmlformats-officedocument.presentationml.slide+xml"/>
  <Override PartName="/ppt/slides/_rels/slide12.xml.rels" ContentType="application/vnd.openxmlformats-package.relationships+xml"/>
  <Override PartName="/ppt/slides/_rels/slide11.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8160" cy="199080"/>
          </a:xfrm>
          <a:prstGeom prst="rect">
            <a:avLst/>
          </a:prstGeom>
          <a:noFill/>
          <a:ln w="0">
            <a:noFill/>
          </a:ln>
        </p:spPr>
        <p:style>
          <a:lnRef idx="0"/>
          <a:fillRef idx="0"/>
          <a:effectRef idx="0"/>
          <a:fontRef idx="minor"/>
        </p:style>
        <p:txBody>
          <a:bodyPr lIns="0" rIns="0" tIns="0" bIns="0" anchor="b">
            <a:noAutofit/>
          </a:bodyPr>
          <a:p>
            <a:pPr marL="1828800" algn="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doc.: 802-15-24-0291-00</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24400" cy="290880"/>
          </a:xfrm>
          <a:prstGeom prst="rect">
            <a:avLst/>
          </a:prstGeom>
          <a:noFill/>
          <a:ln w="0">
            <a:noFill/>
          </a:ln>
        </p:spPr>
        <p:style>
          <a:lnRef idx="0"/>
          <a:fillRef idx="0"/>
          <a:effectRef idx="0"/>
          <a:fontRef idx="minor"/>
        </p:style>
        <p:txBody>
          <a:bodyPr lIns="0" rIns="0" tIns="0" bIns="0" anchor="t">
            <a:noAutofit/>
          </a:bodyPr>
          <a:p>
            <a:pP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24400" cy="290880"/>
          </a:xfrm>
          <a:prstGeom prst="rect">
            <a:avLst/>
          </a:prstGeom>
          <a:noFill/>
          <a:ln w="0">
            <a:noFill/>
          </a:ln>
        </p:spPr>
        <p:style>
          <a:lnRef idx="0"/>
          <a:fillRef idx="0"/>
          <a:effectRef idx="0"/>
          <a:fontRef idx="minor"/>
        </p:style>
        <p:txBody>
          <a:bodyPr lIns="0" rIns="0" tIns="0" bIns="0" anchor="t">
            <a:noAutofit/>
          </a:bodyPr>
          <a:p>
            <a:pPr algn="ct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Page </a:t>
            </a:r>
            <a:fld id="{A65DB179-6D7E-46B8-8627-FA77041BEBAE}"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24400" cy="290880"/>
          </a:xfrm>
          <a:prstGeom prst="rect">
            <a:avLst/>
          </a:prstGeom>
          <a:noFill/>
          <a:ln w="0">
            <a:noFill/>
          </a:ln>
        </p:spPr>
        <p:style>
          <a:lnRef idx="0"/>
          <a:fillRef idx="0"/>
          <a:effectRef idx="0"/>
          <a:fontRef idx="minor"/>
        </p:style>
        <p:txBody>
          <a:bodyPr lIns="0" rIns="0" tIns="0" bIns="0" anchor="t">
            <a:noAutofit/>
          </a:bodyPr>
          <a:p>
            <a:pPr algn="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9960" cy="199080"/>
          </a:xfrm>
          <a:prstGeom prst="rect">
            <a:avLst/>
          </a:prstGeom>
          <a:noFill/>
          <a:ln w="0">
            <a:noFill/>
          </a:ln>
        </p:spPr>
        <p:style>
          <a:lnRef idx="0"/>
          <a:fillRef idx="0"/>
          <a:effectRef idx="0"/>
          <a:fontRef idx="minor"/>
        </p:style>
        <p:txBody>
          <a:bodyPr lIns="0" rIns="0" tIns="0" bIns="0" anchor="b">
            <a:noAutofit/>
          </a:bodyPr>
          <a:p>
            <a:pP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May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8160" cy="199080"/>
          </a:xfrm>
          <a:prstGeom prst="rect">
            <a:avLst/>
          </a:prstGeom>
          <a:noFill/>
          <a:ln w="0">
            <a:noFill/>
          </a:ln>
        </p:spPr>
        <p:style>
          <a:lnRef idx="0"/>
          <a:fillRef idx="0"/>
          <a:effectRef idx="0"/>
          <a:fontRef idx="minor"/>
        </p:style>
        <p:txBody>
          <a:bodyPr lIns="0" rIns="0" tIns="0" bIns="0" anchor="b">
            <a:noAutofit/>
          </a:bodyPr>
          <a:p>
            <a:pPr marL="1828800" algn="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doc.: 802-15-24-0291-00</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24400" cy="290880"/>
          </a:xfrm>
          <a:prstGeom prst="rect">
            <a:avLst/>
          </a:prstGeom>
          <a:noFill/>
          <a:ln w="0">
            <a:noFill/>
          </a:ln>
        </p:spPr>
        <p:style>
          <a:lnRef idx="0"/>
          <a:fillRef idx="0"/>
          <a:effectRef idx="0"/>
          <a:fontRef idx="minor"/>
        </p:style>
        <p:txBody>
          <a:bodyPr lIns="0" rIns="0" tIns="0" bIns="0" anchor="t">
            <a:noAutofit/>
          </a:bodyPr>
          <a:p>
            <a:pP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24400" cy="290880"/>
          </a:xfrm>
          <a:prstGeom prst="rect">
            <a:avLst/>
          </a:prstGeom>
          <a:noFill/>
          <a:ln w="0">
            <a:noFill/>
          </a:ln>
        </p:spPr>
        <p:style>
          <a:lnRef idx="0"/>
          <a:fillRef idx="0"/>
          <a:effectRef idx="0"/>
          <a:fontRef idx="minor"/>
        </p:style>
        <p:txBody>
          <a:bodyPr lIns="0" rIns="0" tIns="0" bIns="0" anchor="t">
            <a:noAutofit/>
          </a:bodyPr>
          <a:p>
            <a:pPr algn="ct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Page </a:t>
            </a:r>
            <a:fld id="{299D0C77-04C9-4ABD-AFB3-407286D1F742}"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24400" cy="290880"/>
          </a:xfrm>
          <a:prstGeom prst="rect">
            <a:avLst/>
          </a:prstGeom>
          <a:noFill/>
          <a:ln w="0">
            <a:noFill/>
          </a:ln>
        </p:spPr>
        <p:style>
          <a:lnRef idx="0"/>
          <a:fillRef idx="0"/>
          <a:effectRef idx="0"/>
          <a:fontRef idx="minor"/>
        </p:style>
        <p:txBody>
          <a:bodyPr lIns="0" rIns="0" tIns="0" bIns="0" anchor="t">
            <a:noAutofit/>
          </a:bodyPr>
          <a:p>
            <a:pPr algn="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9960" cy="199080"/>
          </a:xfrm>
          <a:prstGeom prst="rect">
            <a:avLst/>
          </a:prstGeom>
          <a:noFill/>
          <a:ln w="0">
            <a:noFill/>
          </a:ln>
        </p:spPr>
        <p:style>
          <a:lnRef idx="0"/>
          <a:fillRef idx="0"/>
          <a:effectRef idx="0"/>
          <a:fontRef idx="minor"/>
        </p:style>
        <p:txBody>
          <a:bodyPr lIns="0" rIns="0" tIns="0" bIns="0" anchor="b">
            <a:noAutofit/>
          </a:bodyPr>
          <a:p>
            <a:pP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May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8160" cy="199080"/>
          </a:xfrm>
          <a:prstGeom prst="rect">
            <a:avLst/>
          </a:prstGeom>
          <a:noFill/>
          <a:ln w="0">
            <a:noFill/>
          </a:ln>
        </p:spPr>
        <p:style>
          <a:lnRef idx="0"/>
          <a:fillRef idx="0"/>
          <a:effectRef idx="0"/>
          <a:fontRef idx="minor"/>
        </p:style>
        <p:txBody>
          <a:bodyPr lIns="0" rIns="0" tIns="0" bIns="0" anchor="b">
            <a:noAutofit/>
          </a:bodyPr>
          <a:p>
            <a:pPr marL="1828800" algn="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doc.: 802-15-24-0291-00</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24400" cy="290880"/>
          </a:xfrm>
          <a:prstGeom prst="rect">
            <a:avLst/>
          </a:prstGeom>
          <a:noFill/>
          <a:ln w="0">
            <a:noFill/>
          </a:ln>
        </p:spPr>
        <p:style>
          <a:lnRef idx="0"/>
          <a:fillRef idx="0"/>
          <a:effectRef idx="0"/>
          <a:fontRef idx="minor"/>
        </p:style>
        <p:txBody>
          <a:bodyPr lIns="0" rIns="0" tIns="0" bIns="0" anchor="t">
            <a:noAutofit/>
          </a:bodyPr>
          <a:p>
            <a:pP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24400" cy="290880"/>
          </a:xfrm>
          <a:prstGeom prst="rect">
            <a:avLst/>
          </a:prstGeom>
          <a:noFill/>
          <a:ln w="0">
            <a:noFill/>
          </a:ln>
        </p:spPr>
        <p:style>
          <a:lnRef idx="0"/>
          <a:fillRef idx="0"/>
          <a:effectRef idx="0"/>
          <a:fontRef idx="minor"/>
        </p:style>
        <p:txBody>
          <a:bodyPr lIns="0" rIns="0" tIns="0" bIns="0" anchor="t">
            <a:noAutofit/>
          </a:bodyPr>
          <a:p>
            <a:pPr algn="ct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Page </a:t>
            </a:r>
            <a:fld id="{3A2AAFA6-B4BD-4E5D-B8D2-CEAF1E23F223}"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24400" cy="290880"/>
          </a:xfrm>
          <a:prstGeom prst="rect">
            <a:avLst/>
          </a:prstGeom>
          <a:noFill/>
          <a:ln w="0">
            <a:noFill/>
          </a:ln>
        </p:spPr>
        <p:style>
          <a:lnRef idx="0"/>
          <a:fillRef idx="0"/>
          <a:effectRef idx="0"/>
          <a:fontRef idx="minor"/>
        </p:style>
        <p:txBody>
          <a:bodyPr lIns="0" rIns="0" tIns="0" bIns="0" anchor="t">
            <a:noAutofit/>
          </a:bodyPr>
          <a:p>
            <a:pPr algn="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9960" cy="199080"/>
          </a:xfrm>
          <a:prstGeom prst="rect">
            <a:avLst/>
          </a:prstGeom>
          <a:noFill/>
          <a:ln w="0">
            <a:noFill/>
          </a:ln>
        </p:spPr>
        <p:style>
          <a:lnRef idx="0"/>
          <a:fillRef idx="0"/>
          <a:effectRef idx="0"/>
          <a:fontRef idx="minor"/>
        </p:style>
        <p:txBody>
          <a:bodyPr lIns="0" rIns="0" tIns="0" bIns="0" anchor="b">
            <a:noAutofit/>
          </a:bodyPr>
          <a:p>
            <a:pP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May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hyperlink" Target="https://datatracker.ietf.org/doc/minutes-119-suit-202403202330/" TargetMode="External"/><Relationship Id="rId2" Type="http://schemas.openxmlformats.org/officeDocument/2006/relationships/hyperlink" Target="https://www.meetecho.com/ietf119/recordings#SUIT" TargetMode="External"/><Relationship Id="rId3"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hyperlink" Target="https://datatracker.ietf.org/doc/draft-ietf-suit-manifest/" TargetMode="External"/><Relationship Id="rId2" Type="http://schemas.openxmlformats.org/officeDocument/2006/relationships/hyperlink" Target="https://datatracker.ietf.org/doc/draft-ietf-suit-mud/" TargetMode="External"/><Relationship Id="rId3" Type="http://schemas.openxmlformats.org/officeDocument/2006/relationships/hyperlink" Target="https://datatracker.ietf.org/doc/draft-ietf-suit-firmware-encryption/" TargetMode="External"/><Relationship Id="rId4" Type="http://schemas.openxmlformats.org/officeDocument/2006/relationships/hyperlink" Target="https://datatracker.ietf.org/doc/draft-ietf-suit-report/" TargetMode="External"/><Relationship Id="rId5" Type="http://schemas.openxmlformats.org/officeDocument/2006/relationships/hyperlink" Target="https://datatracker.ietf.org/doc/draft-ietf-suit-trust-domains/" TargetMode="External"/><Relationship Id="rId6" Type="http://schemas.openxmlformats.org/officeDocument/2006/relationships/hyperlink" Target="https://datatracker.ietf.org/doc/draft-ietf-suit-update-management/" TargetMode="External"/><Relationship Id="rId7" Type="http://schemas.openxmlformats.org/officeDocument/2006/relationships/hyperlink" Target="https://datatracker.ietf.org/doc/draft-moran-suit-mti/" TargetMode="External"/><Relationship Id="rId8"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hyperlink" Target="https://datatracker.ietf.org/doc/bof-requests" TargetMode="External"/><Relationship Id="rId2" Type="http://schemas.openxmlformats.org/officeDocument/2006/relationships/hyperlink" Target="https://datatracker.ietf.org/wg/bofs/" TargetMode="External"/><Relationship Id="rId3"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hyperlink" Target="https://datatracker.ietf.org/meeting/119/proceedings" TargetMode="External"/><Relationship Id="rId2"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hyperlink" Target="https://registration.ietf.org/120/" TargetMode="External"/><Relationship Id="rId2"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datatracker.ietf.org/doc/minutes-119-6lo/" TargetMode="External"/><Relationship Id="rId2" Type="http://schemas.openxmlformats.org/officeDocument/2006/relationships/hyperlink" Target="https://www.meetecho.com/ietf119/recordings#6LO" TargetMode="External"/><Relationship Id="rId3"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hyperlink" Target="https://datatracker.ietf.org/doc/draft&#8208;ietf&#8208;6lo&#8208;multicast&#8208;registration/" TargetMode="External"/><Relationship Id="rId2" Type="http://schemas.openxmlformats.org/officeDocument/2006/relationships/hyperlink" Target="https://datatracker.ietf.org/doc//draft-gomez-6lo-schc-15dot4/" TargetMode="External"/><Relationship Id="rId3" Type="http://schemas.openxmlformats.org/officeDocument/2006/relationships/hyperlink" Target="https://datatracker.ietf.org/doc/draft-ietf-6lo-path-aware-semantic-addressing/" TargetMode="External"/><Relationship Id="rId4" Type="http://schemas.openxmlformats.org/officeDocument/2006/relationships/hyperlink" Target="https://datatracker.ietf.org/doc/draft-ietf-6lo-prefix-registration/" TargetMode="External"/><Relationship Id="rId5" Type="http://schemas.openxmlformats.org/officeDocument/2006/relationships/hyperlink" Target="https://datatracker.ietf.org/doc/html/draft-choi-6lo-owc-01" TargetMode="External"/><Relationship Id="rId6"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hyperlink" Target="https://datatracker.ietf.org/doc/minutes-119-lake-202403210530/" TargetMode="External"/><Relationship Id="rId2" Type="http://schemas.openxmlformats.org/officeDocument/2006/relationships/hyperlink" Target="https://www.meetecho.com/ietf119/recordings#LAKE" TargetMode="External"/><Relationship Id="rId3"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datatracker.ietf.org/doc/draft-ietf-lake-authz/" TargetMode="External"/><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152280" y="609480"/>
            <a:ext cx="8977320" cy="461196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182880"/>
                <a:tab algn="l" pos="365760"/>
                <a:tab algn="l" pos="548640"/>
                <a:tab algn="l" pos="731520"/>
              </a:tabLst>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tabLst>
                <a:tab algn="l" pos="182880"/>
                <a:tab algn="l" pos="365760"/>
                <a:tab algn="l" pos="548640"/>
                <a:tab algn="l" pos="731520"/>
              </a:tabLst>
            </a:pPr>
            <a:endParaRPr b="0" lang="en-US" sz="18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SC IETF May Slides</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Date Submitted: 14</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May, 2024</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tabLst>
                <a:tab algn="l" pos="182880"/>
                <a:tab algn="l" pos="365760"/>
                <a:tab algn="l" pos="548640"/>
                <a:tab algn="l" pos="731520"/>
              </a:tabLs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SC IETF Slides</a:t>
            </a:r>
            <a:endParaRPr b="0" lang="en-US" sz="1600" spc="-1" strike="noStrike">
              <a:solidFill>
                <a:srgbClr val="000000"/>
              </a:solidFill>
              <a:latin typeface="Arial"/>
            </a:endParaRPr>
          </a:p>
          <a:p>
            <a:pPr>
              <a:lnSpc>
                <a:spcPct val="100000"/>
              </a:lnSpc>
              <a:spcBef>
                <a:spcPts val="598"/>
              </a:spcBef>
              <a:spcAft>
                <a:spcPts val="598"/>
              </a:spcAft>
              <a:tabLst>
                <a:tab algn="l" pos="182880"/>
                <a:tab algn="l" pos="365760"/>
                <a:tab algn="l" pos="548640"/>
                <a:tab algn="l" pos="73152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tabLst>
                <a:tab algn="l" pos="182880"/>
                <a:tab algn="l" pos="365760"/>
                <a:tab algn="l" pos="548640"/>
                <a:tab algn="l" pos="731520"/>
              </a:tabLst>
            </a:pPr>
            <a:r>
              <a:rPr b="0" lang="en-IE" sz="1600" spc="-1" strike="noStrike">
                <a:solidFill>
                  <a:srgbClr val="000000"/>
                </a:solidFill>
                <a:latin typeface="Times New Roman"/>
                <a:ea typeface="DejaVu Sans"/>
              </a:rPr>
              <a:t>Opening Report and slides for SC IETF Meeting.</a:t>
            </a:r>
            <a:endParaRPr b="0" lang="en-US" sz="1600" spc="-1" strike="noStrike">
              <a:solidFill>
                <a:srgbClr val="000000"/>
              </a:solidFill>
              <a:latin typeface="Arial"/>
            </a:endParaRPr>
          </a:p>
          <a:p>
            <a:pPr>
              <a:lnSpc>
                <a:spcPct val="100000"/>
              </a:lnSpc>
              <a:spcBef>
                <a:spcPts val="598"/>
              </a:spcBef>
              <a:spcAft>
                <a:spcPts val="598"/>
              </a:spcAft>
              <a:tabLst>
                <a:tab algn="l" pos="182880"/>
                <a:tab algn="l" pos="365760"/>
                <a:tab algn="l" pos="548640"/>
                <a:tab algn="l" pos="731520"/>
              </a:tabLs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CustomShape 1"/>
          <p:cNvSpPr/>
          <p:nvPr/>
        </p:nvSpPr>
        <p:spPr>
          <a:xfrm>
            <a:off x="457200" y="725040"/>
            <a:ext cx="8226720" cy="124776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Suit – Software Updates for Internet of Things</a:t>
            </a:r>
            <a:endParaRPr b="0" lang="en-US" sz="4400" spc="-1" strike="noStrike">
              <a:solidFill>
                <a:srgbClr val="000000"/>
              </a:solidFill>
              <a:latin typeface="Arial"/>
            </a:endParaRPr>
          </a:p>
        </p:txBody>
      </p:sp>
      <p:sp>
        <p:nvSpPr>
          <p:cNvPr id="156" name="CustomShape 2"/>
          <p:cNvSpPr/>
          <p:nvPr/>
        </p:nvSpPr>
        <p:spPr>
          <a:xfrm>
            <a:off x="457200" y="2252520"/>
            <a:ext cx="8226720" cy="3974760"/>
          </a:xfrm>
          <a:prstGeom prst="rect">
            <a:avLst/>
          </a:prstGeom>
          <a:noFill/>
          <a:ln w="0">
            <a:noFill/>
          </a:ln>
        </p:spPr>
        <p:style>
          <a:lnRef idx="0"/>
          <a:fillRef idx="0"/>
          <a:effectRef idx="0"/>
          <a:fontRef idx="minor"/>
        </p:style>
        <p:txBody>
          <a:bodyPr lIns="0" rIns="0" tIns="0" bIns="0" anchor="t">
            <a:normAutofit/>
          </a:bodyPr>
          <a:p>
            <a:pPr marL="478080" indent="-4780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Did meet in 119</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1"/>
              </a:rPr>
              <a:t>Minutes</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2"/>
              </a:rPr>
              <a:t>Meetecho recording</a:t>
            </a:r>
            <a:endParaRPr b="0" lang="en-US" sz="3200" spc="-1" strike="noStrike">
              <a:solidFill>
                <a:srgbClr val="000000"/>
              </a:solidFill>
              <a:latin typeface="Arial"/>
            </a:endParaRPr>
          </a:p>
          <a:p>
            <a:pPr>
              <a:lnSpc>
                <a:spcPct val="100000"/>
              </a:lnSpc>
              <a:spcBef>
                <a:spcPts val="1417"/>
              </a:spcBef>
              <a:tabLst>
                <a:tab algn="l" pos="182880"/>
                <a:tab algn="l" pos="365760"/>
                <a:tab algn="l" pos="548640"/>
                <a:tab algn="l" pos="731520"/>
              </a:tabLst>
            </a:pP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CustomShape 7"/>
          <p:cNvSpPr/>
          <p:nvPr/>
        </p:nvSpPr>
        <p:spPr>
          <a:xfrm>
            <a:off x="457200" y="725040"/>
            <a:ext cx="8226720" cy="124776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Suit – Work in progress</a:t>
            </a:r>
            <a:endParaRPr b="0" lang="en-US" sz="4400" spc="-1" strike="noStrike">
              <a:solidFill>
                <a:srgbClr val="000000"/>
              </a:solidFill>
              <a:latin typeface="Arial"/>
            </a:endParaRPr>
          </a:p>
        </p:txBody>
      </p:sp>
      <p:sp>
        <p:nvSpPr>
          <p:cNvPr id="158" name="CustomShape 8"/>
          <p:cNvSpPr/>
          <p:nvPr/>
        </p:nvSpPr>
        <p:spPr>
          <a:xfrm>
            <a:off x="457200" y="2252520"/>
            <a:ext cx="8226720" cy="3974760"/>
          </a:xfrm>
          <a:prstGeom prst="rect">
            <a:avLst/>
          </a:prstGeom>
          <a:noFill/>
          <a:ln w="0">
            <a:noFill/>
          </a:ln>
        </p:spPr>
        <p:style>
          <a:lnRef idx="0"/>
          <a:fillRef idx="0"/>
          <a:effectRef idx="0"/>
          <a:fontRef idx="minor"/>
        </p:style>
        <p:txBody>
          <a:bodyPr lIns="0" rIns="0" tIns="0" bIns="0" anchor="t">
            <a:normAutofit fontScale="67000"/>
          </a:bodyPr>
          <a:p>
            <a:pPr marL="320040" indent="-3200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Document status</a:t>
            </a:r>
            <a:endParaRPr b="0" lang="en-US" sz="3200" spc="-1" strike="noStrike">
              <a:solidFill>
                <a:srgbClr val="000000"/>
              </a:solidFill>
              <a:latin typeface="Arial"/>
            </a:endParaRPr>
          </a:p>
          <a:p>
            <a:pPr lvl="1" marL="641520" indent="-3200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Publication requested</a:t>
            </a:r>
            <a:endParaRPr b="0" lang="en-US" sz="3200" spc="-1" strike="noStrike">
              <a:solidFill>
                <a:srgbClr val="000000"/>
              </a:solidFill>
              <a:latin typeface="Arial"/>
            </a:endParaRPr>
          </a:p>
          <a:p>
            <a:pPr lvl="4" marL="723600" indent="-1447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1"/>
              </a:rPr>
              <a:t>https://datatracker.ietf.org/doc/draft-ietf-suit-manifest/</a:t>
            </a:r>
            <a:endParaRPr b="0" lang="en-US" sz="2800" spc="-1" strike="noStrike">
              <a:solidFill>
                <a:srgbClr val="000000"/>
              </a:solidFill>
              <a:latin typeface="Arial"/>
            </a:endParaRPr>
          </a:p>
          <a:p>
            <a:pPr lvl="4" marL="723600" indent="-1447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2"/>
              </a:rPr>
              <a:t>https://datatracker.ietf.org/doc/draft-ietf-suit-mud/</a:t>
            </a:r>
            <a:endParaRPr b="0" lang="en-US" sz="2800" spc="-1" strike="noStrike">
              <a:solidFill>
                <a:srgbClr val="000000"/>
              </a:solidFill>
              <a:latin typeface="Arial"/>
            </a:endParaRPr>
          </a:p>
          <a:p>
            <a:pPr marL="320040" indent="-32004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Work in Progress (most of then almost done in WG)</a:t>
            </a:r>
            <a:endParaRPr b="0" lang="en-US" sz="3200" spc="-1" strike="noStrike">
              <a:solidFill>
                <a:srgbClr val="000000"/>
              </a:solidFill>
              <a:latin typeface="Arial"/>
            </a:endParaRPr>
          </a:p>
          <a:p>
            <a:pPr lvl="1" marL="641520" indent="-32004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3"/>
              </a:rPr>
              <a:t>https://datatracker.ietf.org/doc/draft-ietf-suit-firmware-encryption/</a:t>
            </a:r>
            <a:endParaRPr b="0" lang="en-US" sz="2800" spc="-1" strike="noStrike">
              <a:solidFill>
                <a:srgbClr val="000000"/>
              </a:solidFill>
              <a:latin typeface="Arial"/>
            </a:endParaRPr>
          </a:p>
          <a:p>
            <a:pPr lvl="1" marL="641520" indent="-32004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4"/>
              </a:rPr>
              <a:t>https://datatracker.ietf.org/doc/draft-ietf-suit-report/</a:t>
            </a:r>
            <a:endParaRPr b="0" lang="en-US" sz="2800" spc="-1" strike="noStrike">
              <a:solidFill>
                <a:srgbClr val="000000"/>
              </a:solidFill>
              <a:latin typeface="Arial"/>
            </a:endParaRPr>
          </a:p>
          <a:p>
            <a:pPr lvl="1" marL="641520" indent="-32004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5"/>
              </a:rPr>
              <a:t>https://datatracker.ietf.org/doc/draft-ietf-suit-trust-domains/</a:t>
            </a:r>
            <a:endParaRPr b="0" lang="en-US" sz="2800" spc="-1" strike="noStrike">
              <a:solidFill>
                <a:srgbClr val="000000"/>
              </a:solidFill>
              <a:latin typeface="Arial"/>
            </a:endParaRPr>
          </a:p>
          <a:p>
            <a:pPr lvl="1" marL="641520" indent="-32004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6"/>
              </a:rPr>
              <a:t>https://datatracker.ietf.org/doc/draft-ietf-suit-update-management/</a:t>
            </a:r>
            <a:endParaRPr b="0" lang="en-US" sz="2800" spc="-1" strike="noStrike">
              <a:solidFill>
                <a:srgbClr val="000000"/>
              </a:solidFill>
              <a:latin typeface="Arial"/>
            </a:endParaRPr>
          </a:p>
          <a:p>
            <a:pPr lvl="1" marL="641520" indent="-32004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7"/>
              </a:rPr>
              <a:t>https://datatracker.ietf.org/doc/draft-moran-suit-mti/</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CustomShape 1"/>
          <p:cNvSpPr/>
          <p:nvPr/>
        </p:nvSpPr>
        <p:spPr>
          <a:xfrm>
            <a:off x="457200" y="777600"/>
            <a:ext cx="8226720" cy="11422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BoFs in IETF 120</a:t>
            </a:r>
            <a:endParaRPr b="0" lang="en-US" sz="4400" spc="-1" strike="noStrike">
              <a:solidFill>
                <a:srgbClr val="000000"/>
              </a:solidFill>
              <a:latin typeface="Arial"/>
            </a:endParaRPr>
          </a:p>
        </p:txBody>
      </p:sp>
      <p:sp>
        <p:nvSpPr>
          <p:cNvPr id="160" name="CustomShape 2"/>
          <p:cNvSpPr/>
          <p:nvPr/>
        </p:nvSpPr>
        <p:spPr>
          <a:xfrm>
            <a:off x="457200" y="2252520"/>
            <a:ext cx="8226720" cy="3974760"/>
          </a:xfrm>
          <a:prstGeom prst="rect">
            <a:avLst/>
          </a:prstGeom>
          <a:noFill/>
          <a:ln w="0">
            <a:noFill/>
          </a:ln>
        </p:spPr>
        <p:style>
          <a:lnRef idx="0"/>
          <a:fillRef idx="0"/>
          <a:effectRef idx="0"/>
          <a:fontRef idx="minor"/>
        </p:style>
        <p:txBody>
          <a:bodyPr lIns="0" rIns="0" tIns="0" bIns="0" anchor="t">
            <a:normAutofit/>
          </a:bodyPr>
          <a:p>
            <a:pPr marL="384480" indent="-384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List of requested BoFs can be found from </a:t>
            </a:r>
            <a:r>
              <a:rPr b="0" lang="en-IE" sz="3200" spc="-1" strike="noStrike" u="sng">
                <a:solidFill>
                  <a:srgbClr val="0000ff"/>
                </a:solidFill>
                <a:uFillTx/>
                <a:latin typeface="Arial"/>
                <a:ea typeface="DejaVu Sans"/>
                <a:hlinkClick r:id="rId1"/>
              </a:rPr>
              <a:t>https://datatracker.ietf.org/doc/bof-requests</a:t>
            </a:r>
            <a:endParaRPr b="0" lang="en-US" sz="3200" spc="-1" strike="noStrike">
              <a:solidFill>
                <a:srgbClr val="000000"/>
              </a:solidFill>
              <a:latin typeface="Arial"/>
            </a:endParaRPr>
          </a:p>
          <a:p>
            <a:pPr marL="384480" indent="-384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List of approved BoFs can be found from </a:t>
            </a:r>
            <a:r>
              <a:rPr b="0" lang="en-IE" sz="3200" spc="-1" strike="noStrike" u="sng">
                <a:solidFill>
                  <a:srgbClr val="0000ff"/>
                </a:solidFill>
                <a:uFillTx/>
                <a:latin typeface="Arial"/>
                <a:ea typeface="DejaVu Sans"/>
                <a:hlinkClick r:id="rId2"/>
              </a:rPr>
              <a:t>https://datatracker.ietf.org/wg/bofs/</a:t>
            </a:r>
            <a:endParaRPr b="0" lang="en-US" sz="3200" spc="-1" strike="noStrike">
              <a:solidFill>
                <a:srgbClr val="000000"/>
              </a:solidFill>
              <a:latin typeface="Arial"/>
            </a:endParaRPr>
          </a:p>
          <a:p>
            <a:pPr marL="384480" indent="-384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No BoFs scheduled yet.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CustomShape 1"/>
          <p:cNvSpPr/>
          <p:nvPr/>
        </p:nvSpPr>
        <p:spPr>
          <a:xfrm>
            <a:off x="457200" y="777600"/>
            <a:ext cx="8226720" cy="11422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Agenda for May</a:t>
            </a:r>
            <a:endParaRPr b="0" lang="en-US" sz="4400" spc="-1" strike="noStrike">
              <a:solidFill>
                <a:srgbClr val="000000"/>
              </a:solidFill>
              <a:latin typeface="Arial"/>
            </a:endParaRPr>
          </a:p>
        </p:txBody>
      </p:sp>
      <p:sp>
        <p:nvSpPr>
          <p:cNvPr id="140" name="CustomShape 2"/>
          <p:cNvSpPr/>
          <p:nvPr/>
        </p:nvSpPr>
        <p:spPr>
          <a:xfrm>
            <a:off x="457200" y="2252520"/>
            <a:ext cx="8226720" cy="3974760"/>
          </a:xfrm>
          <a:prstGeom prst="rect">
            <a:avLst/>
          </a:prstGeom>
          <a:noFill/>
          <a:ln w="0">
            <a:noFill/>
          </a:ln>
        </p:spPr>
        <p:style>
          <a:lnRef idx="0"/>
          <a:fillRef idx="0"/>
          <a:effectRef idx="0"/>
          <a:fontRef idx="minor"/>
        </p:style>
        <p:txBody>
          <a:bodyPr lIns="0" rIns="0" tIns="0" bIns="0" anchor="t">
            <a:normAutofit/>
          </a:bodyPr>
          <a:p>
            <a:pPr marL="432000" indent="-323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Discuss what happened on IETF 119 Brisbane (</a:t>
            </a:r>
            <a:r>
              <a:rPr b="0" lang="en-US" sz="3200" spc="-1" strike="noStrike">
                <a:solidFill>
                  <a:srgbClr val="000000"/>
                </a:solidFill>
                <a:latin typeface="Arial"/>
                <a:ea typeface="DejaVu Sans"/>
              </a:rPr>
              <a:t>March 16 – 22, 2024)</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CustomShape 1"/>
          <p:cNvSpPr/>
          <p:nvPr/>
        </p:nvSpPr>
        <p:spPr>
          <a:xfrm>
            <a:off x="457200" y="777600"/>
            <a:ext cx="8226720" cy="11422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IETF 119</a:t>
            </a:r>
            <a:endParaRPr b="0" lang="en-US" sz="4400" spc="-1" strike="noStrike">
              <a:solidFill>
                <a:srgbClr val="000000"/>
              </a:solidFill>
              <a:latin typeface="Arial"/>
            </a:endParaRPr>
          </a:p>
        </p:txBody>
      </p:sp>
      <p:sp>
        <p:nvSpPr>
          <p:cNvPr id="142" name="CustomShape 2"/>
          <p:cNvSpPr/>
          <p:nvPr/>
        </p:nvSpPr>
        <p:spPr>
          <a:xfrm>
            <a:off x="457200" y="2252520"/>
            <a:ext cx="8226720" cy="3974760"/>
          </a:xfrm>
          <a:prstGeom prst="rect">
            <a:avLst/>
          </a:prstGeom>
          <a:noFill/>
          <a:ln w="0">
            <a:noFill/>
          </a:ln>
        </p:spPr>
        <p:style>
          <a:lnRef idx="0"/>
          <a:fillRef idx="0"/>
          <a:effectRef idx="0"/>
          <a:fontRef idx="minor"/>
        </p:style>
        <p:txBody>
          <a:bodyPr lIns="0" rIns="0" tIns="0" bIns="0" anchor="t">
            <a:normAutofit/>
          </a:bodyPr>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IETF 119 was held in Brisbane between 16</a:t>
            </a:r>
            <a:r>
              <a:rPr b="0" lang="en-US" sz="3200" spc="-1" strike="noStrike" baseline="33000">
                <a:solidFill>
                  <a:srgbClr val="000000"/>
                </a:solidFill>
                <a:latin typeface="Arial"/>
                <a:ea typeface="DejaVu Sans"/>
              </a:rPr>
              <a:t>th</a:t>
            </a:r>
            <a:r>
              <a:rPr b="0" lang="en-US" sz="3200" spc="-1" strike="noStrike">
                <a:solidFill>
                  <a:srgbClr val="000000"/>
                </a:solidFill>
                <a:latin typeface="Arial"/>
                <a:ea typeface="DejaVu Sans"/>
              </a:rPr>
              <a:t> of March and 22</a:t>
            </a:r>
            <a:r>
              <a:rPr b="0" lang="en-US" sz="3200" spc="-1" strike="noStrike" baseline="33000">
                <a:solidFill>
                  <a:srgbClr val="000000"/>
                </a:solidFill>
                <a:latin typeface="Arial"/>
                <a:ea typeface="DejaVu Sans"/>
              </a:rPr>
              <a:t>th</a:t>
            </a:r>
            <a:r>
              <a:rPr b="0" lang="en-US" sz="3200" spc="-1" strike="noStrike">
                <a:solidFill>
                  <a:srgbClr val="000000"/>
                </a:solidFill>
                <a:latin typeface="Arial"/>
                <a:ea typeface="DejaVu Sans"/>
              </a:rPr>
              <a:t> of March, 2024.</a:t>
            </a:r>
            <a:endParaRPr b="0" lang="en-US" sz="3200" spc="-1" strike="noStrike">
              <a:solidFill>
                <a:srgbClr val="000000"/>
              </a:solidFill>
              <a:latin typeface="Arial"/>
            </a:endParaRPr>
          </a:p>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The proceedings are being collected:</a:t>
            </a:r>
            <a:endParaRPr b="0" lang="en-US" sz="3200" spc="-1" strike="noStrike">
              <a:solidFill>
                <a:srgbClr val="000000"/>
              </a:solidFill>
              <a:latin typeface="Arial"/>
            </a:endParaRPr>
          </a:p>
          <a:p>
            <a:pPr lvl="1" marL="432000" indent="-21600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1"/>
              </a:rPr>
              <a:t>https://datatracker.ietf.org/meeting/119/proceedings</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CustomShape 1"/>
          <p:cNvSpPr/>
          <p:nvPr/>
        </p:nvSpPr>
        <p:spPr>
          <a:xfrm>
            <a:off x="457200" y="777600"/>
            <a:ext cx="8226720" cy="11422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IETF 120</a:t>
            </a:r>
            <a:endParaRPr b="0" lang="en-US" sz="4400" spc="-1" strike="noStrike">
              <a:solidFill>
                <a:srgbClr val="000000"/>
              </a:solidFill>
              <a:latin typeface="Arial"/>
            </a:endParaRPr>
          </a:p>
        </p:txBody>
      </p:sp>
      <p:sp>
        <p:nvSpPr>
          <p:cNvPr id="144" name="CustomShape 2"/>
          <p:cNvSpPr/>
          <p:nvPr/>
        </p:nvSpPr>
        <p:spPr>
          <a:xfrm>
            <a:off x="457200" y="2252520"/>
            <a:ext cx="8226720" cy="3974760"/>
          </a:xfrm>
          <a:prstGeom prst="rect">
            <a:avLst/>
          </a:prstGeom>
          <a:noFill/>
          <a:ln w="0">
            <a:noFill/>
          </a:ln>
        </p:spPr>
        <p:style>
          <a:lnRef idx="0"/>
          <a:fillRef idx="0"/>
          <a:effectRef idx="0"/>
          <a:fontRef idx="minor"/>
        </p:style>
        <p:txBody>
          <a:bodyPr lIns="0" rIns="0" tIns="0" bIns="0" anchor="t">
            <a:normAutofit/>
          </a:bodyPr>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IETF 120 will be held in Vancouver, one week after the Montreal IEEE meeting between 20</a:t>
            </a:r>
            <a:r>
              <a:rPr b="0" lang="en-US" sz="3200" spc="-1" strike="noStrike" baseline="33000">
                <a:solidFill>
                  <a:srgbClr val="000000"/>
                </a:solidFill>
                <a:latin typeface="Arial"/>
                <a:ea typeface="DejaVu Sans"/>
              </a:rPr>
              <a:t>th</a:t>
            </a:r>
            <a:r>
              <a:rPr b="0" lang="en-US" sz="3200" spc="-1" strike="noStrike">
                <a:solidFill>
                  <a:srgbClr val="000000"/>
                </a:solidFill>
                <a:latin typeface="Arial"/>
                <a:ea typeface="DejaVu Sans"/>
              </a:rPr>
              <a:t> of July and 26</a:t>
            </a:r>
            <a:r>
              <a:rPr b="0" lang="en-US" sz="3200" spc="-1" strike="noStrike" baseline="33000">
                <a:solidFill>
                  <a:srgbClr val="000000"/>
                </a:solidFill>
                <a:latin typeface="Arial"/>
                <a:ea typeface="DejaVu Sans"/>
              </a:rPr>
              <a:t>th</a:t>
            </a:r>
            <a:r>
              <a:rPr b="0" lang="en-US" sz="3200" spc="-1" strike="noStrike">
                <a:solidFill>
                  <a:srgbClr val="000000"/>
                </a:solidFill>
                <a:latin typeface="Arial"/>
                <a:ea typeface="DejaVu Sans"/>
              </a:rPr>
              <a:t> of July, 2024.</a:t>
            </a:r>
            <a:endParaRPr b="0" lang="en-US" sz="3200" spc="-1" strike="noStrike">
              <a:solidFill>
                <a:srgbClr val="000000"/>
              </a:solidFill>
              <a:latin typeface="Arial"/>
            </a:endParaRPr>
          </a:p>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Registration is open:</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1"/>
              </a:rPr>
              <a:t>Registration</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457200" y="777600"/>
            <a:ext cx="8226720" cy="11422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Working groups to cover</a:t>
            </a:r>
            <a:endParaRPr b="0" lang="en-US" sz="4400" spc="-1" strike="noStrike">
              <a:solidFill>
                <a:srgbClr val="000000"/>
              </a:solidFill>
              <a:latin typeface="Arial"/>
            </a:endParaRPr>
          </a:p>
        </p:txBody>
      </p:sp>
      <p:sp>
        <p:nvSpPr>
          <p:cNvPr id="146" name="CustomShape 2"/>
          <p:cNvSpPr/>
          <p:nvPr/>
        </p:nvSpPr>
        <p:spPr>
          <a:xfrm>
            <a:off x="457200" y="2252520"/>
            <a:ext cx="8226720" cy="3974760"/>
          </a:xfrm>
          <a:prstGeom prst="rect">
            <a:avLst/>
          </a:prstGeom>
          <a:noFill/>
          <a:ln w="0">
            <a:noFill/>
          </a:ln>
        </p:spPr>
        <p:style>
          <a:lnRef idx="0"/>
          <a:fillRef idx="0"/>
          <a:effectRef idx="0"/>
          <a:fontRef idx="minor"/>
        </p:style>
        <p:txBody>
          <a:bodyPr lIns="0" rIns="0" tIns="0" bIns="0" anchor="t">
            <a:normAutofit/>
          </a:bodyPr>
          <a:p>
            <a:pPr marL="294480" indent="-294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6lo – IPv6 over Networks of Resource-constrained Nodes</a:t>
            </a:r>
            <a:endParaRPr b="0" lang="en-US" sz="3200" spc="-1" strike="noStrike">
              <a:solidFill>
                <a:srgbClr val="000000"/>
              </a:solidFill>
              <a:latin typeface="Arial"/>
            </a:endParaRPr>
          </a:p>
          <a:p>
            <a:pPr marL="294480" indent="-294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Lake – Lightweight Authenticated Key Exchange</a:t>
            </a:r>
            <a:endParaRPr b="0" lang="en-US" sz="3200" spc="-1" strike="noStrike">
              <a:solidFill>
                <a:srgbClr val="000000"/>
              </a:solidFill>
              <a:latin typeface="Arial"/>
            </a:endParaRPr>
          </a:p>
          <a:p>
            <a:pPr marL="294480" indent="-294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Suit – Software Updates for Internet of Things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CustomShape 1"/>
          <p:cNvSpPr/>
          <p:nvPr/>
        </p:nvSpPr>
        <p:spPr>
          <a:xfrm>
            <a:off x="457200" y="725040"/>
            <a:ext cx="8226720" cy="124776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6lo – IPv6 over Networks of Resource-constrained Nodes</a:t>
            </a:r>
            <a:endParaRPr b="0" lang="en-US" sz="4400" spc="-1" strike="noStrike">
              <a:solidFill>
                <a:srgbClr val="000000"/>
              </a:solidFill>
              <a:latin typeface="Arial"/>
            </a:endParaRPr>
          </a:p>
        </p:txBody>
      </p:sp>
      <p:sp>
        <p:nvSpPr>
          <p:cNvPr id="148" name="CustomShape 2"/>
          <p:cNvSpPr/>
          <p:nvPr/>
        </p:nvSpPr>
        <p:spPr>
          <a:xfrm>
            <a:off x="457200" y="2252520"/>
            <a:ext cx="8226720" cy="3974760"/>
          </a:xfrm>
          <a:prstGeom prst="rect">
            <a:avLst/>
          </a:prstGeom>
          <a:noFill/>
          <a:ln w="0">
            <a:noFill/>
          </a:ln>
        </p:spPr>
        <p:style>
          <a:lnRef idx="0"/>
          <a:fillRef idx="0"/>
          <a:effectRef idx="0"/>
          <a:fontRef idx="minor"/>
        </p:style>
        <p:txBody>
          <a:bodyPr lIns="0" rIns="0" tIns="0" bIns="0" anchor="t">
            <a:normAutofit/>
          </a:bodyPr>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Did meet in 119</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1"/>
              </a:rPr>
              <a:t>Minutes</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2"/>
              </a:rPr>
              <a:t>Meetecho recording</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CustomShape 1"/>
          <p:cNvSpPr/>
          <p:nvPr/>
        </p:nvSpPr>
        <p:spPr>
          <a:xfrm>
            <a:off x="457200" y="777600"/>
            <a:ext cx="8226720" cy="11422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6lo Work in progress</a:t>
            </a:r>
            <a:endParaRPr b="0" lang="en-US" sz="4400" spc="-1" strike="noStrike">
              <a:solidFill>
                <a:srgbClr val="000000"/>
              </a:solidFill>
              <a:latin typeface="Arial"/>
            </a:endParaRPr>
          </a:p>
        </p:txBody>
      </p:sp>
      <p:sp>
        <p:nvSpPr>
          <p:cNvPr id="150" name="CustomShape 2"/>
          <p:cNvSpPr/>
          <p:nvPr/>
        </p:nvSpPr>
        <p:spPr>
          <a:xfrm>
            <a:off x="457200" y="2252520"/>
            <a:ext cx="8457120" cy="3974760"/>
          </a:xfrm>
          <a:prstGeom prst="rect">
            <a:avLst/>
          </a:prstGeom>
          <a:noFill/>
          <a:ln w="0">
            <a:noFill/>
          </a:ln>
        </p:spPr>
        <p:style>
          <a:lnRef idx="0"/>
          <a:fillRef idx="0"/>
          <a:effectRef idx="0"/>
          <a:fontRef idx="minor"/>
        </p:style>
        <p:txBody>
          <a:bodyPr lIns="0" rIns="0" tIns="0" bIns="0" anchor="t">
            <a:normAutofit fontScale="91000"/>
          </a:bodyPr>
          <a:p>
            <a:pPr lvl="1" marL="393120" indent="-19656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a:solidFill>
                  <a:srgbClr val="000000"/>
                </a:solidFill>
                <a:latin typeface="Arial"/>
                <a:ea typeface="DejaVu Sans"/>
              </a:rPr>
              <a:t>Publication requested</a:t>
            </a:r>
            <a:endParaRPr b="0" lang="en-US" sz="2800" spc="-1" strike="noStrike">
              <a:solidFill>
                <a:srgbClr val="000000"/>
              </a:solidFill>
              <a:latin typeface="Arial"/>
            </a:endParaRPr>
          </a:p>
          <a:p>
            <a:pPr lvl="2" marL="589680" indent="-19656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1800" spc="-1" strike="noStrike">
                <a:solidFill>
                  <a:srgbClr val="000000"/>
                </a:solidFill>
                <a:latin typeface="Arial"/>
                <a:ea typeface="DejaVu Sans"/>
              </a:rPr>
              <a:t>IPv6 ND Multicast Address Listener Registration</a:t>
            </a:r>
            <a:endParaRPr b="0" lang="en-US" sz="1800" spc="-1" strike="noStrike">
              <a:solidFill>
                <a:srgbClr val="000000"/>
              </a:solidFill>
              <a:latin typeface="Arial"/>
            </a:endParaRPr>
          </a:p>
          <a:p>
            <a:pPr lvl="3" marL="786240" indent="-19656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2000" spc="-1" strike="noStrike" u="sng">
                <a:solidFill>
                  <a:srgbClr val="0000ff"/>
                </a:solidFill>
                <a:uFillTx/>
                <a:latin typeface="Arial"/>
                <a:ea typeface="DejaVu Sans"/>
                <a:hlinkClick r:id="rId1"/>
              </a:rPr>
              <a:t>https://datatracker.ietf.org/doc/draft‐ietf‐6lo‐multicast‐registration/</a:t>
            </a:r>
            <a:endParaRPr b="0" lang="en-US" sz="2000" spc="-1" strike="noStrike">
              <a:solidFill>
                <a:srgbClr val="000000"/>
              </a:solidFill>
              <a:latin typeface="Arial"/>
            </a:endParaRPr>
          </a:p>
          <a:p>
            <a:pPr lvl="1" marL="393120" indent="-196560">
              <a:lnSpc>
                <a:spcPct val="100000"/>
              </a:lnSpc>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a:solidFill>
                  <a:srgbClr val="000000"/>
                </a:solidFill>
                <a:latin typeface="Arial"/>
                <a:ea typeface="DejaVu Sans"/>
              </a:rPr>
              <a:t>Work in progress</a:t>
            </a:r>
            <a:endParaRPr b="0" lang="en-US" sz="2400" spc="-1" strike="noStrike">
              <a:solidFill>
                <a:srgbClr val="000000"/>
              </a:solidFill>
              <a:latin typeface="Arial"/>
            </a:endParaRPr>
          </a:p>
          <a:p>
            <a:pPr lvl="2" marL="589680" indent="-196560">
              <a:lnSpc>
                <a:spcPct val="100000"/>
              </a:lnSpc>
              <a:spcBef>
                <a:spcPts val="850"/>
              </a:spcBef>
              <a:buClr>
                <a:srgbClr val="000000"/>
              </a:buClr>
              <a:buSzPct val="45000"/>
              <a:buFont typeface="Wingdings" charset="2"/>
              <a:buChar char=""/>
              <a:tabLst>
                <a:tab algn="l" pos="182880"/>
                <a:tab algn="l" pos="365760"/>
                <a:tab algn="l" pos="548640"/>
                <a:tab algn="l" pos="731520"/>
              </a:tabLst>
            </a:pPr>
            <a:r>
              <a:rPr b="0" lang="en-US" sz="1800" spc="-1" strike="noStrike">
                <a:solidFill>
                  <a:srgbClr val="000000"/>
                </a:solidFill>
                <a:latin typeface="Arial"/>
                <a:ea typeface="DejaVu Sans"/>
              </a:rPr>
              <a:t>Transmission of SCHC-compressed Packets over IEEE 802.15.4</a:t>
            </a:r>
            <a:endParaRPr b="0" lang="en-US" sz="1800" spc="-1" strike="noStrike">
              <a:solidFill>
                <a:srgbClr val="000000"/>
              </a:solidFill>
              <a:latin typeface="Arial"/>
            </a:endParaRPr>
          </a:p>
          <a:p>
            <a:pPr lvl="3" marL="786240" indent="-19656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2000" spc="-1" strike="noStrike" u="sng">
                <a:solidFill>
                  <a:srgbClr val="0000ff"/>
                </a:solidFill>
                <a:uFillTx/>
                <a:latin typeface="Arial"/>
                <a:ea typeface="DejaVu Sans"/>
                <a:hlinkClick r:id="rId2"/>
              </a:rPr>
              <a:t>https://datatracker.ietf.org/doc//draft-gomez-6lo-schc-15dot4/</a:t>
            </a:r>
            <a:endParaRPr b="0" lang="en-US" sz="2000" spc="-1" strike="noStrike">
              <a:solidFill>
                <a:srgbClr val="000000"/>
              </a:solidFill>
              <a:latin typeface="Arial"/>
            </a:endParaRPr>
          </a:p>
          <a:p>
            <a:pPr lvl="2" marL="589680" indent="-19656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1800" spc="-1" strike="noStrike">
                <a:solidFill>
                  <a:srgbClr val="000000"/>
                </a:solidFill>
                <a:latin typeface="Arial"/>
                <a:ea typeface="DejaVu Sans"/>
              </a:rPr>
              <a:t>Path-Aware Semantic Addressing (PASA) for Low power and Lossy Networks</a:t>
            </a:r>
            <a:endParaRPr b="0" lang="en-US" sz="1800" spc="-1" strike="noStrike">
              <a:solidFill>
                <a:srgbClr val="000000"/>
              </a:solidFill>
              <a:latin typeface="Arial"/>
            </a:endParaRPr>
          </a:p>
          <a:p>
            <a:pPr lvl="3" marL="786240" indent="-19656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2000" spc="-1" strike="noStrike" u="sng">
                <a:solidFill>
                  <a:srgbClr val="0000ff"/>
                </a:solidFill>
                <a:uFillTx/>
                <a:latin typeface="Arial"/>
                <a:ea typeface="DejaVu Sans"/>
                <a:hlinkClick r:id="rId3"/>
              </a:rPr>
              <a:t>https://datatracker.ietf.org/doc/draft-ietf-6lo-path-aware-semantic-addressing/</a:t>
            </a:r>
            <a:endParaRPr b="0" lang="en-US" sz="2000" spc="-1" strike="noStrike">
              <a:solidFill>
                <a:srgbClr val="000000"/>
              </a:solidFill>
              <a:latin typeface="Arial"/>
            </a:endParaRPr>
          </a:p>
          <a:p>
            <a:pPr lvl="2" marL="589680" indent="-19656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1800" spc="-1" strike="noStrike">
                <a:solidFill>
                  <a:srgbClr val="000000"/>
                </a:solidFill>
                <a:latin typeface="Arial"/>
                <a:ea typeface="DejaVu Sans"/>
              </a:rPr>
              <a:t>IPv6 Neighbor Discovery Prefix Registration</a:t>
            </a:r>
            <a:endParaRPr b="0" lang="en-US" sz="1800" spc="-1" strike="noStrike">
              <a:solidFill>
                <a:srgbClr val="000000"/>
              </a:solidFill>
              <a:latin typeface="Arial"/>
            </a:endParaRPr>
          </a:p>
          <a:p>
            <a:pPr lvl="3" marL="786240" indent="-196560">
              <a:lnSpc>
                <a:spcPct val="100000"/>
              </a:lnSpc>
              <a:buClr>
                <a:srgbClr val="000000"/>
              </a:buClr>
              <a:buSzPct val="45000"/>
              <a:buFont typeface="Wingdings" charset="2"/>
              <a:buChar char=""/>
              <a:tabLst>
                <a:tab algn="l" pos="182880"/>
                <a:tab algn="l" pos="365760"/>
                <a:tab algn="l" pos="548640"/>
                <a:tab algn="l" pos="731520"/>
              </a:tabLst>
            </a:pPr>
            <a:r>
              <a:rPr b="0" lang="en-US" sz="1800" spc="-1" strike="noStrike" u="sng">
                <a:solidFill>
                  <a:srgbClr val="0000ff"/>
                </a:solidFill>
                <a:uFillTx/>
                <a:latin typeface="Arial"/>
                <a:ea typeface="DejaVu Sans"/>
                <a:hlinkClick r:id="rId4"/>
              </a:rPr>
              <a:t>https://datatracker.ietf.org/doc/draft-ietf-6lo-prefix-registration/</a:t>
            </a:r>
            <a:endParaRPr b="0" lang="en-US" sz="1800" spc="-1" strike="noStrike">
              <a:solidFill>
                <a:srgbClr val="000000"/>
              </a:solidFill>
              <a:latin typeface="Arial"/>
            </a:endParaRPr>
          </a:p>
          <a:p>
            <a:pPr lvl="2" marL="589680" indent="-196560">
              <a:lnSpc>
                <a:spcPct val="100000"/>
              </a:lnSpc>
              <a:buClr>
                <a:srgbClr val="000000"/>
              </a:buClr>
              <a:buSzPct val="45000"/>
              <a:buFont typeface="Wingdings" charset="2"/>
              <a:buChar char=""/>
              <a:tabLst>
                <a:tab algn="l" pos="182880"/>
                <a:tab algn="l" pos="365760"/>
                <a:tab algn="l" pos="548640"/>
                <a:tab algn="l" pos="731520"/>
              </a:tabLst>
            </a:pPr>
            <a:r>
              <a:rPr b="0" lang="en-US" sz="1800" spc="-1" strike="noStrike">
                <a:solidFill>
                  <a:srgbClr val="000000"/>
                </a:solidFill>
                <a:latin typeface="Arial"/>
                <a:ea typeface="DejaVu Sans"/>
              </a:rPr>
              <a:t>Transmission of IPv6 Packets over Short-Range OWC (expired)</a:t>
            </a:r>
            <a:endParaRPr b="0" lang="en-US" sz="1800" spc="-1" strike="noStrike">
              <a:solidFill>
                <a:srgbClr val="000000"/>
              </a:solidFill>
              <a:latin typeface="Arial"/>
            </a:endParaRPr>
          </a:p>
          <a:p>
            <a:pPr lvl="3" marL="786240" indent="-196560">
              <a:lnSpc>
                <a:spcPct val="100000"/>
              </a:lnSpc>
              <a:buClr>
                <a:srgbClr val="000000"/>
              </a:buClr>
              <a:buSzPct val="45000"/>
              <a:buFont typeface="Wingdings" charset="2"/>
              <a:buChar char=""/>
              <a:tabLst>
                <a:tab algn="l" pos="182880"/>
                <a:tab algn="l" pos="365760"/>
                <a:tab algn="l" pos="548640"/>
                <a:tab algn="l" pos="731520"/>
              </a:tabLst>
            </a:pPr>
            <a:r>
              <a:rPr b="0" lang="en-US" sz="1800" spc="-1" strike="noStrike" u="sng">
                <a:solidFill>
                  <a:srgbClr val="0000ff"/>
                </a:solidFill>
                <a:uFillTx/>
                <a:latin typeface="Arial"/>
                <a:ea typeface="DejaVu Sans"/>
                <a:hlinkClick r:id="rId5"/>
              </a:rPr>
              <a:t>https://datatracker.ietf.org/doc/html/draft-choi-6lo-owc-01</a:t>
            </a: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
          <p:cNvSpPr/>
          <p:nvPr/>
        </p:nvSpPr>
        <p:spPr>
          <a:xfrm>
            <a:off x="457200" y="725040"/>
            <a:ext cx="8226720" cy="124776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Lake – Lightweight Authenticated Key Exchange</a:t>
            </a:r>
            <a:endParaRPr b="0" lang="en-US" sz="4400" spc="-1" strike="noStrike">
              <a:solidFill>
                <a:srgbClr val="000000"/>
              </a:solidFill>
              <a:latin typeface="Arial"/>
            </a:endParaRPr>
          </a:p>
        </p:txBody>
      </p:sp>
      <p:sp>
        <p:nvSpPr>
          <p:cNvPr id="152" name="CustomShape 2"/>
          <p:cNvSpPr/>
          <p:nvPr/>
        </p:nvSpPr>
        <p:spPr>
          <a:xfrm>
            <a:off x="457200" y="2252520"/>
            <a:ext cx="8226720" cy="3974760"/>
          </a:xfrm>
          <a:prstGeom prst="rect">
            <a:avLst/>
          </a:prstGeom>
          <a:noFill/>
          <a:ln w="0">
            <a:noFill/>
          </a:ln>
        </p:spPr>
        <p:style>
          <a:lnRef idx="0"/>
          <a:fillRef idx="0"/>
          <a:effectRef idx="0"/>
          <a:fontRef idx="minor"/>
        </p:style>
        <p:txBody>
          <a:bodyPr lIns="0" rIns="0" tIns="0" bIns="0" anchor="t">
            <a:normAutofit/>
          </a:bodyPr>
          <a:p>
            <a:pPr marL="264600" indent="-2646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Did meet in 119</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1"/>
              </a:rPr>
              <a:t>Minutes</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2"/>
              </a:rPr>
              <a:t>Meetecho recording</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CustomShape 3"/>
          <p:cNvSpPr/>
          <p:nvPr/>
        </p:nvSpPr>
        <p:spPr>
          <a:xfrm>
            <a:off x="457200" y="725040"/>
            <a:ext cx="8226720" cy="124776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Lake – Work in progress</a:t>
            </a:r>
            <a:endParaRPr b="0" lang="en-US" sz="4400" spc="-1" strike="noStrike">
              <a:solidFill>
                <a:srgbClr val="000000"/>
              </a:solidFill>
              <a:latin typeface="Arial"/>
            </a:endParaRPr>
          </a:p>
        </p:txBody>
      </p:sp>
      <p:sp>
        <p:nvSpPr>
          <p:cNvPr id="154" name="CustomShape 4"/>
          <p:cNvSpPr/>
          <p:nvPr/>
        </p:nvSpPr>
        <p:spPr>
          <a:xfrm>
            <a:off x="457200" y="2252520"/>
            <a:ext cx="8226720" cy="3974760"/>
          </a:xfrm>
          <a:prstGeom prst="rect">
            <a:avLst/>
          </a:prstGeom>
          <a:noFill/>
          <a:ln w="0">
            <a:noFill/>
          </a:ln>
        </p:spPr>
        <p:style>
          <a:lnRef idx="0"/>
          <a:fillRef idx="0"/>
          <a:effectRef idx="0"/>
          <a:fontRef idx="minor"/>
        </p:style>
        <p:txBody>
          <a:bodyPr lIns="0" rIns="0" tIns="0" bIns="0" anchor="t">
            <a:normAutofit fontScale="97000"/>
          </a:bodyPr>
          <a:p>
            <a:pPr marL="256680" indent="-2566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600" spc="-1" strike="noStrike">
                <a:solidFill>
                  <a:srgbClr val="000000"/>
                </a:solidFill>
                <a:latin typeface="Arial"/>
                <a:ea typeface="DejaVu Sans"/>
              </a:rPr>
              <a:t>Document status</a:t>
            </a:r>
            <a:endParaRPr b="0" lang="en-US" sz="2600" spc="-1" strike="noStrike">
              <a:solidFill>
                <a:srgbClr val="000000"/>
              </a:solidFill>
              <a:latin typeface="Arial"/>
            </a:endParaRPr>
          </a:p>
          <a:p>
            <a:pPr lvl="1" marL="419040" indent="-2095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600" spc="-1" strike="noStrike">
                <a:solidFill>
                  <a:srgbClr val="000000"/>
                </a:solidFill>
                <a:latin typeface="Arial"/>
                <a:ea typeface="DejaVu Sans"/>
              </a:rPr>
              <a:t>Published as RFCs:</a:t>
            </a:r>
            <a:endParaRPr b="0" lang="en-US" sz="2600" spc="-1" strike="noStrike">
              <a:solidFill>
                <a:srgbClr val="000000"/>
              </a:solidFill>
              <a:latin typeface="Arial"/>
            </a:endParaRPr>
          </a:p>
          <a:p>
            <a:pPr lvl="2" marL="628560" indent="-2095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600" spc="-1" strike="noStrike">
                <a:solidFill>
                  <a:srgbClr val="000000"/>
                </a:solidFill>
                <a:latin typeface="Arial"/>
                <a:ea typeface="DejaVu Sans"/>
              </a:rPr>
              <a:t>Ephemeral Diffie-Hellman Over COSE (EDHOC) published as RFC9528</a:t>
            </a:r>
            <a:endParaRPr b="0" lang="en-US" sz="2600" spc="-1" strike="noStrike">
              <a:solidFill>
                <a:srgbClr val="000000"/>
              </a:solidFill>
              <a:latin typeface="Arial"/>
            </a:endParaRPr>
          </a:p>
          <a:p>
            <a:pPr lvl="2" marL="628560" indent="-2095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600" spc="-1" strike="noStrike">
                <a:solidFill>
                  <a:srgbClr val="000000"/>
                </a:solidFill>
                <a:latin typeface="Arial"/>
                <a:ea typeface="DejaVu Sans"/>
              </a:rPr>
              <a:t>Traces of Ephemeral Diffie-Hellman Over COSE (EDHOC) published as RFC9529</a:t>
            </a:r>
            <a:endParaRPr b="0" lang="en-US" sz="2600" spc="-1" strike="noStrike">
              <a:solidFill>
                <a:srgbClr val="000000"/>
              </a:solidFill>
              <a:latin typeface="Arial"/>
            </a:endParaRPr>
          </a:p>
          <a:p>
            <a:pPr lvl="1" marL="443880" indent="-2210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600" spc="-1" strike="noStrike">
                <a:solidFill>
                  <a:srgbClr val="000000"/>
                </a:solidFill>
                <a:latin typeface="Arial"/>
                <a:ea typeface="DejaVu Sans"/>
              </a:rPr>
              <a:t>Working documents</a:t>
            </a:r>
            <a:endParaRPr b="0" lang="en-US" sz="2600" spc="-1" strike="noStrike">
              <a:solidFill>
                <a:srgbClr val="000000"/>
              </a:solidFill>
              <a:latin typeface="Arial"/>
            </a:endParaRPr>
          </a:p>
          <a:p>
            <a:pPr lvl="2" marL="666720" indent="-2210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600" spc="-1" strike="noStrike" u="sng">
                <a:solidFill>
                  <a:srgbClr val="0000ff"/>
                </a:solidFill>
                <a:uFillTx/>
                <a:latin typeface="Arial"/>
                <a:ea typeface="DejaVu Sans"/>
                <a:hlinkClick r:id="rId1"/>
              </a:rPr>
              <a:t>https://datatracker.ietf.org/doc/draft-ietf-lake-authz/</a:t>
            </a:r>
            <a:endParaRPr b="0" lang="en-US" sz="2600" spc="-1" strike="noStrike">
              <a:solidFill>
                <a:srgbClr val="000000"/>
              </a:solidFill>
              <a:latin typeface="Arial"/>
            </a:endParaRPr>
          </a:p>
          <a:p>
            <a:pPr>
              <a:lnSpc>
                <a:spcPct val="100000"/>
              </a:lnSpc>
              <a:spcBef>
                <a:spcPts val="1417"/>
              </a:spcBef>
              <a:tabLst>
                <a:tab algn="l" pos="182880"/>
                <a:tab algn="l" pos="365760"/>
                <a:tab algn="l" pos="548640"/>
                <a:tab algn="l" pos="731520"/>
              </a:tabLst>
            </a:pP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3859</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2024-05-14T16:50:54Z</dcterms:modified>
  <cp:revision>155</cp:revision>
  <dc:subject>SC IETF</dc:subject>
  <dc:title>Opening for September</dc:title>
</cp:coreProperties>
</file>

<file path=docProps/custom.xml><?xml version="1.0" encoding="utf-8"?>
<Properties xmlns="http://schemas.openxmlformats.org/officeDocument/2006/custom-properties" xmlns:vt="http://schemas.openxmlformats.org/officeDocument/2006/docPropsVTypes"/>
</file>