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handoutMasterIdLst>
    <p:handoutMasterId r:id="rId8"/>
  </p:handoutMasterIdLst>
  <p:sldIdLst>
    <p:sldId id="259" r:id="rId2"/>
    <p:sldId id="266" r:id="rId3"/>
    <p:sldId id="270" r:id="rId4"/>
    <p:sldId id="269" r:id="rId5"/>
    <p:sldId id="267" r:id="rId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94660"/>
  </p:normalViewPr>
  <p:slideViewPr>
    <p:cSldViewPr showGuides="1">
      <p:cViewPr varScale="1">
        <p:scale>
          <a:sx n="105" d="100"/>
          <a:sy n="105" d="100"/>
        </p:scale>
        <p:origin x="243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881B14EA-270D-4300-B4CA-79D6F769A51E}"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7902E1F6-31E1-4E79-BFB1-0F792825E57C}"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a:t>
            </a:fld>
            <a:endParaRPr lang="en-US" altLang="de-DE"/>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6579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9D53074-4639-4BF4-A755-3CA2A8186AA8}" type="slidenum">
              <a:rPr lang="en-US" altLang="de-DE"/>
              <a:pPr/>
              <a:t>‹Nr.›</a:t>
            </a:fld>
            <a:endParaRPr lang="en-US" altLang="de-DE"/>
          </a:p>
        </p:txBody>
      </p:sp>
    </p:spTree>
    <p:extLst>
      <p:ext uri="{BB962C8B-B14F-4D97-AF65-F5344CB8AC3E}">
        <p14:creationId xmlns:p14="http://schemas.microsoft.com/office/powerpoint/2010/main" val="372640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486835A7-2F06-4108-A6DB-A5F5A4A7DE63}" type="slidenum">
              <a:rPr lang="en-US" altLang="de-DE"/>
              <a:pPr/>
              <a:t>‹Nr.›</a:t>
            </a:fld>
            <a:endParaRPr lang="en-US" altLang="de-DE"/>
          </a:p>
        </p:txBody>
      </p:sp>
    </p:spTree>
    <p:extLst>
      <p:ext uri="{BB962C8B-B14F-4D97-AF65-F5344CB8AC3E}">
        <p14:creationId xmlns:p14="http://schemas.microsoft.com/office/powerpoint/2010/main" val="39263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98625F7B-87E7-40C3-A63F-8E6049FF7ABE}" type="slidenum">
              <a:rPr lang="en-US" altLang="de-DE"/>
              <a:pPr/>
              <a:t>‹Nr.›</a:t>
            </a:fld>
            <a:endParaRPr lang="en-US" altLang="de-DE"/>
          </a:p>
        </p:txBody>
      </p:sp>
    </p:spTree>
    <p:extLst>
      <p:ext uri="{BB962C8B-B14F-4D97-AF65-F5344CB8AC3E}">
        <p14:creationId xmlns:p14="http://schemas.microsoft.com/office/powerpoint/2010/main" val="1701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72577B56-0E94-428B-83F9-43FA3D48814B}" type="slidenum">
              <a:rPr lang="en-US" altLang="de-DE"/>
              <a:pPr/>
              <a:t>‹Nr.›</a:t>
            </a:fld>
            <a:endParaRPr lang="en-US" altLang="de-DE"/>
          </a:p>
        </p:txBody>
      </p:sp>
    </p:spTree>
    <p:extLst>
      <p:ext uri="{BB962C8B-B14F-4D97-AF65-F5344CB8AC3E}">
        <p14:creationId xmlns:p14="http://schemas.microsoft.com/office/powerpoint/2010/main" val="3213757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68332D2-655A-44E9-B05F-A33559FE2100}" type="slidenum">
              <a:rPr lang="en-US" altLang="de-DE"/>
              <a:pPr/>
              <a:t>‹Nr.›</a:t>
            </a:fld>
            <a:endParaRPr lang="en-US" altLang="de-DE"/>
          </a:p>
        </p:txBody>
      </p:sp>
    </p:spTree>
    <p:extLst>
      <p:ext uri="{BB962C8B-B14F-4D97-AF65-F5344CB8AC3E}">
        <p14:creationId xmlns:p14="http://schemas.microsoft.com/office/powerpoint/2010/main" val="33773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09BEB22E-B696-4782-AA41-95B1CE728106}" type="slidenum">
              <a:rPr lang="en-US" altLang="de-DE"/>
              <a:pPr/>
              <a:t>‹Nr.›</a:t>
            </a:fld>
            <a:endParaRPr lang="en-US" altLang="de-DE"/>
          </a:p>
        </p:txBody>
      </p:sp>
    </p:spTree>
    <p:extLst>
      <p:ext uri="{BB962C8B-B14F-4D97-AF65-F5344CB8AC3E}">
        <p14:creationId xmlns:p14="http://schemas.microsoft.com/office/powerpoint/2010/main" val="15010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smtClean="0"/>
              <a:t>May 2024</a:t>
            </a:r>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9" name="Foliennummernplatzhalter 8"/>
          <p:cNvSpPr>
            <a:spLocks noGrp="1"/>
          </p:cNvSpPr>
          <p:nvPr>
            <p:ph type="sldNum" sz="quarter" idx="12"/>
          </p:nvPr>
        </p:nvSpPr>
        <p:spPr/>
        <p:txBody>
          <a:bodyPr/>
          <a:lstStyle>
            <a:lvl1pPr>
              <a:defRPr/>
            </a:lvl1pPr>
          </a:lstStyle>
          <a:p>
            <a:r>
              <a:rPr lang="en-US" altLang="de-DE"/>
              <a:t>Slide </a:t>
            </a:r>
            <a:fld id="{88EF5866-BBC1-4A44-A73C-600F79509C09}" type="slidenum">
              <a:rPr lang="en-US" altLang="de-DE"/>
              <a:pPr/>
              <a:t>‹Nr.›</a:t>
            </a:fld>
            <a:endParaRPr lang="en-US" altLang="de-DE"/>
          </a:p>
        </p:txBody>
      </p:sp>
    </p:spTree>
    <p:extLst>
      <p:ext uri="{BB962C8B-B14F-4D97-AF65-F5344CB8AC3E}">
        <p14:creationId xmlns:p14="http://schemas.microsoft.com/office/powerpoint/2010/main" val="383203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lvl1pPr>
              <a:defRPr/>
            </a:lvl1pPr>
          </a:lstStyle>
          <a:p>
            <a:r>
              <a:rPr lang="de-DE" altLang="de-DE" smtClean="0"/>
              <a:t>May 2024</a:t>
            </a:r>
            <a:endParaRPr lang="en-US" altLang="de-DE"/>
          </a:p>
        </p:txBody>
      </p:sp>
      <p:sp>
        <p:nvSpPr>
          <p:cNvPr id="4" name="Fußzeilenplatzhalter 3"/>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lvl1pPr>
              <a:defRPr/>
            </a:lvl1pPr>
          </a:lstStyle>
          <a:p>
            <a:r>
              <a:rPr lang="en-US" altLang="de-DE"/>
              <a:t>Slide </a:t>
            </a:r>
            <a:fld id="{5D34C043-3C4C-4A63-A88E-97331599C3DF}" type="slidenum">
              <a:rPr lang="en-US" altLang="de-DE"/>
              <a:pPr/>
              <a:t>‹Nr.›</a:t>
            </a:fld>
            <a:endParaRPr lang="en-US" altLang="de-DE"/>
          </a:p>
        </p:txBody>
      </p:sp>
    </p:spTree>
    <p:extLst>
      <p:ext uri="{BB962C8B-B14F-4D97-AF65-F5344CB8AC3E}">
        <p14:creationId xmlns:p14="http://schemas.microsoft.com/office/powerpoint/2010/main" val="29826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May 2024</a:t>
            </a:r>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4" name="Foliennummernplatzhalter 3"/>
          <p:cNvSpPr>
            <a:spLocks noGrp="1"/>
          </p:cNvSpPr>
          <p:nvPr>
            <p:ph type="sldNum" sz="quarter" idx="12"/>
          </p:nvPr>
        </p:nvSpPr>
        <p:spPr/>
        <p:txBody>
          <a:bodyPr/>
          <a:lstStyle>
            <a:lvl1pPr>
              <a:defRPr/>
            </a:lvl1pPr>
          </a:lstStyle>
          <a:p>
            <a:r>
              <a:rPr lang="en-US" altLang="de-DE"/>
              <a:t>Slide </a:t>
            </a:r>
            <a:fld id="{2BE500F6-1AA5-4912-AC26-1D22585C983D}" type="slidenum">
              <a:rPr lang="en-US" altLang="de-DE"/>
              <a:pPr/>
              <a:t>‹Nr.›</a:t>
            </a:fld>
            <a:endParaRPr lang="en-US" altLang="de-DE"/>
          </a:p>
        </p:txBody>
      </p:sp>
    </p:spTree>
    <p:extLst>
      <p:ext uri="{BB962C8B-B14F-4D97-AF65-F5344CB8AC3E}">
        <p14:creationId xmlns:p14="http://schemas.microsoft.com/office/powerpoint/2010/main" val="666133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602EE368-63F8-4D4B-9350-E123487E6BAA}" type="slidenum">
              <a:rPr lang="en-US" altLang="de-DE"/>
              <a:pPr/>
              <a:t>‹Nr.›</a:t>
            </a:fld>
            <a:endParaRPr lang="en-US" altLang="de-DE"/>
          </a:p>
        </p:txBody>
      </p:sp>
    </p:spTree>
    <p:extLst>
      <p:ext uri="{BB962C8B-B14F-4D97-AF65-F5344CB8AC3E}">
        <p14:creationId xmlns:p14="http://schemas.microsoft.com/office/powerpoint/2010/main" val="39570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25B48816-1849-44BD-9A67-56BDF2C825AD}" type="slidenum">
              <a:rPr lang="en-US" altLang="de-DE"/>
              <a:pPr/>
              <a:t>‹Nr.›</a:t>
            </a:fld>
            <a:endParaRPr lang="en-US" altLang="de-DE"/>
          </a:p>
        </p:txBody>
      </p:sp>
    </p:spTree>
    <p:extLst>
      <p:ext uri="{BB962C8B-B14F-4D97-AF65-F5344CB8AC3E}">
        <p14:creationId xmlns:p14="http://schemas.microsoft.com/office/powerpoint/2010/main" val="405107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May 2024</a:t>
            </a:r>
            <a:endParaRPr lang="en-US" altLang="de-DE"/>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Joerg ROBERT, TU Ilmenau/Fraunhofer IIS</a:t>
            </a:r>
            <a:endParaRPr lang="en-US" altLang="de-DE"/>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6C95EF25-5BF0-4856-A71E-422C835C71F2}" type="slidenum">
              <a:rPr lang="en-US" altLang="de-DE"/>
              <a:pPr/>
              <a:t>‹Nr.›</a:t>
            </a:fld>
            <a:endParaRPr lang="en-US" altLang="de-DE"/>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802.15-24-0283-00-04ad</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ke.tf.fau.de/lehre/download/ieee-802-15-4w-phy-interference-model/" TargetMode="External"/><Relationship Id="rId2" Type="http://schemas.openxmlformats.org/officeDocument/2006/relationships/hyperlink" Target="https://mentor.ieee.org/802.15/dcn/17/15-17-0037-01-lpwa-proposal-for-sub-ghz-interference-model.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r>
              <a:rPr lang="de-DE" altLang="de-DE" smtClean="0"/>
              <a:t>May 2024</a:t>
            </a:r>
            <a:endParaRPr lang="en-US" altLang="de-DE"/>
          </a:p>
        </p:txBody>
      </p:sp>
      <p:sp>
        <p:nvSpPr>
          <p:cNvPr id="5" name="Fußzeilenplatzhalter 2"/>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3"/>
          <p:cNvSpPr>
            <a:spLocks noGrp="1"/>
          </p:cNvSpPr>
          <p:nvPr>
            <p:ph type="sldNum" sz="quarter" idx="12"/>
          </p:nvPr>
        </p:nvSpPr>
        <p:spPr/>
        <p:txBody>
          <a:bodyPr/>
          <a:lstStyle/>
          <a:p>
            <a:r>
              <a:rPr lang="en-US" altLang="de-DE"/>
              <a:t>Slide </a:t>
            </a:r>
            <a:fld id="{8787AA53-7DA1-4FFB-8053-323DA5835B68}" type="slidenum">
              <a:rPr lang="en-US" altLang="de-DE"/>
              <a:pPr/>
              <a:t>1</a:t>
            </a:fld>
            <a:endParaRPr lang="en-US" altLang="de-DE"/>
          </a:p>
        </p:txBody>
      </p:sp>
      <p:sp>
        <p:nvSpPr>
          <p:cNvPr id="27651"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b="1" dirty="0" smtClean="0">
                <a:solidFill>
                  <a:schemeClr val="tx2"/>
                </a:solidFill>
              </a:rPr>
              <a:t>:</a:t>
            </a:r>
            <a:r>
              <a:rPr lang="en-US" altLang="de-DE" sz="1600" dirty="0" smtClean="0">
                <a:solidFill>
                  <a:schemeClr val="tx2"/>
                </a:solidFill>
              </a:rPr>
              <a:t> [Proposal for TG15.4ad </a:t>
            </a:r>
            <a:r>
              <a:rPr lang="en-US" altLang="de-DE" sz="1600" dirty="0" smtClean="0">
                <a:solidFill>
                  <a:schemeClr val="tx2"/>
                </a:solidFill>
              </a:rPr>
              <a:t>Interference Model]</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[14 May, 2024]</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[Joerg ROBERT] </a:t>
            </a:r>
            <a:r>
              <a:rPr lang="en-US" altLang="de-DE" sz="1600" dirty="0">
                <a:solidFill>
                  <a:schemeClr val="tx2"/>
                </a:solidFill>
              </a:rPr>
              <a:t>Company </a:t>
            </a:r>
            <a:r>
              <a:rPr lang="en-US" altLang="de-DE" sz="1600" dirty="0" smtClean="0"/>
              <a:t>[TU Ilmenau/Fraunhofer IIS]</a:t>
            </a:r>
            <a:endParaRPr lang="en-US" altLang="de-DE" sz="1600" dirty="0"/>
          </a:p>
          <a:p>
            <a:r>
              <a:rPr lang="en-US" altLang="de-DE" sz="1600" dirty="0">
                <a:solidFill>
                  <a:schemeClr val="tx2"/>
                </a:solidFill>
              </a:rPr>
              <a:t>Address </a:t>
            </a:r>
            <a:r>
              <a:rPr lang="en-US" altLang="de-DE" sz="1600" dirty="0" smtClean="0">
                <a:solidFill>
                  <a:schemeClr val="tx2"/>
                </a:solidFill>
              </a:rPr>
              <a:t>[Helmholtzplatz 2, Ilmenau, 98693, Germany]</a:t>
            </a:r>
            <a:endParaRPr lang="en-US" altLang="de-DE" sz="1600" dirty="0">
              <a:solidFill>
                <a:schemeClr val="tx2"/>
              </a:solidFill>
            </a:endParaRPr>
          </a:p>
          <a:p>
            <a:r>
              <a:rPr lang="en-US" altLang="de-DE" sz="1600" dirty="0" smtClean="0">
                <a:solidFill>
                  <a:schemeClr val="tx2"/>
                </a:solidFill>
              </a:rPr>
              <a:t>E-Mail:[</a:t>
            </a:r>
            <a:r>
              <a:rPr lang="en-US" altLang="de-DE" sz="1600" dirty="0" smtClean="0"/>
              <a:t>joerg.robert@ieee.org</a:t>
            </a:r>
            <a:r>
              <a:rPr lang="en-US" altLang="de-DE" sz="1600" dirty="0" smtClean="0">
                <a:solidFill>
                  <a:schemeClr val="tx2"/>
                </a:solidFill>
              </a:rPr>
              <a:t>]</a:t>
            </a:r>
            <a:r>
              <a:rPr lang="en-US" altLang="de-DE" sz="1600" dirty="0">
                <a:solidFill>
                  <a:schemeClr val="tx2"/>
                </a:solidFill>
              </a:rPr>
              <a:t>	</a:t>
            </a:r>
          </a:p>
          <a:p>
            <a:pPr>
              <a:spcBef>
                <a:spcPts val="100"/>
              </a:spcBef>
              <a:spcAft>
                <a:spcPts val="100"/>
              </a:spcAft>
            </a:pPr>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t>Presentation in TG15.4ad</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7A2547F0-3012-462D-B37B-CAA7F6C71D5F}" type="slidenum">
              <a:rPr lang="en-US" altLang="de-DE"/>
              <a:pPr/>
              <a:t>2</a:t>
            </a:fld>
            <a:endParaRPr lang="en-US" altLang="de-DE"/>
          </a:p>
        </p:txBody>
      </p:sp>
      <p:sp>
        <p:nvSpPr>
          <p:cNvPr id="4098" name="Rectangle 2"/>
          <p:cNvSpPr>
            <a:spLocks noGrp="1" noChangeArrowheads="1"/>
          </p:cNvSpPr>
          <p:nvPr>
            <p:ph type="title"/>
          </p:nvPr>
        </p:nvSpPr>
        <p:spPr>
          <a:ln/>
        </p:spPr>
        <p:txBody>
          <a:bodyPr/>
          <a:lstStyle/>
          <a:p>
            <a:r>
              <a:rPr lang="de-DE" altLang="de-DE" sz="3200" dirty="0" smtClean="0"/>
              <a:t>Motivation</a:t>
            </a:r>
            <a:endParaRPr lang="de-DE" altLang="de-DE" sz="3200" dirty="0"/>
          </a:p>
        </p:txBody>
      </p:sp>
      <p:sp>
        <p:nvSpPr>
          <p:cNvPr id="4099" name="Rectangle 3"/>
          <p:cNvSpPr>
            <a:spLocks noGrp="1" noChangeArrowheads="1"/>
          </p:cNvSpPr>
          <p:nvPr>
            <p:ph type="body" idx="1"/>
          </p:nvPr>
        </p:nvSpPr>
        <p:spPr>
          <a:ln/>
        </p:spPr>
        <p:txBody>
          <a:bodyPr/>
          <a:lstStyle/>
          <a:p>
            <a:r>
              <a:rPr lang="en-US" altLang="de-DE" sz="2000" dirty="0" smtClean="0"/>
              <a:t>Comparison of different proposals requires simulations of the physical layer performance</a:t>
            </a:r>
          </a:p>
          <a:p>
            <a:r>
              <a:rPr lang="en-US" altLang="de-DE" sz="2000" dirty="0" smtClean="0"/>
              <a:t>The proposed systems will operate in license-exempt frequency bands, resulting in interference from other systems</a:t>
            </a:r>
            <a:endParaRPr lang="en-US" altLang="de-DE" sz="2000" dirty="0" smtClean="0"/>
          </a:p>
          <a:p>
            <a:endParaRPr lang="en-US" altLang="de-DE" sz="2000" dirty="0" smtClean="0"/>
          </a:p>
          <a:p>
            <a:endParaRPr lang="en-US" altLang="de-DE" sz="2000" dirty="0" smtClean="0"/>
          </a:p>
          <a:p>
            <a:endParaRPr lang="en-US" altLang="de-DE" sz="2000" dirty="0" smtClean="0"/>
          </a:p>
          <a:p>
            <a:endParaRPr lang="en-US" altLang="de-DE" sz="2000" dirty="0"/>
          </a:p>
        </p:txBody>
      </p:sp>
    </p:spTree>
    <p:extLst>
      <p:ext uri="{BB962C8B-B14F-4D97-AF65-F5344CB8AC3E}">
        <p14:creationId xmlns:p14="http://schemas.microsoft.com/office/powerpoint/2010/main" val="287898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of Measured </a:t>
            </a:r>
            <a:r>
              <a:rPr lang="en-US" dirty="0" smtClean="0"/>
              <a:t>Spectrogram</a:t>
            </a:r>
            <a:br>
              <a:rPr lang="en-US" dirty="0" smtClean="0"/>
            </a:br>
            <a:r>
              <a:rPr lang="en-US" dirty="0" smtClean="0"/>
              <a:t>(922 … 927 MHz, length 1.5s)</a:t>
            </a:r>
            <a:endParaRPr lang="en-US" dirty="0"/>
          </a:p>
        </p:txBody>
      </p:sp>
      <p:sp>
        <p:nvSpPr>
          <p:cNvPr id="3" name="Datumsplatzhalter 2"/>
          <p:cNvSpPr>
            <a:spLocks noGrp="1"/>
          </p:cNvSpPr>
          <p:nvPr>
            <p:ph type="dt" sz="half" idx="10"/>
          </p:nvPr>
        </p:nvSpPr>
        <p:spPr/>
        <p:txBody>
          <a:bodyPr/>
          <a:lstStyle/>
          <a:p>
            <a:r>
              <a:rPr lang="de-DE" altLang="de-DE" smtClean="0"/>
              <a:t>May 2024</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3</a:t>
            </a:fld>
            <a:endParaRPr lang="en-US" altLang="de-DE"/>
          </a:p>
        </p:txBody>
      </p:sp>
      <p:pic>
        <p:nvPicPr>
          <p:cNvPr id="7" name="Grafi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52" y="1897804"/>
            <a:ext cx="8579272" cy="4457805"/>
          </a:xfrm>
          <a:prstGeom prst="rect">
            <a:avLst/>
          </a:prstGeom>
        </p:spPr>
      </p:pic>
    </p:spTree>
    <p:extLst>
      <p:ext uri="{BB962C8B-B14F-4D97-AF65-F5344CB8AC3E}">
        <p14:creationId xmlns:p14="http://schemas.microsoft.com/office/powerpoint/2010/main" val="1184415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Proposed Interference Model</a:t>
            </a:r>
            <a:endParaRPr lang="en-US" dirty="0"/>
          </a:p>
        </p:txBody>
      </p:sp>
      <p:sp>
        <p:nvSpPr>
          <p:cNvPr id="3" name="Inhaltsplatzhalter 2"/>
          <p:cNvSpPr>
            <a:spLocks noGrp="1"/>
          </p:cNvSpPr>
          <p:nvPr>
            <p:ph idx="1"/>
          </p:nvPr>
        </p:nvSpPr>
        <p:spPr/>
        <p:txBody>
          <a:bodyPr/>
          <a:lstStyle/>
          <a:p>
            <a:r>
              <a:rPr lang="en-US" sz="2400" dirty="0" smtClean="0"/>
              <a:t>Subset of interference model proposed in [1, 2]</a:t>
            </a:r>
          </a:p>
          <a:p>
            <a:r>
              <a:rPr lang="en-US" sz="2400" dirty="0" smtClean="0"/>
              <a:t>Open source code available for simulation [3]</a:t>
            </a:r>
          </a:p>
          <a:p>
            <a:endParaRPr lang="en-US" sz="2400" dirty="0"/>
          </a:p>
          <a:p>
            <a:r>
              <a:rPr lang="en-US" sz="2400" dirty="0" smtClean="0"/>
              <a:t>Parameters for the open source model:</a:t>
            </a:r>
          </a:p>
          <a:p>
            <a:pPr lvl="1"/>
            <a:r>
              <a:rPr lang="en-US" sz="2000" dirty="0" smtClean="0"/>
              <a:t>Center frequency f=900 MHz</a:t>
            </a:r>
          </a:p>
          <a:p>
            <a:pPr lvl="1"/>
            <a:r>
              <a:rPr lang="en-US" sz="2000" dirty="0" smtClean="0"/>
              <a:t>Path loss model: Outdoor_urban_32m</a:t>
            </a:r>
          </a:p>
          <a:p>
            <a:pPr lvl="1"/>
            <a:r>
              <a:rPr lang="en-US" sz="2000" dirty="0" smtClean="0"/>
              <a:t>l=0dB log-normal fading</a:t>
            </a:r>
          </a:p>
          <a:p>
            <a:pPr lvl="1"/>
            <a:r>
              <a:rPr lang="en-US" sz="2000" dirty="0" smtClean="0"/>
              <a:t>n=6dB noise figure</a:t>
            </a:r>
          </a:p>
          <a:p>
            <a:pPr lvl="1"/>
            <a:r>
              <a:rPr lang="en-US" sz="2000" dirty="0" smtClean="0"/>
              <a:t>Activity multiplier a=10</a:t>
            </a:r>
            <a:endParaRPr lang="en-US" sz="1600" dirty="0" smtClean="0"/>
          </a:p>
          <a:p>
            <a:r>
              <a:rPr lang="en-US" sz="2400" dirty="0" smtClean="0"/>
              <a:t>All parameters of the model are given in </a:t>
            </a:r>
            <a:r>
              <a:rPr lang="en-US" sz="2400" dirty="0" err="1" smtClean="0"/>
              <a:t>dBm</a:t>
            </a:r>
            <a:endParaRPr lang="en-US" sz="2400" dirty="0"/>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4</a:t>
            </a:fld>
            <a:endParaRPr lang="en-US" altLang="de-DE"/>
          </a:p>
        </p:txBody>
      </p:sp>
    </p:spTree>
    <p:extLst>
      <p:ext uri="{BB962C8B-B14F-4D97-AF65-F5344CB8AC3E}">
        <p14:creationId xmlns:p14="http://schemas.microsoft.com/office/powerpoint/2010/main" val="1130551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a:t>
            </a:r>
            <a:endParaRPr lang="en-US" dirty="0"/>
          </a:p>
        </p:txBody>
      </p:sp>
      <p:sp>
        <p:nvSpPr>
          <p:cNvPr id="3" name="Inhaltsplatzhalter 2"/>
          <p:cNvSpPr>
            <a:spLocks noGrp="1"/>
          </p:cNvSpPr>
          <p:nvPr>
            <p:ph idx="1"/>
          </p:nvPr>
        </p:nvSpPr>
        <p:spPr/>
        <p:txBody>
          <a:bodyPr/>
          <a:lstStyle/>
          <a:p>
            <a:pPr marL="265113" indent="-265113">
              <a:buNone/>
            </a:pPr>
            <a:r>
              <a:rPr lang="en-US" sz="1600" dirty="0"/>
              <a:t>[1] </a:t>
            </a:r>
            <a:r>
              <a:rPr lang="en-US" sz="1600" dirty="0"/>
              <a:t>Proposal for sub-GHz Interference Model, DCN 15-17-0037-01 </a:t>
            </a:r>
            <a:r>
              <a:rPr lang="en-US" sz="1600" dirty="0">
                <a:hlinkClick r:id="rId2"/>
              </a:rPr>
              <a:t>https://</a:t>
            </a:r>
            <a:r>
              <a:rPr lang="en-US" sz="1600" dirty="0" smtClean="0">
                <a:hlinkClick r:id="rId2"/>
              </a:rPr>
              <a:t>mentor.ieee.org/802.15/dcn/17/15-17-0037-01-lpwa-proposal-for-sub-ghz-interference-model.pptx</a:t>
            </a:r>
            <a:endParaRPr lang="en-US" sz="1600" dirty="0" smtClean="0"/>
          </a:p>
          <a:p>
            <a:pPr marL="265113" indent="-265113">
              <a:buNone/>
            </a:pPr>
            <a:r>
              <a:rPr lang="en-US" sz="1600" dirty="0" smtClean="0"/>
              <a:t>[2] </a:t>
            </a:r>
            <a:r>
              <a:rPr lang="de-DE" sz="1600" dirty="0"/>
              <a:t>J. Robert, S. Rauh, H. Lieske </a:t>
            </a:r>
            <a:r>
              <a:rPr lang="de-DE" sz="1600" dirty="0" err="1"/>
              <a:t>and</a:t>
            </a:r>
            <a:r>
              <a:rPr lang="de-DE" sz="1600" dirty="0"/>
              <a:t> A. Heuberger, "IEEE 802.15 Low Power Wide Area Network (LPWAN) PHY </a:t>
            </a:r>
            <a:r>
              <a:rPr lang="de-DE" sz="1600" dirty="0" err="1"/>
              <a:t>Interference</a:t>
            </a:r>
            <a:r>
              <a:rPr lang="de-DE" sz="1600" dirty="0"/>
              <a:t> Model," </a:t>
            </a:r>
            <a:r>
              <a:rPr lang="de-DE" sz="1600" i="1" dirty="0"/>
              <a:t>2018 IEEE International Conference on Communications (ICC)</a:t>
            </a:r>
            <a:r>
              <a:rPr lang="de-DE" sz="1600" dirty="0"/>
              <a:t>, Kansas City, MO, USA, </a:t>
            </a:r>
            <a:r>
              <a:rPr lang="de-DE" sz="1600" dirty="0" smtClean="0"/>
              <a:t>2018</a:t>
            </a:r>
          </a:p>
          <a:p>
            <a:pPr marL="265113" indent="-265113">
              <a:buNone/>
            </a:pPr>
            <a:r>
              <a:rPr lang="de-DE" sz="1600" dirty="0" smtClean="0"/>
              <a:t>[3] Open </a:t>
            </a:r>
            <a:r>
              <a:rPr lang="de-DE" sz="1600" dirty="0"/>
              <a:t>Source Code: </a:t>
            </a:r>
            <a:r>
              <a:rPr lang="de-DE" sz="1600" dirty="0">
                <a:hlinkClick r:id="rId3"/>
              </a:rPr>
              <a:t>https://www.like.tf.fau.de/lehre/download/ieee-802-15-4w-phy-interference-model</a:t>
            </a:r>
            <a:r>
              <a:rPr lang="de-DE" sz="1600" dirty="0" smtClean="0">
                <a:hlinkClick r:id="rId3"/>
              </a:rPr>
              <a:t>/</a:t>
            </a:r>
            <a:endParaRPr lang="de-DE" sz="1600" dirty="0" smtClean="0"/>
          </a:p>
          <a:p>
            <a:pPr marL="265113" indent="-265113">
              <a:buNone/>
            </a:pPr>
            <a:endParaRPr lang="de-DE" sz="1600" dirty="0" smtClean="0"/>
          </a:p>
          <a:p>
            <a:pPr marL="265113" indent="-265113">
              <a:buNone/>
            </a:pPr>
            <a:endParaRPr lang="en-US" sz="1600" dirty="0" smtClean="0"/>
          </a:p>
          <a:p>
            <a:pPr marL="265113" indent="-265113">
              <a:buNone/>
            </a:pPr>
            <a:endParaRPr lang="en-US" sz="1600" dirty="0" smtClean="0"/>
          </a:p>
          <a:p>
            <a:pPr marL="265113" indent="-265113">
              <a:buNone/>
            </a:pPr>
            <a:endParaRPr lang="en-US" sz="1600" dirty="0"/>
          </a:p>
          <a:p>
            <a:pPr marL="265113" indent="-265113">
              <a:buNone/>
            </a:pPr>
            <a:endParaRPr lang="en-US" sz="1600" dirty="0"/>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5</a:t>
            </a:fld>
            <a:endParaRPr lang="en-US" altLang="de-DE"/>
          </a:p>
        </p:txBody>
      </p:sp>
    </p:spTree>
    <p:extLst>
      <p:ext uri="{BB962C8B-B14F-4D97-AF65-F5344CB8AC3E}">
        <p14:creationId xmlns:p14="http://schemas.microsoft.com/office/powerpoint/2010/main" val="2737379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IEEE-P802_15(3)</Template>
  <TotalTime>0</TotalTime>
  <Words>415</Words>
  <Application>Microsoft Office PowerPoint</Application>
  <PresentationFormat>Bildschirmpräsentation (4:3)</PresentationFormat>
  <Paragraphs>55</Paragraphs>
  <Slides>5</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Times New Roman</vt:lpstr>
      <vt:lpstr>Office</vt:lpstr>
      <vt:lpstr>PowerPoint-Präsentation</vt:lpstr>
      <vt:lpstr>Motivation</vt:lpstr>
      <vt:lpstr>Example of Measured Spectrogram (922 … 927 MHz, length 1.5s)</vt:lpstr>
      <vt:lpstr>Proposed Interference Model</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126</cp:revision>
  <cp:lastPrinted>1998-02-10T13:28:06Z</cp:lastPrinted>
  <dcterms:created xsi:type="dcterms:W3CDTF">2023-12-01T17:38:14Z</dcterms:created>
  <dcterms:modified xsi:type="dcterms:W3CDTF">2024-05-14T12:43:27Z</dcterms:modified>
</cp:coreProperties>
</file>