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81" r:id="rId6"/>
    <p:sldId id="383" r:id="rId7"/>
    <p:sldId id="365" r:id="rId8"/>
    <p:sldId id="3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p:cViewPr varScale="1">
        <p:scale>
          <a:sx n="77" d="100"/>
          <a:sy n="77" d="100"/>
        </p:scale>
        <p:origin x="102" y="828"/>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5/14/2024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March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15-24-0278-00-07ma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5/14/2024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5/14/2024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5/14/2024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5/14/2024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293757"/>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IG NG-OCC</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Multi Agent Neural Network for NG-OCC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May 14,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Ones Sanjerico Sitanggang,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use case AI for NG-OCC</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Multi Agent Neural Network for NG-OCC </a:t>
            </a:r>
            <a:br>
              <a:rPr lang="en-US" altLang="ja-JP" b="1" dirty="0">
                <a:ea typeface="ＭＳ Ｐゴシック" pitchFamily="50" charset="-128"/>
              </a:rPr>
            </a:b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May 14,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Multi Agent Neural Network for NG-OCC </a:t>
            </a:r>
          </a:p>
          <a:p>
            <a:pPr algn="just"/>
            <a:r>
              <a:rPr lang="en-US" altLang="ja-JP" sz="2800" dirty="0">
                <a:latin typeface="Times New Roman" panose="02020603050405020304" pitchFamily="18" charset="0"/>
                <a:cs typeface="Times New Roman" panose="02020603050405020304" pitchFamily="18" charset="0"/>
              </a:rPr>
              <a:t>Conclusion</a:t>
            </a: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417638"/>
            <a:ext cx="8599140" cy="4918464"/>
          </a:xfrm>
          <a:ln/>
        </p:spPr>
        <p:txBody>
          <a:bodyPr>
            <a:normAutofit/>
          </a:bodyPr>
          <a:lstStyle/>
          <a:p>
            <a:pPr lvl="0" algn="just"/>
            <a:r>
              <a:rPr lang="en-US" altLang="ja-JP" sz="2400" dirty="0">
                <a:latin typeface="Times New Roman" panose="02020603050405020304" pitchFamily="18" charset="0"/>
                <a:cs typeface="Times New Roman" panose="02020603050405020304" pitchFamily="18" charset="0"/>
              </a:rPr>
              <a:t>Vehicle communication is a critical technology for intelligent transportation systems and traffic safety. However, the increase in data shared within vehicle networks imposes additional burden on already congested and saturated radio frequency spectrum.</a:t>
            </a:r>
          </a:p>
          <a:p>
            <a:pPr lvl="0" algn="just"/>
            <a:r>
              <a:rPr lang="en-US" altLang="ja-JP" sz="2400" dirty="0">
                <a:latin typeface="Times New Roman" panose="02020603050405020304" pitchFamily="18" charset="0"/>
                <a:cs typeface="Times New Roman" panose="02020603050405020304" pitchFamily="18" charset="0"/>
              </a:rPr>
              <a:t>Large-scale, dynamically moving Vehicle-to-Vehicle (V2V) communication can result in higher latency during vehicle communication.</a:t>
            </a:r>
          </a:p>
          <a:p>
            <a:pPr lvl="0" algn="just"/>
            <a:r>
              <a:rPr lang="en-US" altLang="ja-JP" sz="2400" dirty="0">
                <a:latin typeface="Times New Roman" panose="02020603050405020304" pitchFamily="18" charset="0"/>
                <a:cs typeface="Times New Roman" panose="02020603050405020304" pitchFamily="18" charset="0"/>
              </a:rPr>
              <a:t>A Neural Network-based approach in Multi-Agent communication can address challenges to enhance more efficient and adaptive communication among vehicles.</a:t>
            </a:r>
          </a:p>
        </p:txBody>
      </p:sp>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3200400"/>
            <a:ext cx="8599140" cy="3135702"/>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Multi-Agent refers to the presence of more than one agent or entity involved in a system. These agents can be hardware or virtual devices with the goal of communicating with each other.</a:t>
            </a:r>
          </a:p>
          <a:p>
            <a:pPr algn="just"/>
            <a:r>
              <a:rPr lang="en-US" altLang="ja-JP" sz="2000" dirty="0">
                <a:latin typeface="Times New Roman" panose="02020603050405020304" pitchFamily="18" charset="0"/>
                <a:cs typeface="Times New Roman" panose="02020603050405020304" pitchFamily="18" charset="0"/>
              </a:rPr>
              <a:t>In a multi-agent scenario, Neural Network will play a key role in optimizing communication between agents, both in dynamic or centralized scales.</a:t>
            </a:r>
          </a:p>
          <a:p>
            <a:pPr algn="just"/>
            <a:r>
              <a:rPr lang="en-US" altLang="ja-JP" sz="2000" dirty="0">
                <a:latin typeface="Times New Roman" panose="02020603050405020304" pitchFamily="18" charset="0"/>
                <a:cs typeface="Times New Roman" panose="02020603050405020304" pitchFamily="18" charset="0"/>
              </a:rPr>
              <a:t>Neural Network models within the system are capable of making decisions on their own, thus can be implemented in various topologies within multi-agent scenarios.</a:t>
            </a:r>
          </a:p>
          <a:p>
            <a:pPr algn="just"/>
            <a:endParaRPr lang="en-US" altLang="ja-JP" sz="2000" dirty="0">
              <a:latin typeface="Times New Roman" panose="02020603050405020304" pitchFamily="18" charset="0"/>
              <a:cs typeface="Times New Roman" panose="02020603050405020304" pitchFamily="18" charset="0"/>
            </a:endParaRPr>
          </a:p>
        </p:txBody>
      </p:sp>
      <p:sp>
        <p:nvSpPr>
          <p:cNvPr id="6" name="Title 5">
            <a:extLst>
              <a:ext uri="{FF2B5EF4-FFF2-40B4-BE49-F238E27FC236}">
                <a16:creationId xmlns:a16="http://schemas.microsoft.com/office/drawing/2014/main" id="{BA929CD4-D349-0B1C-4672-1A4F860F6261}"/>
              </a:ext>
            </a:extLst>
          </p:cNvPr>
          <p:cNvSpPr>
            <a:spLocks noGrp="1"/>
          </p:cNvSpPr>
          <p:nvPr>
            <p:ph type="title"/>
          </p:nvPr>
        </p:nvSpPr>
        <p:spPr>
          <a:xfrm>
            <a:off x="457200" y="381000"/>
            <a:ext cx="8229600" cy="1295400"/>
          </a:xfrm>
        </p:spPr>
        <p:txBody>
          <a:bodyPr>
            <a:normAutofit fontScale="90000"/>
          </a:bodyPr>
          <a:lstStyle/>
          <a:p>
            <a:r>
              <a:rPr lang="en-US" altLang="ja-JP" sz="4400" dirty="0">
                <a:latin typeface="Times New Roman" panose="02020603050405020304" pitchFamily="18" charset="0"/>
                <a:cs typeface="Times New Roman" panose="02020603050405020304" pitchFamily="18" charset="0"/>
              </a:rPr>
              <a:t>Autoencoder with unsupervised deep learning for NG-OCC ​</a:t>
            </a:r>
            <a:endParaRPr lang="en-US" dirty="0"/>
          </a:p>
        </p:txBody>
      </p:sp>
      <p:pic>
        <p:nvPicPr>
          <p:cNvPr id="2" name="Picture 1">
            <a:extLst>
              <a:ext uri="{FF2B5EF4-FFF2-40B4-BE49-F238E27FC236}">
                <a16:creationId xmlns:a16="http://schemas.microsoft.com/office/drawing/2014/main" id="{89C6BEF0-367B-E32B-069C-A232E0B0B23D}"/>
              </a:ext>
            </a:extLst>
          </p:cNvPr>
          <p:cNvPicPr>
            <a:picLocks noChangeAspect="1"/>
          </p:cNvPicPr>
          <p:nvPr/>
        </p:nvPicPr>
        <p:blipFill>
          <a:blip r:embed="rId2"/>
          <a:stretch>
            <a:fillRect/>
          </a:stretch>
        </p:blipFill>
        <p:spPr>
          <a:xfrm>
            <a:off x="2438400" y="1600200"/>
            <a:ext cx="4572000" cy="1748118"/>
          </a:xfrm>
          <a:prstGeom prst="rect">
            <a:avLst/>
          </a:prstGeom>
        </p:spPr>
      </p:pic>
    </p:spTree>
    <p:extLst>
      <p:ext uri="{BB962C8B-B14F-4D97-AF65-F5344CB8AC3E}">
        <p14:creationId xmlns:p14="http://schemas.microsoft.com/office/powerpoint/2010/main" val="1455700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228600" y="1905000"/>
            <a:ext cx="4495800" cy="4126302"/>
          </a:xfrm>
          <a:ln/>
        </p:spPr>
        <p:txBody>
          <a:bodyPr>
            <a:normAutofit/>
          </a:bodyPr>
          <a:lstStyle/>
          <a:p>
            <a:pPr algn="just"/>
            <a:r>
              <a:rPr lang="en-US" altLang="ja-JP" sz="1800" dirty="0">
                <a:latin typeface="Times New Roman" panose="02020603050405020304" pitchFamily="18" charset="0"/>
                <a:cs typeface="Times New Roman" panose="02020603050405020304" pitchFamily="18" charset="0"/>
              </a:rPr>
              <a:t>Neural Network is capable of making decisions independently in communication with other agents, considering the distance and speed between agents.</a:t>
            </a:r>
          </a:p>
          <a:p>
            <a:pPr algn="just"/>
            <a:r>
              <a:rPr lang="en-US" altLang="ja-JP" sz="1800" dirty="0">
                <a:latin typeface="Times New Roman" panose="02020603050405020304" pitchFamily="18" charset="0"/>
                <a:cs typeface="Times New Roman" panose="02020603050405020304" pitchFamily="18" charset="0"/>
              </a:rPr>
              <a:t>The adaptive capability of neural networks enables the system to dynamically handle changes in network topology, such as the entry or exit of vehicles from the network, thereby increasing communication throughput.</a:t>
            </a:r>
          </a:p>
          <a:p>
            <a:pPr algn="just"/>
            <a:r>
              <a:rPr lang="en-US" altLang="ja-JP" sz="1800" dirty="0">
                <a:latin typeface="Times New Roman" panose="02020603050405020304" pitchFamily="18" charset="0"/>
                <a:cs typeface="Times New Roman" panose="02020603050405020304" pitchFamily="18" charset="0"/>
              </a:rPr>
              <a:t>Through the utilization of Neural Network in multi-agent scenarios, the system can enhance scalability and improve spectral efficiency in communication.</a:t>
            </a:r>
          </a:p>
        </p:txBody>
      </p:sp>
      <p:sp>
        <p:nvSpPr>
          <p:cNvPr id="8" name="Title 1">
            <a:extLst>
              <a:ext uri="{FF2B5EF4-FFF2-40B4-BE49-F238E27FC236}">
                <a16:creationId xmlns:a16="http://schemas.microsoft.com/office/drawing/2014/main" id="{17BFBF1B-8CB2-E57D-AA11-0771C4F31DE3}"/>
              </a:ext>
            </a:extLst>
          </p:cNvPr>
          <p:cNvSpPr txBox="1">
            <a:spLocks/>
          </p:cNvSpPr>
          <p:nvPr/>
        </p:nvSpPr>
        <p:spPr>
          <a:xfrm>
            <a:off x="464915" y="457200"/>
            <a:ext cx="8546417" cy="12954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sz="4000" dirty="0">
                <a:latin typeface="Times New Roman" panose="02020603050405020304" pitchFamily="18" charset="0"/>
                <a:cs typeface="Times New Roman" panose="02020603050405020304" pitchFamily="18" charset="0"/>
              </a:rPr>
              <a:t>Multi Agent Neural Network for NG-OCC</a:t>
            </a:r>
            <a:endParaRPr lang="en-US" sz="40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092AF447-A1CA-364E-016B-3637E73FCACD}"/>
              </a:ext>
            </a:extLst>
          </p:cNvPr>
          <p:cNvPicPr>
            <a:picLocks noChangeAspect="1"/>
          </p:cNvPicPr>
          <p:nvPr/>
        </p:nvPicPr>
        <p:blipFill>
          <a:blip r:embed="rId2"/>
          <a:stretch>
            <a:fillRect/>
          </a:stretch>
        </p:blipFill>
        <p:spPr>
          <a:xfrm>
            <a:off x="4724400" y="2590800"/>
            <a:ext cx="4067631" cy="2324361"/>
          </a:xfrm>
          <a:prstGeom prst="rect">
            <a:avLst/>
          </a:prstGeom>
        </p:spPr>
      </p:pic>
    </p:spTree>
    <p:extLst>
      <p:ext uri="{BB962C8B-B14F-4D97-AF65-F5344CB8AC3E}">
        <p14:creationId xmlns:p14="http://schemas.microsoft.com/office/powerpoint/2010/main" val="3642119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2" name="Rectangle 3">
            <a:extLst>
              <a:ext uri="{FF2B5EF4-FFF2-40B4-BE49-F238E27FC236}">
                <a16:creationId xmlns:a16="http://schemas.microsoft.com/office/drawing/2014/main" id="{17C42515-F791-F9AC-E38F-3797B68CC229}"/>
              </a:ext>
            </a:extLst>
          </p:cNvPr>
          <p:cNvSpPr>
            <a:spLocks noGrp="1" noChangeArrowheads="1"/>
          </p:cNvSpPr>
          <p:nvPr>
            <p:ph idx="1"/>
          </p:nvPr>
        </p:nvSpPr>
        <p:spPr>
          <a:xfrm>
            <a:off x="457200" y="1417638"/>
            <a:ext cx="8229600" cy="4918464"/>
          </a:xfrm>
          <a:ln/>
        </p:spPr>
        <p:txBody>
          <a:bodyPr>
            <a:normAutofit/>
          </a:bodyPr>
          <a:lstStyle/>
          <a:p>
            <a:pPr algn="just"/>
            <a:r>
              <a:rPr lang="en-US" altLang="ja-JP" sz="2400" dirty="0">
                <a:latin typeface="Times New Roman" panose="02020603050405020304" pitchFamily="18" charset="0"/>
                <a:cs typeface="Times New Roman" panose="02020603050405020304" pitchFamily="18" charset="0"/>
              </a:rPr>
              <a:t>In the Neural Network approach in Multi-Agent scenarios, the system can enhance scalability (the capacity to handle a growing number of entities) and spectral efficiency in vehicle-to-vehicle communication.</a:t>
            </a:r>
          </a:p>
          <a:p>
            <a:pPr algn="just"/>
            <a:r>
              <a:rPr lang="en-US" altLang="ja-JP" sz="2400" dirty="0">
                <a:latin typeface="Times New Roman" panose="02020603050405020304" pitchFamily="18" charset="0"/>
                <a:cs typeface="Times New Roman" panose="02020603050405020304" pitchFamily="18" charset="0"/>
              </a:rPr>
              <a:t>Neural networks enable the system to handle changes in network topology flexibly between systems, considering the distance and speed between systems.</a:t>
            </a:r>
          </a:p>
          <a:p>
            <a:pPr algn="just"/>
            <a:r>
              <a:rPr lang="en-US" altLang="ja-JP" sz="2400" dirty="0">
                <a:latin typeface="Times New Roman" panose="02020603050405020304" pitchFamily="18" charset="0"/>
                <a:cs typeface="Times New Roman" panose="02020603050405020304" pitchFamily="18" charset="0"/>
              </a:rPr>
              <a:t>However, the scarcity of data in real-time scenarios poses a major challenge for training this model</a:t>
            </a:r>
          </a:p>
        </p:txBody>
      </p:sp>
    </p:spTree>
    <p:extLst>
      <p:ext uri="{BB962C8B-B14F-4D97-AF65-F5344CB8AC3E}">
        <p14:creationId xmlns:p14="http://schemas.microsoft.com/office/powerpoint/2010/main" val="361140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2" name="TextBox 1">
            <a:extLst>
              <a:ext uri="{FF2B5EF4-FFF2-40B4-BE49-F238E27FC236}">
                <a16:creationId xmlns:a16="http://schemas.microsoft.com/office/drawing/2014/main" id="{039CD237-43DD-F1EC-B2FC-0B12B7E9AB33}"/>
              </a:ext>
            </a:extLst>
          </p:cNvPr>
          <p:cNvSpPr txBox="1"/>
          <p:nvPr/>
        </p:nvSpPr>
        <p:spPr>
          <a:xfrm>
            <a:off x="190498" y="1447800"/>
            <a:ext cx="8724902" cy="1231106"/>
          </a:xfrm>
          <a:prstGeom prst="rect">
            <a:avLst/>
          </a:prstGeom>
          <a:noFill/>
        </p:spPr>
        <p:txBody>
          <a:bodyPr wrap="square" rtlCol="0">
            <a:spAutoFit/>
          </a:bodyPr>
          <a:lstStyle/>
          <a:p>
            <a:pPr marL="342900" indent="-342900" fontAlgn="base">
              <a:buFont typeface="+mj-lt"/>
              <a:buAutoNum type="arabicPeriod"/>
            </a:pPr>
            <a:r>
              <a:rPr lang="en-GB" b="0" i="0" u="none" strike="noStrike" dirty="0">
                <a:solidFill>
                  <a:srgbClr val="000000"/>
                </a:solidFill>
                <a:effectLst/>
                <a:latin typeface="Times New Roman" panose="02020603050405020304" pitchFamily="18" charset="0"/>
                <a:cs typeface="Times New Roman" panose="02020603050405020304" pitchFamily="18" charset="0"/>
              </a:rPr>
              <a:t>A. Islam, L. </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Musavian</a:t>
            </a:r>
            <a:r>
              <a:rPr lang="en-GB" b="0" i="0" u="none" strike="noStrike" dirty="0">
                <a:solidFill>
                  <a:srgbClr val="000000"/>
                </a:solidFill>
                <a:effectLst/>
                <a:latin typeface="Times New Roman" panose="02020603050405020304" pitchFamily="18" charset="0"/>
                <a:cs typeface="Times New Roman" panose="02020603050405020304" pitchFamily="18" charset="0"/>
              </a:rPr>
              <a:t> and N. </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Thomos</a:t>
            </a:r>
            <a:r>
              <a:rPr lang="en-GB" b="0" i="0" u="none" strike="noStrike" dirty="0">
                <a:solidFill>
                  <a:srgbClr val="000000"/>
                </a:solidFill>
                <a:effectLst/>
                <a:latin typeface="Times New Roman" panose="02020603050405020304" pitchFamily="18" charset="0"/>
                <a:cs typeface="Times New Roman" panose="02020603050405020304" pitchFamily="18" charset="0"/>
              </a:rPr>
              <a:t>, "Multi-Agent Deep Reinforcement Learning in Vehicular OCC," 2022 IEEE 95th Vehicular Technology Conference: (VTC2022-Spring), Helsinki, Finland, 2022, pp. 1-6, </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doi</a:t>
            </a:r>
            <a:r>
              <a:rPr lang="en-GB" b="0" i="0" u="none" strike="noStrike" dirty="0">
                <a:solidFill>
                  <a:srgbClr val="000000"/>
                </a:solidFill>
                <a:effectLst/>
                <a:latin typeface="Times New Roman" panose="02020603050405020304" pitchFamily="18" charset="0"/>
                <a:cs typeface="Times New Roman" panose="02020603050405020304" pitchFamily="18" charset="0"/>
              </a:rPr>
              <a:t>: 10.1109/VTC2022-Spring54318.2022.9860869.</a:t>
            </a:r>
          </a:p>
          <a:p>
            <a:pPr marL="342900" indent="-342900" fontAlgn="base">
              <a:buFont typeface="+mj-lt"/>
              <a:buAutoNum type="arabicPeriod"/>
            </a:pPr>
            <a:endParaRPr lang="en-GB" sz="20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23257</TotalTime>
  <Words>597</Words>
  <Application>Microsoft Office PowerPoint</Application>
  <PresentationFormat>On-screen Show (4:3)</PresentationFormat>
  <Paragraphs>37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ＭＳ Ｐゴシック</vt:lpstr>
      <vt:lpstr>Arial</vt:lpstr>
      <vt:lpstr>Calibri</vt:lpstr>
      <vt:lpstr>Times New Roman</vt:lpstr>
      <vt:lpstr>Office Theme</vt:lpstr>
      <vt:lpstr>PowerPoint Presentation</vt:lpstr>
      <vt:lpstr>PowerPoint Presentation</vt:lpstr>
      <vt:lpstr>Contents</vt:lpstr>
      <vt:lpstr>Background</vt:lpstr>
      <vt:lpstr>Autoencoder with unsupervised deep learning for NG-OCC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원스산제리코시탕강(대학원생-전자공학전공)</cp:lastModifiedBy>
  <cp:revision>983</cp:revision>
  <cp:lastPrinted>2017-05-07T15:48:38Z</cp:lastPrinted>
  <dcterms:created xsi:type="dcterms:W3CDTF">2010-05-15T17:50:32Z</dcterms:created>
  <dcterms:modified xsi:type="dcterms:W3CDTF">2024-05-14T08:30:38Z</dcterms:modified>
</cp:coreProperties>
</file>