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1" r:id="rId6"/>
    <p:sldId id="382"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1F21FA-A739-4771-8CD4-0F237F77A9FF}" v="8" dt="2024-05-13T09:07:23.9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124" d="100"/>
          <a:sy n="124" d="100"/>
        </p:scale>
        <p:origin x="1086" y="10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아지즈 무함마드 랑가(대학원생-전자공학전공)" userId="770ae874-4532-4ed1-9e91-8b00f9b80f5d" providerId="ADAL" clId="{D21F21FA-A739-4771-8CD4-0F237F77A9FF}"/>
    <pc:docChg chg="undo redo custSel modSld">
      <pc:chgData name="아지즈 무함마드 랑가(대학원생-전자공학전공)" userId="770ae874-4532-4ed1-9e91-8b00f9b80f5d" providerId="ADAL" clId="{D21F21FA-A739-4771-8CD4-0F237F77A9FF}" dt="2024-05-14T08:22:40.536" v="352" actId="20577"/>
      <pc:docMkLst>
        <pc:docMk/>
      </pc:docMkLst>
      <pc:sldChg chg="modSp mod">
        <pc:chgData name="아지즈 무함마드 랑가(대학원생-전자공학전공)" userId="770ae874-4532-4ed1-9e91-8b00f9b80f5d" providerId="ADAL" clId="{D21F21FA-A739-4771-8CD4-0F237F77A9FF}" dt="2024-05-14T08:22:37.512" v="348" actId="20577"/>
        <pc:sldMkLst>
          <pc:docMk/>
          <pc:sldMk cId="3507418329" sldId="311"/>
        </pc:sldMkLst>
        <pc:spChg chg="mod">
          <ac:chgData name="아지즈 무함마드 랑가(대학원생-전자공학전공)" userId="770ae874-4532-4ed1-9e91-8b00f9b80f5d" providerId="ADAL" clId="{D21F21FA-A739-4771-8CD4-0F237F77A9FF}" dt="2024-05-14T08:22:37.512" v="348" actId="20577"/>
          <ac:spMkLst>
            <pc:docMk/>
            <pc:sldMk cId="3507418329" sldId="311"/>
            <ac:spMk id="6" creationId="{00000000-0000-0000-0000-000000000000}"/>
          </ac:spMkLst>
        </pc:spChg>
      </pc:sldChg>
      <pc:sldChg chg="modSp mod">
        <pc:chgData name="아지즈 무함마드 랑가(대학원생-전자공학전공)" userId="770ae874-4532-4ed1-9e91-8b00f9b80f5d" providerId="ADAL" clId="{D21F21FA-A739-4771-8CD4-0F237F77A9FF}" dt="2024-05-13T11:13:56.095" v="115" actId="20577"/>
        <pc:sldMkLst>
          <pc:docMk/>
          <pc:sldMk cId="1341675261" sldId="346"/>
        </pc:sldMkLst>
        <pc:spChg chg="mod">
          <ac:chgData name="아지즈 무함마드 랑가(대학원생-전자공학전공)" userId="770ae874-4532-4ed1-9e91-8b00f9b80f5d" providerId="ADAL" clId="{D21F21FA-A739-4771-8CD4-0F237F77A9FF}" dt="2024-05-13T11:13:56.095" v="115" actId="20577"/>
          <ac:spMkLst>
            <pc:docMk/>
            <pc:sldMk cId="1341675261" sldId="346"/>
            <ac:spMk id="3" creationId="{00000000-0000-0000-0000-000000000000}"/>
          </ac:spMkLst>
        </pc:spChg>
      </pc:sldChg>
      <pc:sldChg chg="modSp mod">
        <pc:chgData name="아지즈 무함마드 랑가(대학원생-전자공학전공)" userId="770ae874-4532-4ed1-9e91-8b00f9b80f5d" providerId="ADAL" clId="{D21F21FA-A739-4771-8CD4-0F237F77A9FF}" dt="2024-05-14T08:13:03.896" v="124" actId="20577"/>
        <pc:sldMkLst>
          <pc:docMk/>
          <pc:sldMk cId="3611405880" sldId="365"/>
        </pc:sldMkLst>
        <pc:spChg chg="mod">
          <ac:chgData name="아지즈 무함마드 랑가(대학원생-전자공학전공)" userId="770ae874-4532-4ed1-9e91-8b00f9b80f5d" providerId="ADAL" clId="{D21F21FA-A739-4771-8CD4-0F237F77A9FF}" dt="2024-05-14T08:13:03.896" v="124" actId="20577"/>
          <ac:spMkLst>
            <pc:docMk/>
            <pc:sldMk cId="3611405880" sldId="365"/>
            <ac:spMk id="2" creationId="{17C42515-F791-F9AC-E38F-3797B68CC229}"/>
          </ac:spMkLst>
        </pc:spChg>
      </pc:sldChg>
      <pc:sldChg chg="addSp modSp mod">
        <pc:chgData name="아지즈 무함마드 랑가(대학원생-전자공학전공)" userId="770ae874-4532-4ed1-9e91-8b00f9b80f5d" providerId="ADAL" clId="{D21F21FA-A739-4771-8CD4-0F237F77A9FF}" dt="2024-05-13T08:42:54.967" v="29" actId="20577"/>
        <pc:sldMkLst>
          <pc:docMk/>
          <pc:sldMk cId="1745006476" sldId="366"/>
        </pc:sldMkLst>
        <pc:spChg chg="mod">
          <ac:chgData name="아지즈 무함마드 랑가(대학원생-전자공학전공)" userId="770ae874-4532-4ed1-9e91-8b00f9b80f5d" providerId="ADAL" clId="{D21F21FA-A739-4771-8CD4-0F237F77A9FF}" dt="2024-05-13T08:42:54.967" v="29" actId="20577"/>
          <ac:spMkLst>
            <pc:docMk/>
            <pc:sldMk cId="1745006476" sldId="366"/>
            <ac:spMk id="2" creationId="{039CD237-43DD-F1EC-B2FC-0B12B7E9AB33}"/>
          </ac:spMkLst>
        </pc:spChg>
        <pc:spChg chg="add mod">
          <ac:chgData name="아지즈 무함마드 랑가(대학원생-전자공학전공)" userId="770ae874-4532-4ed1-9e91-8b00f9b80f5d" providerId="ADAL" clId="{D21F21FA-A739-4771-8CD4-0F237F77A9FF}" dt="2024-05-13T08:41:15.737" v="2"/>
          <ac:spMkLst>
            <pc:docMk/>
            <pc:sldMk cId="1745006476" sldId="366"/>
            <ac:spMk id="4" creationId="{C061C954-B7EF-87AD-14F9-75A1ED903777}"/>
          </ac:spMkLst>
        </pc:spChg>
        <pc:graphicFrameChg chg="add mod">
          <ac:chgData name="아지즈 무함마드 랑가(대학원생-전자공학전공)" userId="770ae874-4532-4ed1-9e91-8b00f9b80f5d" providerId="ADAL" clId="{D21F21FA-A739-4771-8CD4-0F237F77A9FF}" dt="2024-05-13T08:41:14.069" v="1"/>
          <ac:graphicFrameMkLst>
            <pc:docMk/>
            <pc:sldMk cId="1745006476" sldId="366"/>
            <ac:graphicFrameMk id="3" creationId="{A3225561-6910-D8C0-9DBE-C6E7F87E798F}"/>
          </ac:graphicFrameMkLst>
        </pc:graphicFrameChg>
      </pc:sldChg>
      <pc:sldChg chg="modSp mod">
        <pc:chgData name="아지즈 무함마드 랑가(대학원생-전자공학전공)" userId="770ae874-4532-4ed1-9e91-8b00f9b80f5d" providerId="ADAL" clId="{D21F21FA-A739-4771-8CD4-0F237F77A9FF}" dt="2024-05-14T08:22:40.536" v="352" actId="20577"/>
        <pc:sldMkLst>
          <pc:docMk/>
          <pc:sldMk cId="2451596123" sldId="371"/>
        </pc:sldMkLst>
        <pc:spChg chg="mod">
          <ac:chgData name="아지즈 무함마드 랑가(대학원생-전자공학전공)" userId="770ae874-4532-4ed1-9e91-8b00f9b80f5d" providerId="ADAL" clId="{D21F21FA-A739-4771-8CD4-0F237F77A9FF}" dt="2024-05-14T08:22:40.536" v="352" actId="20577"/>
          <ac:spMkLst>
            <pc:docMk/>
            <pc:sldMk cId="2451596123" sldId="371"/>
            <ac:spMk id="7" creationId="{00000000-0000-0000-0000-000000000000}"/>
          </ac:spMkLst>
        </pc:spChg>
      </pc:sldChg>
      <pc:sldChg chg="modSp mod">
        <pc:chgData name="아지즈 무함마드 랑가(대학원생-전자공학전공)" userId="770ae874-4532-4ed1-9e91-8b00f9b80f5d" providerId="ADAL" clId="{D21F21FA-A739-4771-8CD4-0F237F77A9FF}" dt="2024-05-14T08:22:24.047" v="337" actId="20577"/>
        <pc:sldMkLst>
          <pc:docMk/>
          <pc:sldMk cId="1455700411" sldId="381"/>
        </pc:sldMkLst>
        <pc:spChg chg="mod">
          <ac:chgData name="아지즈 무함마드 랑가(대학원생-전자공학전공)" userId="770ae874-4532-4ed1-9e91-8b00f9b80f5d" providerId="ADAL" clId="{D21F21FA-A739-4771-8CD4-0F237F77A9FF}" dt="2024-05-14T08:22:24.047" v="337" actId="20577"/>
          <ac:spMkLst>
            <pc:docMk/>
            <pc:sldMk cId="1455700411" sldId="381"/>
            <ac:spMk id="6" creationId="{BA929CD4-D349-0B1C-4672-1A4F860F6261}"/>
          </ac:spMkLst>
        </pc:spChg>
        <pc:spChg chg="mod">
          <ac:chgData name="아지즈 무함마드 랑가(대학원생-전자공학전공)" userId="770ae874-4532-4ed1-9e91-8b00f9b80f5d" providerId="ADAL" clId="{D21F21FA-A739-4771-8CD4-0F237F77A9FF}" dt="2024-05-14T08:10:53.772" v="121" actId="20577"/>
          <ac:spMkLst>
            <pc:docMk/>
            <pc:sldMk cId="1455700411" sldId="381"/>
            <ac:spMk id="7" creationId="{00000000-0000-0000-0000-000000000000}"/>
          </ac:spMkLst>
        </pc:spChg>
        <pc:picChg chg="mod">
          <ac:chgData name="아지즈 무함마드 랑가(대학원생-전자공학전공)" userId="770ae874-4532-4ed1-9e91-8b00f9b80f5d" providerId="ADAL" clId="{D21F21FA-A739-4771-8CD4-0F237F77A9FF}" dt="2024-05-13T09:07:23.990" v="35" actId="1076"/>
          <ac:picMkLst>
            <pc:docMk/>
            <pc:sldMk cId="1455700411" sldId="381"/>
            <ac:picMk id="3" creationId="{C0BC60E2-137F-DC4F-4334-352D8697F590}"/>
          </ac:picMkLst>
        </pc:picChg>
      </pc:sldChg>
      <pc:sldChg chg="modSp mod">
        <pc:chgData name="아지즈 무함마드 랑가(대학원생-전자공학전공)" userId="770ae874-4532-4ed1-9e91-8b00f9b80f5d" providerId="ADAL" clId="{D21F21FA-A739-4771-8CD4-0F237F77A9FF}" dt="2024-05-14T08:22:27.487" v="341" actId="20577"/>
        <pc:sldMkLst>
          <pc:docMk/>
          <pc:sldMk cId="2194921860" sldId="382"/>
        </pc:sldMkLst>
        <pc:spChg chg="mod">
          <ac:chgData name="아지즈 무함마드 랑가(대학원생-전자공학전공)" userId="770ae874-4532-4ed1-9e91-8b00f9b80f5d" providerId="ADAL" clId="{D21F21FA-A739-4771-8CD4-0F237F77A9FF}" dt="2024-05-14T08:19:35.798" v="273" actId="27636"/>
          <ac:spMkLst>
            <pc:docMk/>
            <pc:sldMk cId="2194921860" sldId="382"/>
            <ac:spMk id="7" creationId="{00000000-0000-0000-0000-000000000000}"/>
          </ac:spMkLst>
        </pc:spChg>
        <pc:spChg chg="mod">
          <ac:chgData name="아지즈 무함마드 랑가(대학원생-전자공학전공)" userId="770ae874-4532-4ed1-9e91-8b00f9b80f5d" providerId="ADAL" clId="{D21F21FA-A739-4771-8CD4-0F237F77A9FF}" dt="2024-05-14T08:22:27.487" v="341" actId="20577"/>
          <ac:spMkLst>
            <pc:docMk/>
            <pc:sldMk cId="2194921860" sldId="382"/>
            <ac:spMk id="8" creationId="{17BFBF1B-8CB2-E57D-AA11-0771C4F31DE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i="0" dirty="0">
                <a:solidFill>
                  <a:srgbClr val="000000"/>
                </a:solidFill>
                <a:effectLst/>
                <a:highlight>
                  <a:srgbClr val="FFFFFF"/>
                </a:highlight>
                <a:latin typeface="Verdana" panose="020B0604030504040204" pitchFamily="34" charset="0"/>
              </a:rPr>
              <a:t>15-24-0276-00-07ma</a:t>
            </a:r>
            <a:r>
              <a:rPr lang="en-US" sz="1400" b="0" i="0" dirty="0">
                <a:solidFill>
                  <a:srgbClr val="000000"/>
                </a:solidFill>
                <a:effectLst/>
                <a:highlight>
                  <a:srgbClr val="FFFFFF"/>
                </a:highlight>
                <a:latin typeface="Verdana" panose="020B0604030504040204" pitchFamily="34" charset="0"/>
              </a:rPr>
              <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5/14/2024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NG-OCC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Autoencoder with unsupervised deep learning for NG-OCC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Muhammad Rangga Aziz </a:t>
            </a:r>
            <a:r>
              <a:rPr lang="en-US" altLang="zh-CN" sz="1600" dirty="0" err="1">
                <a:latin typeface="Times New Roman" panose="02020603050405020304" pitchFamily="18" charset="0"/>
                <a:cs typeface="Times New Roman" panose="02020603050405020304" pitchFamily="18" charset="0"/>
              </a:rPr>
              <a:t>Nasution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Autoencoder with unsupervised deep learning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Autoencoder with Unsupervised Deep Learning for NG-OCC</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a:latin typeface="Times New Roman" panose="02020603050405020304" pitchFamily="18" charset="0"/>
                <a:cs typeface="Times New Roman" panose="02020603050405020304" pitchFamily="18" charset="0"/>
              </a:rPr>
              <a:t>Autoencoder with </a:t>
            </a:r>
            <a:r>
              <a:rPr lang="en-US" altLang="ja-JP" sz="2800" dirty="0">
                <a:latin typeface="Times New Roman" panose="02020603050405020304" pitchFamily="18" charset="0"/>
                <a:cs typeface="Times New Roman" panose="02020603050405020304" pitchFamily="18" charset="0"/>
              </a:rPr>
              <a:t>Unsupervised Deep Learning for NG-OCC </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The usage of unsupervised deep learning in autoencoder would enable it to learn by itself and making an improvement along the way without human intervention.</a:t>
            </a:r>
          </a:p>
          <a:p>
            <a:pPr lvl="0" algn="just"/>
            <a:r>
              <a:rPr lang="en-US" altLang="ja-JP" sz="2400" dirty="0">
                <a:latin typeface="Times New Roman" panose="02020603050405020304" pitchFamily="18" charset="0"/>
                <a:cs typeface="Times New Roman" panose="02020603050405020304" pitchFamily="18" charset="0"/>
              </a:rPr>
              <a:t>Lack of data for experimental and real-world scenarios for OCC, the versatility of unsupervised deep learning would enable the model to learn from an unstructured dataset.</a:t>
            </a:r>
          </a:p>
          <a:p>
            <a:pPr lvl="0" algn="just"/>
            <a:r>
              <a:rPr lang="en-US" altLang="ja-JP" sz="2400" dirty="0">
                <a:latin typeface="Times New Roman" panose="02020603050405020304" pitchFamily="18" charset="0"/>
                <a:cs typeface="Times New Roman" panose="02020603050405020304" pitchFamily="18" charset="0"/>
              </a:rPr>
              <a:t>An end-to-end autoencoder learning-based approach for OCC, which would allow a joint optimization to overcome suboptimal performance issues of classical modular design.</a:t>
            </a:r>
          </a:p>
          <a:p>
            <a:pPr lvl="0"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3200400"/>
            <a:ext cx="8599140" cy="3135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An autoencoder is a neural network for unsupervised learning that compresses input data into a representation and reconstructs the input from it. </a:t>
            </a:r>
          </a:p>
          <a:p>
            <a:pPr algn="just"/>
            <a:r>
              <a:rPr lang="en-US" altLang="ja-JP" sz="2000" dirty="0">
                <a:latin typeface="Times New Roman" panose="02020603050405020304" pitchFamily="18" charset="0"/>
                <a:cs typeface="Times New Roman" panose="02020603050405020304" pitchFamily="18" charset="0"/>
              </a:rPr>
              <a:t>Comprising an encoder for compression and a decoder for reconstruction, its goal is to minimize reconstruction error, prompting the model to capture key features and patterns in the input data.</a:t>
            </a:r>
          </a:p>
          <a:p>
            <a:pPr algn="just"/>
            <a:r>
              <a:rPr lang="en-US" altLang="ja-JP" sz="2000" dirty="0">
                <a:latin typeface="Times New Roman" panose="02020603050405020304" pitchFamily="18" charset="0"/>
                <a:cs typeface="Times New Roman" panose="02020603050405020304" pitchFamily="18" charset="0"/>
              </a:rPr>
              <a:t>The autoencoder's transmitter converts data messages into signals suitable for RGB channel transmission through the camera.</a:t>
            </a:r>
          </a:p>
          <a:p>
            <a:pPr algn="just"/>
            <a:endParaRPr lang="en-US" altLang="ja-JP" sz="2000" dirty="0">
              <a:latin typeface="Times New Roman" panose="02020603050405020304" pitchFamily="18" charset="0"/>
              <a:cs typeface="Times New Roman" panose="02020603050405020304" pitchFamily="18" charset="0"/>
            </a:endParaRPr>
          </a:p>
        </p:txBody>
      </p:sp>
      <p:pic>
        <p:nvPicPr>
          <p:cNvPr id="3" name="Picture 2" descr="The Basic Concept of Autoencoder — The Self-supervised Deep Learning | by  Soumallya Bishayee | Medium">
            <a:extLst>
              <a:ext uri="{FF2B5EF4-FFF2-40B4-BE49-F238E27FC236}">
                <a16:creationId xmlns:a16="http://schemas.microsoft.com/office/drawing/2014/main" id="{C0BC60E2-137F-DC4F-4334-352D8697F5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4919" y="1295400"/>
            <a:ext cx="3474162" cy="19050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BA929CD4-D349-0B1C-4672-1A4F860F6261}"/>
              </a:ext>
            </a:extLst>
          </p:cNvPr>
          <p:cNvSpPr>
            <a:spLocks noGrp="1"/>
          </p:cNvSpPr>
          <p:nvPr>
            <p:ph type="title"/>
          </p:nvPr>
        </p:nvSpPr>
        <p:spPr>
          <a:xfrm>
            <a:off x="457200" y="381000"/>
            <a:ext cx="8229600" cy="1295400"/>
          </a:xfrm>
        </p:spPr>
        <p:txBody>
          <a:bodyPr>
            <a:normAutofit fontScale="90000"/>
          </a:bodyPr>
          <a:lstStyle/>
          <a:p>
            <a:r>
              <a:rPr lang="en-US" altLang="ja-JP" sz="4400" dirty="0">
                <a:latin typeface="Times New Roman" panose="02020603050405020304" pitchFamily="18" charset="0"/>
                <a:cs typeface="Times New Roman" panose="02020603050405020304" pitchFamily="18" charset="0"/>
              </a:rPr>
              <a:t>Autoencoder with Unsupervised Deep Learning for NG-OCC </a:t>
            </a:r>
          </a:p>
        </p:txBody>
      </p:sp>
    </p:spTree>
    <p:extLst>
      <p:ext uri="{BB962C8B-B14F-4D97-AF65-F5344CB8AC3E}">
        <p14:creationId xmlns:p14="http://schemas.microsoft.com/office/powerpoint/2010/main" val="145570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417638"/>
            <a:ext cx="3886200" cy="4918464"/>
          </a:xfrm>
          <a:ln/>
        </p:spPr>
        <p:txBody>
          <a:bodyPr>
            <a:normAutofit lnSpcReduction="10000"/>
          </a:bodyPr>
          <a:lstStyle/>
          <a:p>
            <a:pPr algn="just"/>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The autoencoder simulates real-world challenges, such as RGB channel effects and noise, to enhance its ability to handle transmission imperfections</a:t>
            </a:r>
          </a:p>
          <a:p>
            <a:pPr algn="just"/>
            <a:r>
              <a:rPr lang="en-US" altLang="ja-JP" sz="2000" dirty="0">
                <a:latin typeface="Times New Roman" panose="02020603050405020304" pitchFamily="18" charset="0"/>
                <a:cs typeface="Times New Roman" panose="02020603050405020304" pitchFamily="18" charset="0"/>
              </a:rPr>
              <a:t>Acting as a decoder, the autoencoder interprets and processes the received signal, accounting for noise and channel effects, ultimately recovering the original message.</a:t>
            </a:r>
          </a:p>
          <a:p>
            <a:pPr algn="just"/>
            <a:r>
              <a:rPr lang="en-US" altLang="ja-JP" sz="2000" dirty="0">
                <a:latin typeface="Times New Roman" panose="02020603050405020304" pitchFamily="18" charset="0"/>
                <a:cs typeface="Times New Roman" panose="02020603050405020304" pitchFamily="18" charset="0"/>
              </a:rPr>
              <a:t>The autoencoder continually enhances its performance for effective data transmission and reception in OCC scenarios.</a:t>
            </a:r>
            <a:endParaRPr lang="en-US" altLang="ja-JP" sz="2400"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5" y="457200"/>
            <a:ext cx="8546417" cy="12954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4000" dirty="0">
                <a:latin typeface="Times New Roman" panose="02020603050405020304" pitchFamily="18" charset="0"/>
                <a:cs typeface="Times New Roman" panose="02020603050405020304" pitchFamily="18" charset="0"/>
              </a:rPr>
              <a:t>Autoencoder with Unsupervised Deep Learning for NG-OCC </a:t>
            </a:r>
          </a:p>
        </p:txBody>
      </p:sp>
      <p:pic>
        <p:nvPicPr>
          <p:cNvPr id="5" name="Picture 4">
            <a:extLst>
              <a:ext uri="{FF2B5EF4-FFF2-40B4-BE49-F238E27FC236}">
                <a16:creationId xmlns:a16="http://schemas.microsoft.com/office/drawing/2014/main" id="{A2462FC4-E7D9-0BF2-5B87-156D3A4AF748}"/>
              </a:ext>
            </a:extLst>
          </p:cNvPr>
          <p:cNvPicPr>
            <a:picLocks noChangeAspect="1"/>
          </p:cNvPicPr>
          <p:nvPr/>
        </p:nvPicPr>
        <p:blipFill rotWithShape="1">
          <a:blip r:embed="rId2"/>
          <a:srcRect/>
          <a:stretch/>
        </p:blipFill>
        <p:spPr>
          <a:xfrm>
            <a:off x="4495800" y="2438400"/>
            <a:ext cx="4408554" cy="2327651"/>
          </a:xfrm>
          <a:prstGeom prst="rect">
            <a:avLst/>
          </a:prstGeom>
        </p:spPr>
      </p:pic>
    </p:spTree>
    <p:extLst>
      <p:ext uri="{BB962C8B-B14F-4D97-AF65-F5344CB8AC3E}">
        <p14:creationId xmlns:p14="http://schemas.microsoft.com/office/powerpoint/2010/main" val="219492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17C42515-F791-F9AC-E38F-3797B68CC229}"/>
              </a:ext>
            </a:extLst>
          </p:cNvPr>
          <p:cNvSpPr>
            <a:spLocks noGrp="1" noChangeArrowheads="1"/>
          </p:cNvSpPr>
          <p:nvPr>
            <p:ph idx="1"/>
          </p:nvPr>
        </p:nvSpPr>
        <p:spPr>
          <a:xfrm>
            <a:off x="457200" y="1417638"/>
            <a:ext cx="8229600" cy="4918464"/>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Autoencoders in optical communication optimize data compression and reconstruction, enhancing performance in handling transmission imperfections.</a:t>
            </a:r>
          </a:p>
          <a:p>
            <a:pPr algn="just"/>
            <a:r>
              <a:rPr lang="en-US" altLang="ja-JP" sz="2400" dirty="0">
                <a:latin typeface="Times New Roman" panose="02020603050405020304" pitchFamily="18" charset="0"/>
                <a:cs typeface="Times New Roman" panose="02020603050405020304" pitchFamily="18" charset="0"/>
              </a:rPr>
              <a:t>Data scarcity, especially in experimental and real-world scenarios, poses a challenge for training deep learning models in optical communication.</a:t>
            </a:r>
          </a:p>
          <a:p>
            <a:pPr algn="just"/>
            <a:r>
              <a:rPr lang="en-US" altLang="ja-JP" sz="2400" dirty="0">
                <a:latin typeface="Times New Roman" panose="02020603050405020304" pitchFamily="18" charset="0"/>
                <a:cs typeface="Times New Roman" panose="02020603050405020304" pitchFamily="18" charset="0"/>
              </a:rPr>
              <a:t>Autoencoders ensures continuous improvement, allowing adaptation to real-world challenges in optical communication.</a:t>
            </a:r>
          </a:p>
          <a:p>
            <a:pPr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a:extLst>
              <a:ext uri="{FF2B5EF4-FFF2-40B4-BE49-F238E27FC236}">
                <a16:creationId xmlns:a16="http://schemas.microsoft.com/office/drawing/2014/main" id="{039CD237-43DD-F1EC-B2FC-0B12B7E9AB33}"/>
              </a:ext>
            </a:extLst>
          </p:cNvPr>
          <p:cNvSpPr txBox="1"/>
          <p:nvPr/>
        </p:nvSpPr>
        <p:spPr>
          <a:xfrm>
            <a:off x="190498" y="1447800"/>
            <a:ext cx="8763000" cy="3139321"/>
          </a:xfrm>
          <a:prstGeom prst="rect">
            <a:avLst/>
          </a:prstGeom>
          <a:noFill/>
        </p:spPr>
        <p:txBody>
          <a:bodyPr wrap="square" rtlCol="0">
            <a:spAutoFit/>
          </a:bodyPr>
          <a:lstStyle/>
          <a:p>
            <a:pPr marL="342900" indent="-342900" fontAlgn="base">
              <a:buFont typeface="+mj-lt"/>
              <a:buAutoNum type="arabicPeriod"/>
            </a:pPr>
            <a:r>
              <a:rPr lang="en-GB" b="0" i="0" u="none" strike="noStrike" dirty="0">
                <a:solidFill>
                  <a:srgbClr val="000000"/>
                </a:solidFill>
                <a:effectLst/>
                <a:latin typeface="Times New Roman" panose="02020603050405020304" pitchFamily="18" charset="0"/>
                <a:cs typeface="Times New Roman" panose="02020603050405020304" pitchFamily="18" charset="0"/>
              </a:rPr>
              <a:t>J. M. Luna-Rivera, J.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Rabadan</a:t>
            </a:r>
            <a:r>
              <a:rPr lang="en-GB" b="0" i="0" u="none" strike="noStrike" dirty="0">
                <a:solidFill>
                  <a:srgbClr val="000000"/>
                </a:solidFill>
                <a:effectLst/>
                <a:latin typeface="Times New Roman" panose="02020603050405020304" pitchFamily="18" charset="0"/>
                <a:cs typeface="Times New Roman" panose="02020603050405020304" pitchFamily="18" charset="0"/>
              </a:rPr>
              <a:t>, J.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Rufo</a:t>
            </a:r>
            <a:r>
              <a:rPr lang="en-GB" b="0" i="0" u="none" strike="noStrike" dirty="0">
                <a:solidFill>
                  <a:srgbClr val="000000"/>
                </a:solidFill>
                <a:effectLst/>
                <a:latin typeface="Times New Roman" panose="02020603050405020304" pitchFamily="18" charset="0"/>
                <a:cs typeface="Times New Roman" panose="02020603050405020304" pitchFamily="18" charset="0"/>
              </a:rPr>
              <a:t>, V. Guerra, D. Moreno, and R. Perez-Jimenez,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Color</a:t>
            </a:r>
            <a:r>
              <a:rPr lang="en-GB" b="0" i="0" u="none" strike="noStrike" dirty="0">
                <a:solidFill>
                  <a:srgbClr val="000000"/>
                </a:solidFill>
                <a:effectLst/>
                <a:latin typeface="Times New Roman" panose="02020603050405020304" pitchFamily="18" charset="0"/>
                <a:cs typeface="Times New Roman" panose="02020603050405020304" pitchFamily="18" charset="0"/>
              </a:rPr>
              <a:t> space-based autoencoder for optical camera communications,” Expert Syst. Appl., vol. 245, no. 123101, p. 123101, 2024.</a:t>
            </a:r>
          </a:p>
          <a:p>
            <a:pPr marL="342900" indent="-342900" fontAlgn="base">
              <a:buFont typeface="+mj-lt"/>
              <a:buAutoNum type="arabicPeriod"/>
            </a:pPr>
            <a:r>
              <a:rPr lang="en-GB" b="0" i="0" u="none" strike="noStrike" dirty="0">
                <a:solidFill>
                  <a:srgbClr val="000000"/>
                </a:solidFill>
                <a:effectLst/>
                <a:latin typeface="Times New Roman" panose="02020603050405020304" pitchFamily="18" charset="0"/>
                <a:cs typeface="Times New Roman" panose="02020603050405020304" pitchFamily="18" charset="0"/>
              </a:rPr>
              <a:t>C. Jurado-</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Verdu</a:t>
            </a:r>
            <a:r>
              <a:rPr lang="en-GB" b="0" i="0" u="none" strike="noStrike" dirty="0">
                <a:solidFill>
                  <a:srgbClr val="000000"/>
                </a:solidFill>
                <a:effectLst/>
                <a:latin typeface="Times New Roman" panose="02020603050405020304" pitchFamily="18" charset="0"/>
                <a:cs typeface="Times New Roman" panose="02020603050405020304" pitchFamily="18" charset="0"/>
              </a:rPr>
              <a:t>, V. Guerra, V. Matus, J.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Rabadan</a:t>
            </a:r>
            <a:r>
              <a:rPr lang="en-GB" b="0" i="0" u="none" strike="noStrike" dirty="0">
                <a:solidFill>
                  <a:srgbClr val="000000"/>
                </a:solidFill>
                <a:effectLst/>
                <a:latin typeface="Times New Roman" panose="02020603050405020304" pitchFamily="18" charset="0"/>
                <a:cs typeface="Times New Roman" panose="02020603050405020304" pitchFamily="18" charset="0"/>
              </a:rPr>
              <a:t>, and R. Perez-Jimenez, “Convolutional autoencoder for exposure effects equalization and noise mitigation in optical camera communication,” Opt. Express, vol. 29, no. 15, p. 22973, 2021.</a:t>
            </a:r>
            <a:endParaRPr lang="en-US"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r>
              <a:rPr lang="en-US" b="0" i="0" u="none" strike="noStrike" dirty="0">
                <a:solidFill>
                  <a:srgbClr val="000000"/>
                </a:solidFill>
                <a:effectLst/>
                <a:latin typeface="Times New Roman" panose="02020603050405020304" pitchFamily="18" charset="0"/>
                <a:cs typeface="Times New Roman" panose="02020603050405020304" pitchFamily="18" charset="0"/>
              </a:rPr>
              <a:t>A. Ahmed, S. Trichy Viswanathan, M. D. R. Rahman, and A. Ashok, “An empirical study of deep learning models for LED signal demodulation in optical camera communication,” Network, vol. 1, no. 3, pp. 261–278, 2021</a:t>
            </a:r>
            <a:endParaRPr lang="en-GB"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21781</TotalTime>
  <Words>678</Words>
  <Application>Microsoft Office PowerPoint</Application>
  <PresentationFormat>On-screen Show (4:3)</PresentationFormat>
  <Paragraphs>40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Times New Roman</vt:lpstr>
      <vt:lpstr>Verdana</vt:lpstr>
      <vt:lpstr>Office Theme</vt:lpstr>
      <vt:lpstr>PowerPoint Presentation</vt:lpstr>
      <vt:lpstr>PowerPoint Presentation</vt:lpstr>
      <vt:lpstr>Contents</vt:lpstr>
      <vt:lpstr>Background</vt:lpstr>
      <vt:lpstr>Autoencoder with Unsupervised Deep Learning for NG-OCC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원스산제리코시탕강(대학원생-전자공학전공)</cp:lastModifiedBy>
  <cp:revision>966</cp:revision>
  <cp:lastPrinted>2017-05-07T15:48:38Z</cp:lastPrinted>
  <dcterms:created xsi:type="dcterms:W3CDTF">2010-05-15T17:50:32Z</dcterms:created>
  <dcterms:modified xsi:type="dcterms:W3CDTF">2024-05-14T08:27:38Z</dcterms:modified>
</cp:coreProperties>
</file>