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46" r:id="rId2"/>
    <p:sldId id="311" r:id="rId3"/>
    <p:sldId id="371" r:id="rId4"/>
    <p:sldId id="405" r:id="rId5"/>
    <p:sldId id="392" r:id="rId6"/>
    <p:sldId id="396" r:id="rId7"/>
    <p:sldId id="397" r:id="rId8"/>
    <p:sldId id="398" r:id="rId9"/>
    <p:sldId id="403" r:id="rId10"/>
    <p:sldId id="404" r:id="rId11"/>
    <p:sldId id="400" r:id="rId12"/>
    <p:sldId id="366"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3488" autoAdjust="0"/>
  </p:normalViewPr>
  <p:slideViewPr>
    <p:cSldViewPr>
      <p:cViewPr varScale="1">
        <p:scale>
          <a:sx n="124" d="100"/>
          <a:sy n="124" d="100"/>
        </p:scale>
        <p:origin x="1086"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0" d="100"/>
          <a:sy n="80" d="100"/>
        </p:scale>
        <p:origin x="388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5/14/2024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January 2022</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5/14/2024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January 2022</a:t>
            </a:r>
            <a:endParaRPr lang="en-US" dirty="0"/>
          </a:p>
        </p:txBody>
      </p:sp>
      <p:sp>
        <p:nvSpPr>
          <p:cNvPr id="5" name="Footer Placeholder 4"/>
          <p:cNvSpPr>
            <a:spLocks noGrp="1"/>
          </p:cNvSpPr>
          <p:nvPr>
            <p:ph type="ftr" sz="quarter" idx="4"/>
          </p:nvPr>
        </p:nvSpPr>
        <p:spPr/>
        <p:txBody>
          <a:bodyPr/>
          <a:lstStyle/>
          <a:p>
            <a:r>
              <a:rPr lang="en-US"/>
              <a:t>Submission</a:t>
            </a:r>
          </a:p>
        </p:txBody>
      </p:sp>
      <p:sp>
        <p:nvSpPr>
          <p:cNvPr id="6" name="Slide Number Placeholder 5"/>
          <p:cNvSpPr>
            <a:spLocks noGrp="1"/>
          </p:cNvSpPr>
          <p:nvPr>
            <p:ph type="sldNum" sz="quarter" idx="5"/>
          </p:nvPr>
        </p:nvSpPr>
        <p:spPr/>
        <p:txBody>
          <a:bodyPr/>
          <a:lstStyle/>
          <a:p>
            <a:fld id="{15234A02-7D3B-CD49-A0E0-CACF1D6BF2B3}" type="slidenum">
              <a:rPr lang="en-US" smtClean="0"/>
              <a:t>1</a:t>
            </a:fld>
            <a:endParaRPr lang="en-US"/>
          </a:p>
        </p:txBody>
      </p:sp>
    </p:spTree>
    <p:extLst>
      <p:ext uri="{BB962C8B-B14F-4D97-AF65-F5344CB8AC3E}">
        <p14:creationId xmlns:p14="http://schemas.microsoft.com/office/powerpoint/2010/main" val="79607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rgbClr val="FF0000"/>
                </a:solidFill>
                <a:latin typeface="Times New Roman" pitchFamily="18" charset="0"/>
                <a:cs typeface="Times New Roman" pitchFamily="18" charset="0"/>
              </a:rPr>
              <a:t>DCN 15-19-0551-00-0vat</a:t>
            </a:r>
          </a:p>
        </p:txBody>
      </p:sp>
      <p:sp>
        <p:nvSpPr>
          <p:cNvPr id="10" name="TextBox 9"/>
          <p:cNvSpPr txBox="1"/>
          <p:nvPr userDrawn="1"/>
        </p:nvSpPr>
        <p:spPr>
          <a:xfrm>
            <a:off x="457200" y="303311"/>
            <a:ext cx="15240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September 2020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8935-F7C2-2943-A84E-BC9132FE84FE}" type="datetime1">
              <a:rPr lang="en-US" smtClean="0"/>
              <a:t>5/14/2024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8EE152-3E99-7342-B6D8-9F040714AC7D}" type="datetime1">
              <a:rPr lang="en-US" smtClean="0"/>
              <a:t>5/14/2024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May 2024</a:t>
            </a: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5" name="TextBox 14"/>
          <p:cNvSpPr txBox="1"/>
          <p:nvPr userDrawn="1"/>
        </p:nvSpPr>
        <p:spPr>
          <a:xfrm>
            <a:off x="5410200" y="152400"/>
            <a:ext cx="3276600" cy="307777"/>
          </a:xfrm>
          <a:prstGeom prst="rect">
            <a:avLst/>
          </a:prstGeom>
          <a:noFill/>
        </p:spPr>
        <p:txBody>
          <a:bodyPr wrap="square" rtlCol="0">
            <a:spAutoFit/>
          </a:bodyPr>
          <a:lstStyle/>
          <a:p>
            <a:pPr algn="r"/>
            <a:r>
              <a:rPr lang="en-US" sz="1400" b="1" i="0" dirty="0">
                <a:solidFill>
                  <a:srgbClr val="000000"/>
                </a:solidFill>
                <a:effectLst/>
                <a:highlight>
                  <a:srgbClr val="FFFFFF"/>
                </a:highlight>
                <a:latin typeface="Verdana" panose="020B0604030504040204" pitchFamily="34" charset="0"/>
              </a:rPr>
              <a:t>15-24-0275-00-07ma</a:t>
            </a:r>
            <a:endParaRPr lang="en-US" sz="1400" b="1" dirty="0">
              <a:solidFill>
                <a:schemeClr val="tx1"/>
              </a:solidFill>
              <a:latin typeface="Times New Roman" pitchFamily="18"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5A640E-46A6-FE4D-ABF4-0D518D60FBB9}" type="datetime1">
              <a:rPr lang="en-US" smtClean="0"/>
              <a:t>5/14/2024</a:t>
            </a:fld>
            <a:endParaRPr lang="en-US"/>
          </a:p>
        </p:txBody>
      </p:sp>
      <p:sp>
        <p:nvSpPr>
          <p:cNvPr id="7"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2879A4-D9B4-F64D-A058-EF37CC0DC8FD}" type="datetime1">
              <a:rPr lang="en-US" smtClean="0"/>
              <a:t>5/14/2024</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2B5D2A-4D6C-8143-8602-4163F4B50C71}" type="datetime1">
              <a:rPr lang="en-US" smtClean="0"/>
              <a:t>5/14/2024</a:t>
            </a:fld>
            <a:endParaRPr lang="en-US"/>
          </a:p>
        </p:txBody>
      </p:sp>
      <p:sp>
        <p:nvSpPr>
          <p:cNvPr id="10"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83D3F40-E048-474A-9262-361127BB8570}" type="datetime1">
              <a:rPr lang="en-US" smtClean="0"/>
              <a:t>5/14/2024</a:t>
            </a:fld>
            <a:endParaRPr lang="en-US"/>
          </a:p>
        </p:txBody>
      </p:sp>
      <p:sp>
        <p:nvSpPr>
          <p:cNvPr id="6"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854423-2E0A-6547-B4E9-1F109BABAE57}" type="datetime1">
              <a:rPr lang="en-US" smtClean="0"/>
              <a:t>5/14/2024</a:t>
            </a:fld>
            <a:endParaRPr lang="en-US"/>
          </a:p>
        </p:txBody>
      </p:sp>
      <p:sp>
        <p:nvSpPr>
          <p:cNvPr id="5"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580BF7-1EF4-924D-A091-E1142F83A0ED}" type="datetime1">
              <a:rPr lang="en-US" smtClean="0"/>
              <a:t>5/14/2024</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A8B32AF-F286-2345-A16E-116F901FEE7B}" type="datetime1">
              <a:rPr lang="en-US" smtClean="0"/>
              <a:t>5/14/2024</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itchFamily="18" charset="0"/>
                <a:cs typeface="Times New Roman" pitchFamily="18" charset="0"/>
              </a:rPr>
              <a:t>Slide</a:t>
            </a:r>
          </a:p>
        </p:txBody>
      </p:sp>
      <p:sp>
        <p:nvSpPr>
          <p:cNvPr id="12" name="Slide Number Placeholder 5"/>
          <p:cNvSpPr txBox="1">
            <a:spLocks/>
          </p:cNvSpPr>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
        <p:nvSpPr>
          <p:cNvPr id="13" name="Footer Placeholder 1"/>
          <p:cNvSpPr txBox="1">
            <a:spLocks/>
          </p:cNvSpPr>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
        <p:nvSpPr>
          <p:cNvPr id="14" name="Date Placeholder 1"/>
          <p:cNvSpPr txBox="1">
            <a:spLocks/>
          </p:cNvSpPr>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0274" y="533400"/>
            <a:ext cx="8991600" cy="5293757"/>
          </a:xfrm>
          <a:prstGeom prst="rect">
            <a:avLst/>
          </a:prstGeom>
          <a:noFill/>
          <a:ln w="12700">
            <a:noFill/>
            <a:miter lim="800000"/>
            <a:headEnd type="none" w="sm" len="sm"/>
            <a:tailEnd type="none" w="sm" len="sm"/>
          </a:ln>
          <a:effectLst/>
        </p:spPr>
        <p:txBody>
          <a:bodyPr>
            <a:spAutoFit/>
          </a:bodyPr>
          <a:lstStyle/>
          <a:p>
            <a:pPr algn="ctr"/>
            <a:r>
              <a:rPr lang="en-US" altLang="ja-JP" b="1" u="sng" dirty="0">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IG NG-OCC</a:t>
            </a:r>
            <a:endParaRPr lang="en-US" altLang="ja-JP" sz="1600" b="1" dirty="0">
              <a:latin typeface="Times New Roman" panose="02020603050405020304" pitchFamily="18" charset="0"/>
              <a:ea typeface="ＭＳ Ｐゴシック" charset="-128"/>
              <a:cs typeface="Times New Roman" panose="02020603050405020304" pitchFamily="18" charset="0"/>
            </a:endParaRPr>
          </a:p>
          <a:p>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b="1" dirty="0">
                <a:latin typeface="Times New Roman" panose="02020603050405020304" pitchFamily="18" charset="0"/>
                <a:ea typeface="ＭＳ Ｐゴシック" charset="-128"/>
                <a:cs typeface="Times New Roman" panose="02020603050405020304" pitchFamily="18" charset="0"/>
              </a:rPr>
              <a:t>Submission Title:</a:t>
            </a:r>
            <a:r>
              <a:rPr lang="en-US" altLang="ja-JP" sz="1600" dirty="0">
                <a:latin typeface="Times New Roman" panose="02020603050405020304" pitchFamily="18" charset="0"/>
                <a:ea typeface="ＭＳ Ｐゴシック" charset="-128"/>
                <a:cs typeface="Times New Roman" panose="02020603050405020304" pitchFamily="18" charset="0"/>
              </a:rPr>
              <a:t> Deep Reinforcement Learning for NG-OCC (March 2024)	</a:t>
            </a:r>
          </a:p>
          <a:p>
            <a:r>
              <a:rPr lang="en-US" altLang="ja-JP" sz="1600" b="1" dirty="0">
                <a:latin typeface="Times New Roman" panose="02020603050405020304" pitchFamily="18" charset="0"/>
                <a:ea typeface="ＭＳ Ｐゴシック" charset="-128"/>
                <a:cs typeface="Times New Roman" panose="02020603050405020304" pitchFamily="18" charset="0"/>
              </a:rPr>
              <a:t>Date Submitted: </a:t>
            </a:r>
            <a:r>
              <a:rPr lang="en-US" altLang="ja-JP" sz="1600" dirty="0">
                <a:latin typeface="Times New Roman" panose="02020603050405020304" pitchFamily="18" charset="0"/>
                <a:ea typeface="ＭＳ Ｐゴシック" charset="-128"/>
                <a:cs typeface="Times New Roman" panose="02020603050405020304" pitchFamily="18" charset="0"/>
              </a:rPr>
              <a:t>May 14, 2024	</a:t>
            </a:r>
          </a:p>
          <a:p>
            <a:r>
              <a:rPr lang="en-US" altLang="ja-JP" sz="1600" b="1" dirty="0">
                <a:latin typeface="Times New Roman" panose="02020603050405020304" pitchFamily="18" charset="0"/>
                <a:ea typeface="ＭＳ Ｐゴシック" charset="-128"/>
                <a:cs typeface="Times New Roman" panose="02020603050405020304" pitchFamily="18" charset="0"/>
              </a:rPr>
              <a:t>Source:</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Herfandi </a:t>
            </a:r>
            <a:r>
              <a:rPr lang="en-US" altLang="zh-CN" sz="1600" dirty="0" err="1">
                <a:latin typeface="Times New Roman" panose="02020603050405020304" pitchFamily="18" charset="0"/>
                <a:cs typeface="Times New Roman" panose="02020603050405020304" pitchFamily="18" charset="0"/>
              </a:rPr>
              <a:t>Herfandi</a:t>
            </a:r>
            <a:r>
              <a:rPr lang="en-US" altLang="zh-CN" sz="1600" dirty="0">
                <a:latin typeface="Times New Roman" panose="02020603050405020304" pitchFamily="18" charset="0"/>
                <a:cs typeface="Times New Roman" panose="02020603050405020304" pitchFamily="18" charset="0"/>
              </a:rPr>
              <a:t>, Nguyen Ngoc Huy, Yeong Min Jang</a:t>
            </a:r>
            <a:r>
              <a:rPr lang="en-US" altLang="zh-CN" sz="1600" dirty="0">
                <a:latin typeface="Times New Roman" panose="02020603050405020304" pitchFamily="18" charset="0"/>
                <a:ea typeface="ＭＳ Ｐゴシック" charset="-128"/>
                <a:cs typeface="Times New Roman" panose="02020603050405020304" pitchFamily="18" charset="0"/>
              </a:rPr>
              <a:t>,</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ko-KR" sz="1600" dirty="0">
                <a:latin typeface="Times New Roman" panose="02020603050405020304" pitchFamily="18" charset="0"/>
                <a:ea typeface="굴림" charset="-127"/>
                <a:cs typeface="Times New Roman" panose="02020603050405020304" pitchFamily="18" charset="0"/>
              </a:rPr>
              <a:t>Kookmin University</a:t>
            </a:r>
            <a:endParaRPr lang="en-US" altLang="ja-JP" sz="1600" dirty="0">
              <a:latin typeface="Times New Roman" panose="02020603050405020304" pitchFamily="18" charset="0"/>
              <a:ea typeface="ＭＳ Ｐゴシック" charset="-128"/>
              <a:cs typeface="Times New Roman" panose="02020603050405020304" pitchFamily="18" charset="0"/>
            </a:endParaRPr>
          </a:p>
          <a:p>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dirty="0">
                <a:latin typeface="Times New Roman" panose="02020603050405020304" pitchFamily="18" charset="0"/>
                <a:ea typeface="ＭＳ Ｐゴシック" charset="-128"/>
                <a:cs typeface="Times New Roman" panose="02020603050405020304" pitchFamily="18" charset="0"/>
              </a:rPr>
              <a:t>Address: Room #603 </a:t>
            </a:r>
            <a:r>
              <a:rPr lang="en-US" altLang="ja-JP" sz="1600" dirty="0" err="1">
                <a:latin typeface="Times New Roman" panose="02020603050405020304" pitchFamily="18" charset="0"/>
                <a:ea typeface="ＭＳ Ｐゴシック" charset="-128"/>
                <a:cs typeface="Times New Roman" panose="02020603050405020304" pitchFamily="18" charset="0"/>
              </a:rPr>
              <a:t>Mirae</a:t>
            </a:r>
            <a:r>
              <a:rPr lang="en-US" altLang="ja-JP" sz="1600" dirty="0">
                <a:latin typeface="Times New Roman" panose="02020603050405020304" pitchFamily="18" charset="0"/>
                <a:ea typeface="ＭＳ Ｐゴシック" charset="-128"/>
                <a:cs typeface="Times New Roman" panose="02020603050405020304" pitchFamily="18" charset="0"/>
              </a:rPr>
              <a:t> Building, </a:t>
            </a:r>
            <a:r>
              <a:rPr lang="en-US" altLang="ja-JP" sz="1600" dirty="0" err="1">
                <a:latin typeface="Times New Roman" panose="02020603050405020304" pitchFamily="18" charset="0"/>
                <a:ea typeface="ＭＳ Ｐゴシック" charset="-128"/>
                <a:cs typeface="Times New Roman" panose="02020603050405020304" pitchFamily="18" charset="0"/>
              </a:rPr>
              <a:t>Kookmin</a:t>
            </a:r>
            <a:r>
              <a:rPr lang="en-US" altLang="ja-JP" sz="1600" dirty="0">
                <a:latin typeface="Times New Roman" panose="02020603050405020304" pitchFamily="18" charset="0"/>
                <a:ea typeface="ＭＳ Ｐゴシック" charset="-128"/>
                <a:cs typeface="Times New Roman" panose="02020603050405020304" pitchFamily="18" charset="0"/>
              </a:rPr>
              <a:t> University, 77 </a:t>
            </a:r>
            <a:r>
              <a:rPr lang="en-US" altLang="ja-JP" sz="1600" dirty="0" err="1">
                <a:latin typeface="Times New Roman" panose="02020603050405020304" pitchFamily="18" charset="0"/>
                <a:ea typeface="ＭＳ Ｐゴシック" charset="-128"/>
                <a:cs typeface="Times New Roman" panose="02020603050405020304" pitchFamily="18" charset="0"/>
              </a:rPr>
              <a:t>Jeongneung</a:t>
            </a:r>
            <a:r>
              <a:rPr lang="en-US" altLang="ja-JP" sz="1600" dirty="0">
                <a:latin typeface="Times New Roman" panose="02020603050405020304" pitchFamily="18" charset="0"/>
                <a:ea typeface="ＭＳ Ｐゴシック" charset="-128"/>
                <a:cs typeface="Times New Roman" panose="02020603050405020304" pitchFamily="18" charset="0"/>
              </a:rPr>
              <a:t>-Ro, </a:t>
            </a:r>
            <a:r>
              <a:rPr lang="en-US" altLang="ja-JP" sz="1600" dirty="0" err="1">
                <a:latin typeface="Times New Roman" panose="02020603050405020304" pitchFamily="18" charset="0"/>
                <a:ea typeface="ＭＳ Ｐゴシック" charset="-128"/>
                <a:cs typeface="Times New Roman" panose="02020603050405020304" pitchFamily="18" charset="0"/>
              </a:rPr>
              <a:t>Seongbuk</a:t>
            </a:r>
            <a:r>
              <a:rPr lang="en-US" altLang="ja-JP" sz="1600" dirty="0">
                <a:latin typeface="Times New Roman" panose="02020603050405020304" pitchFamily="18" charset="0"/>
                <a:ea typeface="ＭＳ Ｐゴシック" charset="-128"/>
                <a:cs typeface="Times New Roman" panose="02020603050405020304" pitchFamily="18" charset="0"/>
              </a:rPr>
              <a:t>-Gu, Seoul, 136702, Republic of Korea</a:t>
            </a:r>
          </a:p>
          <a:p>
            <a:r>
              <a:rPr lang="en-US" altLang="ja-JP" sz="1600" dirty="0">
                <a:latin typeface="Times New Roman" panose="02020603050405020304" pitchFamily="18" charset="0"/>
                <a:ea typeface="ＭＳ Ｐゴシック" charset="-128"/>
                <a:cs typeface="Times New Roman" panose="02020603050405020304" pitchFamily="18" charset="0"/>
              </a:rPr>
              <a:t>Voice: +82-2-910-5068  				E-Mail: yjang</a:t>
            </a:r>
            <a:r>
              <a:rPr lang="en-US" altLang="ko-KR" sz="1600" dirty="0">
                <a:latin typeface="Times New Roman" panose="02020603050405020304" pitchFamily="18" charset="0"/>
                <a:ea typeface="굴림" charset="-127"/>
                <a:cs typeface="Times New Roman" panose="02020603050405020304" pitchFamily="18" charset="0"/>
              </a:rPr>
              <a:t>@kookmin.ac.kr</a:t>
            </a:r>
            <a:endParaRPr lang="en-US" altLang="ja-JP" sz="1600" dirty="0">
              <a:latin typeface="Times New Roman" panose="02020603050405020304" pitchFamily="18" charset="0"/>
              <a:ea typeface="ＭＳ Ｐゴシック"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Re:</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ja-JP" dirty="0">
                <a:latin typeface="Times New Roman" panose="02020603050405020304" pitchFamily="18" charset="0"/>
                <a:ea typeface="ＭＳ Ｐゴシック" charset="-128"/>
                <a:cs typeface="Times New Roman" panose="02020603050405020304" pitchFamily="18" charset="0"/>
              </a:rPr>
              <a:t>	</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Abstract:</a:t>
            </a:r>
            <a:r>
              <a:rPr lang="en-US" altLang="ja-JP" sz="1600" dirty="0">
                <a:latin typeface="Times New Roman" panose="02020603050405020304" pitchFamily="18" charset="0"/>
                <a:ea typeface="ＭＳ Ｐゴシック" charset="-128"/>
                <a:cs typeface="Times New Roman" panose="02020603050405020304" pitchFamily="18" charset="0"/>
              </a:rPr>
              <a:t>	Present the use case DRL for NG-OCC</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Purpose:</a:t>
            </a:r>
            <a:r>
              <a:rPr lang="en-US" altLang="ja-JP" sz="1600" dirty="0">
                <a:latin typeface="Times New Roman" panose="02020603050405020304" pitchFamily="18" charset="0"/>
                <a:ea typeface="ＭＳ Ｐゴシック" charset="-128"/>
                <a:cs typeface="Times New Roman" panose="02020603050405020304" pitchFamily="18" charset="0"/>
              </a:rPr>
              <a:t>	Presentation for contribution on IG NG-OCC</a:t>
            </a:r>
          </a:p>
          <a:p>
            <a:pPr algn="just"/>
            <a:r>
              <a:rPr lang="en-US" altLang="ja-JP" sz="1600" b="1" dirty="0">
                <a:latin typeface="Times New Roman" panose="02020603050405020304" pitchFamily="18" charset="0"/>
                <a:ea typeface="ＭＳ Ｐゴシック" charset="-128"/>
                <a:cs typeface="Times New Roman" panose="02020603050405020304" pitchFamily="18" charset="0"/>
              </a:rPr>
              <a:t>Notice:</a:t>
            </a:r>
            <a:r>
              <a:rPr lang="en-US" altLang="ja-JP" sz="1600" dirty="0">
                <a:latin typeface="Times New Roman" panose="02020603050405020304" pitchFamily="18" charset="0"/>
                <a:ea typeface="ＭＳ Ｐゴシック" charset="-128"/>
                <a:cs typeface="Times New Roman" panose="02020603050405020304" pitchFamily="18" charset="0"/>
              </a:rPr>
              <a:t>	This document has been prepared to assist the IG NG-OCC.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b="1" dirty="0">
                <a:latin typeface="Times New Roman" panose="02020603050405020304" pitchFamily="18" charset="0"/>
                <a:ea typeface="ＭＳ Ｐゴシック" charset="-128"/>
                <a:cs typeface="Times New Roman" panose="02020603050405020304" pitchFamily="18" charset="0"/>
              </a:rPr>
              <a:t>Release:</a:t>
            </a:r>
            <a:r>
              <a:rPr lang="en-US" altLang="ja-JP" sz="1600" dirty="0">
                <a:latin typeface="Times New Roman" panose="02020603050405020304" pitchFamily="18" charset="0"/>
                <a:ea typeface="ＭＳ Ｐゴシック" charset="-128"/>
                <a:cs typeface="Times New Roman" panose="02020603050405020304" pitchFamily="18" charset="0"/>
              </a:rPr>
              <a:t>	The contributor acknowledges and accepts that this contribution becomes the property of IEEE and may be made publicly available by IG NG-OCC.	</a:t>
            </a:r>
          </a:p>
        </p:txBody>
      </p:sp>
    </p:spTree>
    <p:extLst>
      <p:ext uri="{BB962C8B-B14F-4D97-AF65-F5344CB8AC3E}">
        <p14:creationId xmlns:p14="http://schemas.microsoft.com/office/powerpoint/2010/main" val="134167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45DF9-ACEA-5904-0194-D28AC649B8F9}"/>
            </a:ext>
          </a:extLst>
        </p:cNvPr>
        <p:cNvGrpSpPr/>
        <p:nvPr/>
      </p:nvGrpSpPr>
      <p:grpSpPr>
        <a:xfrm>
          <a:off x="0" y="0"/>
          <a:ext cx="0" cy="0"/>
          <a:chOff x="0" y="0"/>
          <a:chExt cx="0" cy="0"/>
        </a:xfrm>
      </p:grpSpPr>
      <p:sp>
        <p:nvSpPr>
          <p:cNvPr id="7" name="Rectangle 3">
            <a:extLst>
              <a:ext uri="{FF2B5EF4-FFF2-40B4-BE49-F238E27FC236}">
                <a16:creationId xmlns:a16="http://schemas.microsoft.com/office/drawing/2014/main" id="{DBD7635F-ED9F-C812-117C-CAA88EBB3A15}"/>
              </a:ext>
            </a:extLst>
          </p:cNvPr>
          <p:cNvSpPr>
            <a:spLocks noGrp="1" noChangeArrowheads="1"/>
          </p:cNvSpPr>
          <p:nvPr>
            <p:ph idx="1"/>
          </p:nvPr>
        </p:nvSpPr>
        <p:spPr>
          <a:xfrm>
            <a:off x="457200" y="3124200"/>
            <a:ext cx="8237316" cy="2989935"/>
          </a:xfrm>
          <a:ln/>
        </p:spPr>
        <p:txBody>
          <a:bodyPr>
            <a:noAutofit/>
          </a:bodyPr>
          <a:lstStyle/>
          <a:p>
            <a:pPr marL="0" indent="0" algn="just">
              <a:buNone/>
            </a:pPr>
            <a:r>
              <a:rPr lang="en-US" altLang="ja-JP" sz="1450" dirty="0">
                <a:latin typeface="Times New Roman" panose="02020603050405020304" pitchFamily="18" charset="0"/>
                <a:cs typeface="Times New Roman" panose="02020603050405020304" pitchFamily="18" charset="0"/>
              </a:rPr>
              <a:t>Multi-Agent Deep Reinforcement Learning for Spectral Efficiency Optimization in Vehicular Optical Camera Communications, Islam, N., et al., IEEE Transactions on Mobile Computing, 2023.</a:t>
            </a:r>
          </a:p>
          <a:p>
            <a:pPr algn="just"/>
            <a:r>
              <a:rPr lang="en-US" altLang="ja-JP" sz="1450" dirty="0">
                <a:latin typeface="Times New Roman" panose="02020603050405020304" pitchFamily="18" charset="0"/>
                <a:cs typeface="Times New Roman" panose="02020603050405020304" pitchFamily="18" charset="0"/>
              </a:rPr>
              <a:t>Objective To improve spectral efficiency in vehicular optical camera communications (OCC) through deep reinforcement learning</a:t>
            </a:r>
          </a:p>
          <a:p>
            <a:pPr algn="just"/>
            <a:r>
              <a:rPr lang="en-US" altLang="ja-JP" sz="1450" dirty="0">
                <a:latin typeface="Times New Roman" panose="02020603050405020304" pitchFamily="18" charset="0"/>
                <a:cs typeface="Times New Roman" panose="02020603050405020304" pitchFamily="18" charset="0"/>
              </a:rPr>
              <a:t>Challenge Addressed Achieving low bit error rate (BER) and ultra-low latency in vehicular communications</a:t>
            </a:r>
          </a:p>
          <a:p>
            <a:pPr algn="just"/>
            <a:r>
              <a:rPr lang="en-US" altLang="ja-JP" sz="1450" dirty="0">
                <a:latin typeface="Times New Roman" panose="02020603050405020304" pitchFamily="18" charset="0"/>
                <a:cs typeface="Times New Roman" panose="02020603050405020304" pitchFamily="18" charset="0"/>
              </a:rPr>
              <a:t>Methodology Formulation of the problem as a Markov decision process and application of deep Q-learning for solution</a:t>
            </a:r>
          </a:p>
          <a:p>
            <a:pPr algn="just"/>
            <a:r>
              <a:rPr lang="en-US" altLang="ja-JP" sz="1450" dirty="0">
                <a:latin typeface="Times New Roman" panose="02020603050405020304" pitchFamily="18" charset="0"/>
                <a:cs typeface="Times New Roman" panose="02020603050405020304" pitchFamily="18" charset="0"/>
              </a:rPr>
              <a:t>Approach A multi-agent learning framework for optimizing vehicle speed and modulation</a:t>
            </a:r>
          </a:p>
          <a:p>
            <a:pPr algn="just"/>
            <a:r>
              <a:rPr lang="en-US" altLang="ja-JP" sz="1450" dirty="0">
                <a:latin typeface="Times New Roman" panose="02020603050405020304" pitchFamily="18" charset="0"/>
                <a:cs typeface="Times New Roman" panose="02020603050405020304" pitchFamily="18" charset="0"/>
              </a:rPr>
              <a:t>Performance Demonstrated improvement over radio frequency systems and traditional OCC methods</a:t>
            </a:r>
          </a:p>
          <a:p>
            <a:pPr algn="just"/>
            <a:r>
              <a:rPr lang="en-US" altLang="ja-JP" sz="1450" dirty="0">
                <a:latin typeface="Times New Roman" panose="02020603050405020304" pitchFamily="18" charset="0"/>
                <a:cs typeface="Times New Roman" panose="02020603050405020304" pitchFamily="18" charset="0"/>
              </a:rPr>
              <a:t>Contributions Introduction of deep reinforcement learning for spectral efficiency, problem formulation under BER and latency constraints, and optimization using </a:t>
            </a:r>
            <a:r>
              <a:rPr lang="en-US" altLang="ja-JP" sz="1450" dirty="0" err="1">
                <a:latin typeface="Times New Roman" panose="02020603050405020304" pitchFamily="18" charset="0"/>
                <a:cs typeface="Times New Roman" panose="02020603050405020304" pitchFamily="18" charset="0"/>
              </a:rPr>
              <a:t>Lagrangian</a:t>
            </a:r>
            <a:r>
              <a:rPr lang="en-US" altLang="ja-JP" sz="1450" dirty="0">
                <a:latin typeface="Times New Roman" panose="02020603050405020304" pitchFamily="18" charset="0"/>
                <a:cs typeface="Times New Roman" panose="02020603050405020304" pitchFamily="18" charset="0"/>
              </a:rPr>
              <a:t> relaxation and independent learning frameworks.</a:t>
            </a:r>
          </a:p>
        </p:txBody>
      </p:sp>
      <p:sp>
        <p:nvSpPr>
          <p:cNvPr id="9" name="Title 1">
            <a:extLst>
              <a:ext uri="{FF2B5EF4-FFF2-40B4-BE49-F238E27FC236}">
                <a16:creationId xmlns:a16="http://schemas.microsoft.com/office/drawing/2014/main" id="{629EECCE-FC97-620A-CCC7-6EEE1BC09B3C}"/>
              </a:ext>
            </a:extLst>
          </p:cNvPr>
          <p:cNvSpPr>
            <a:spLocks noGrp="1"/>
          </p:cNvSpPr>
          <p:nvPr>
            <p:ph type="title"/>
          </p:nvPr>
        </p:nvSpPr>
        <p:spPr>
          <a:xfrm>
            <a:off x="464916" y="228600"/>
            <a:ext cx="8229600" cy="1143000"/>
          </a:xfrm>
        </p:spPr>
        <p:txBody>
          <a:bodyPr>
            <a:normAutofit fontScale="90000"/>
          </a:bodyPr>
          <a:lstStyle/>
          <a:p>
            <a:r>
              <a:rPr lang="en-US" altLang="ja-JP" sz="4000" dirty="0">
                <a:latin typeface="Times New Roman" panose="02020603050405020304" pitchFamily="18" charset="0"/>
                <a:cs typeface="Times New Roman" panose="02020603050405020304" pitchFamily="18" charset="0"/>
              </a:rPr>
              <a:t>DRL-based Deep Learning for NG-OCC​</a:t>
            </a:r>
            <a:endParaRPr lang="en-US" sz="4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B81F2CE-957F-809C-6D67-5449D3A039CD}"/>
              </a:ext>
            </a:extLst>
          </p:cNvPr>
          <p:cNvPicPr>
            <a:picLocks noChangeAspect="1"/>
          </p:cNvPicPr>
          <p:nvPr/>
        </p:nvPicPr>
        <p:blipFill>
          <a:blip r:embed="rId2"/>
          <a:stretch>
            <a:fillRect/>
          </a:stretch>
        </p:blipFill>
        <p:spPr>
          <a:xfrm>
            <a:off x="1303116" y="1143000"/>
            <a:ext cx="6553200" cy="1929427"/>
          </a:xfrm>
          <a:prstGeom prst="rect">
            <a:avLst/>
          </a:prstGeom>
        </p:spPr>
      </p:pic>
    </p:spTree>
    <p:extLst>
      <p:ext uri="{BB962C8B-B14F-4D97-AF65-F5344CB8AC3E}">
        <p14:creationId xmlns:p14="http://schemas.microsoft.com/office/powerpoint/2010/main" val="1708299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E7F6-D074-258E-0C1B-33A8B5F5BCF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2B39E9B-89AC-F535-0B74-795FA66A83A7}"/>
              </a:ext>
            </a:extLst>
          </p:cNvPr>
          <p:cNvSpPr txBox="1"/>
          <p:nvPr/>
        </p:nvSpPr>
        <p:spPr>
          <a:xfrm>
            <a:off x="3544317" y="533400"/>
            <a:ext cx="2055371"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Conclusion</a:t>
            </a:r>
            <a:endParaRPr lang="en-US" sz="2400" dirty="0"/>
          </a:p>
        </p:txBody>
      </p:sp>
      <p:sp>
        <p:nvSpPr>
          <p:cNvPr id="4" name="TextBox 3">
            <a:extLst>
              <a:ext uri="{FF2B5EF4-FFF2-40B4-BE49-F238E27FC236}">
                <a16:creationId xmlns:a16="http://schemas.microsoft.com/office/drawing/2014/main" id="{A3273927-A258-3829-07A1-6490ED1169B6}"/>
              </a:ext>
            </a:extLst>
          </p:cNvPr>
          <p:cNvSpPr txBox="1"/>
          <p:nvPr/>
        </p:nvSpPr>
        <p:spPr>
          <a:xfrm>
            <a:off x="190498" y="1447800"/>
            <a:ext cx="8763000" cy="4401205"/>
          </a:xfrm>
          <a:prstGeom prst="rect">
            <a:avLst/>
          </a:prstGeom>
          <a:noFill/>
        </p:spPr>
        <p:txBody>
          <a:bodyPr wrap="square" rtlCol="0">
            <a:spAutoFit/>
          </a:bodyPr>
          <a:lstStyle/>
          <a:p>
            <a:pPr marL="342900" indent="-342900" algn="jus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Recent advances in AI, especially DRL, have significantly enhanced industrial applications and communication systems.</a:t>
            </a:r>
          </a:p>
          <a:p>
            <a:pPr marL="342900" indent="-342900" algn="jus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Deep Reinforcement Learning (DRL) combines deep learning and reinforcement learning to enable agents to optimize actions in complex environments through trial and error using neural networks.</a:t>
            </a:r>
          </a:p>
          <a:p>
            <a:pPr marL="342900" indent="-342900" algn="jus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There are various successful cases of using DRL to optimize resource utilization and enhance efficiency across different environments, including MEC Networks, 5G/6G, optical networks, and OCC-based vehicle communications.</a:t>
            </a:r>
          </a:p>
          <a:p>
            <a:pPr marL="342900" indent="-342900" algn="jus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In the context of Next-Generation Optical Camera Communications (NG-OCC), DRL has the potential to improve and optimize various aspects of optical communication, especially in OCC domain.</a:t>
            </a:r>
            <a:endParaRPr lang="de-DE" altLang="ko-K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3407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6908" y="533400"/>
            <a:ext cx="1850186"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Reference</a:t>
            </a:r>
            <a:endParaRPr lang="en-US" sz="2400" dirty="0"/>
          </a:p>
        </p:txBody>
      </p:sp>
      <p:sp>
        <p:nvSpPr>
          <p:cNvPr id="3" name="TextBox 2"/>
          <p:cNvSpPr txBox="1"/>
          <p:nvPr/>
        </p:nvSpPr>
        <p:spPr>
          <a:xfrm>
            <a:off x="152400" y="1066800"/>
            <a:ext cx="8763000" cy="5632311"/>
          </a:xfrm>
          <a:prstGeom prst="rect">
            <a:avLst/>
          </a:prstGeom>
          <a:noFill/>
        </p:spPr>
        <p:txBody>
          <a:bodyPr wrap="square" rtlCol="0">
            <a:spAutoFit/>
          </a:bodyPr>
          <a:lstStyle/>
          <a:p>
            <a:pPr marL="342900" indent="-342900" algn="just" rtl="0" fontAlgn="base">
              <a:buFont typeface="+mj-lt"/>
              <a:buAutoNum type="arabicPeriod"/>
            </a:pPr>
            <a:r>
              <a:rPr lang="en-GB" sz="2000" b="0" i="0" dirty="0">
                <a:solidFill>
                  <a:srgbClr val="000000"/>
                </a:solidFill>
                <a:effectLst/>
                <a:latin typeface="Times New Roman" panose="02020603050405020304" pitchFamily="18" charset="0"/>
                <a:cs typeface="Times New Roman" panose="02020603050405020304" pitchFamily="18" charset="0"/>
              </a:rPr>
              <a:t>Wang, D., &amp; Zhang, M. (2021). Artificial intelligence in optical communications: From machine learning to deep learning. Frontiers in Communications and Networks, 2. https://doi.org/10.3389/frcmn.2021.656786</a:t>
            </a:r>
          </a:p>
          <a:p>
            <a:pPr marL="342900" indent="-342900" algn="just" rtl="0" fontAlgn="base">
              <a:buFont typeface="+mj-lt"/>
              <a:buAutoNum type="arabicPeriod"/>
            </a:pPr>
            <a:r>
              <a:rPr lang="en-GB" sz="2000" b="0" i="0" dirty="0">
                <a:solidFill>
                  <a:srgbClr val="000000"/>
                </a:solidFill>
                <a:effectLst/>
                <a:latin typeface="Times New Roman" panose="02020603050405020304" pitchFamily="18" charset="0"/>
                <a:cs typeface="Times New Roman" panose="02020603050405020304" pitchFamily="18" charset="0"/>
              </a:rPr>
              <a:t>Sarker, I. H. (2021). Deep Cybersecurity: A Comprehensive Overview from Neural Network and Deep Learning Perspective. SN Computer Science, 2(3). https://doi.org/10.1007/s42979-021-00535-6</a:t>
            </a:r>
          </a:p>
          <a:p>
            <a:pPr marL="342900" indent="-342900" algn="just" rtl="0" fontAlgn="base">
              <a:buFont typeface="+mj-lt"/>
              <a:buAutoNum type="arabicPeriod"/>
            </a:pPr>
            <a:r>
              <a:rPr lang="en-GB" sz="2000" b="0" i="0" dirty="0">
                <a:solidFill>
                  <a:srgbClr val="000000"/>
                </a:solidFill>
                <a:effectLst/>
                <a:latin typeface="Times New Roman" panose="02020603050405020304" pitchFamily="18" charset="0"/>
                <a:cs typeface="Times New Roman" panose="02020603050405020304" pitchFamily="18" charset="0"/>
              </a:rPr>
              <a:t>Liu, X., Zhou, L., Zhang, X., Tan, X., &amp; Wei, J. (2022). Joint Radio Map Construction and Dissemination in MEC Networks: A Deep Reinforcement Learning approach. Wireless Communications and Mobile Computing, 2022, 1–12. https://doi.org/10.1155/2022/4621440</a:t>
            </a:r>
          </a:p>
          <a:p>
            <a:pPr marL="342900" indent="-342900" algn="just" rtl="0" fontAlgn="base">
              <a:buFont typeface="+mj-lt"/>
              <a:buAutoNum type="arabicPeriod"/>
            </a:pPr>
            <a:r>
              <a:rPr lang="en-GB" sz="2000" b="0" i="0" dirty="0">
                <a:solidFill>
                  <a:srgbClr val="000000"/>
                </a:solidFill>
                <a:effectLst/>
                <a:latin typeface="Times New Roman" panose="02020603050405020304" pitchFamily="18" charset="0"/>
                <a:cs typeface="Times New Roman" panose="02020603050405020304" pitchFamily="18" charset="0"/>
              </a:rPr>
              <a:t>Islam, A., </a:t>
            </a:r>
            <a:r>
              <a:rPr lang="en-GB" sz="2000" b="0" i="0" dirty="0" err="1">
                <a:solidFill>
                  <a:srgbClr val="000000"/>
                </a:solidFill>
                <a:effectLst/>
                <a:latin typeface="Times New Roman" panose="02020603050405020304" pitchFamily="18" charset="0"/>
                <a:cs typeface="Times New Roman" panose="02020603050405020304" pitchFamily="18" charset="0"/>
              </a:rPr>
              <a:t>Thomos</a:t>
            </a:r>
            <a:r>
              <a:rPr lang="en-GB" sz="2000" b="0" i="0" dirty="0">
                <a:solidFill>
                  <a:srgbClr val="000000"/>
                </a:solidFill>
                <a:effectLst/>
                <a:latin typeface="Times New Roman" panose="02020603050405020304" pitchFamily="18" charset="0"/>
                <a:cs typeface="Times New Roman" panose="02020603050405020304" pitchFamily="18" charset="0"/>
              </a:rPr>
              <a:t>, N., &amp; </a:t>
            </a:r>
            <a:r>
              <a:rPr lang="en-GB" sz="2000" b="0" i="0" dirty="0" err="1">
                <a:solidFill>
                  <a:srgbClr val="000000"/>
                </a:solidFill>
                <a:effectLst/>
                <a:latin typeface="Times New Roman" panose="02020603050405020304" pitchFamily="18" charset="0"/>
                <a:cs typeface="Times New Roman" panose="02020603050405020304" pitchFamily="18" charset="0"/>
              </a:rPr>
              <a:t>Musavian</a:t>
            </a:r>
            <a:r>
              <a:rPr lang="en-GB" sz="2000" b="0" i="0" dirty="0">
                <a:solidFill>
                  <a:srgbClr val="000000"/>
                </a:solidFill>
                <a:effectLst/>
                <a:latin typeface="Times New Roman" panose="02020603050405020304" pitchFamily="18" charset="0"/>
                <a:cs typeface="Times New Roman" panose="02020603050405020304" pitchFamily="18" charset="0"/>
              </a:rPr>
              <a:t>, L. (2023). Multi-Agent deep reinforcement learning for spectral efficiency optimization in vehicular optical camera communications. IEEE Transactions on Mobile Computing, 1–14. https://doi.org/10.1109/tmc.2023.3278277</a:t>
            </a:r>
          </a:p>
          <a:p>
            <a:pPr marL="342900" indent="-342900" algn="just" rtl="0" fontAlgn="base">
              <a:buFont typeface="+mj-lt"/>
              <a:buAutoNum type="arabicPeriod"/>
            </a:pPr>
            <a:r>
              <a:rPr lang="en-GB" sz="2000" b="0" i="0" dirty="0" err="1">
                <a:solidFill>
                  <a:srgbClr val="000000"/>
                </a:solidFill>
                <a:effectLst/>
                <a:latin typeface="Times New Roman" panose="02020603050405020304" pitchFamily="18" charset="0"/>
                <a:cs typeface="Times New Roman" panose="02020603050405020304" pitchFamily="18" charset="0"/>
              </a:rPr>
              <a:t>Nguyễn</a:t>
            </a:r>
            <a:r>
              <a:rPr lang="en-GB" sz="2000" b="0" i="0" dirty="0">
                <a:solidFill>
                  <a:srgbClr val="000000"/>
                </a:solidFill>
                <a:effectLst/>
                <a:latin typeface="Times New Roman" panose="02020603050405020304" pitchFamily="18" charset="0"/>
                <a:cs typeface="Times New Roman" panose="02020603050405020304" pitchFamily="18" charset="0"/>
              </a:rPr>
              <a:t>, H. T., Van, T., DO, &amp; Rotter, C. (2021). Scaling UPF instances in 5G/6G core with deep reinforcement learning. IEEE Access, 9, 165892–165906. https://doi.org/10.1109/access.2021.3135315</a:t>
            </a:r>
          </a:p>
          <a:p>
            <a:pPr marL="342900" indent="-342900" algn="just" rtl="0" fontAlgn="base">
              <a:buFont typeface="+mj-lt"/>
              <a:buAutoNum type="arabicPeriod"/>
            </a:pPr>
            <a:endParaRPr lang="en-GB" sz="20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500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1371600"/>
            <a:ext cx="7632848" cy="381642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b="1" dirty="0">
                <a:ea typeface="ＭＳ Ｐゴシック" pitchFamily="50" charset="-128"/>
              </a:rPr>
              <a:t>Deep Reinforcement Learning for </a:t>
            </a:r>
          </a:p>
          <a:p>
            <a:r>
              <a:rPr lang="en-US" altLang="ja-JP" b="1" dirty="0">
                <a:ea typeface="ＭＳ Ｐゴシック" pitchFamily="50" charset="-128"/>
              </a:rPr>
              <a:t>NG-OCC</a:t>
            </a:r>
            <a:br>
              <a:rPr lang="en-US" altLang="ja-JP" b="1" dirty="0">
                <a:ea typeface="ＭＳ Ｐゴシック" pitchFamily="50" charset="-128"/>
              </a:rPr>
            </a:br>
            <a:br>
              <a:rPr lang="en-US" altLang="ja-JP" dirty="0">
                <a:ea typeface="ＭＳ Ｐゴシック" pitchFamily="50" charset="-128"/>
              </a:rPr>
            </a:br>
            <a:br>
              <a:rPr lang="en-US" altLang="ja-JP" dirty="0">
                <a:ea typeface="ＭＳ Ｐゴシック" pitchFamily="50" charset="-128"/>
              </a:rPr>
            </a:br>
            <a:r>
              <a:rPr lang="en-US" altLang="ja-JP" dirty="0">
                <a:ea typeface="ＭＳ Ｐゴシック" pitchFamily="50" charset="-128"/>
              </a:rPr>
              <a:t> </a:t>
            </a:r>
            <a:br>
              <a:rPr lang="en-US" altLang="ja-JP" dirty="0">
                <a:ea typeface="ＭＳ Ｐゴシック" pitchFamily="50" charset="-128"/>
              </a:rPr>
            </a:br>
            <a:r>
              <a:rPr lang="en-US" altLang="ja-JP" dirty="0">
                <a:ea typeface="ＭＳ Ｐゴシック" pitchFamily="50" charset="-128"/>
              </a:rPr>
              <a:t>May 14, 2024</a:t>
            </a:r>
            <a:endParaRPr lang="ja-JP" altLang="ja-JP" dirty="0"/>
          </a:p>
        </p:txBody>
      </p:sp>
    </p:spTree>
    <p:extLst>
      <p:ext uri="{BB962C8B-B14F-4D97-AF65-F5344CB8AC3E}">
        <p14:creationId xmlns:p14="http://schemas.microsoft.com/office/powerpoint/2010/main" val="350741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Contents</a:t>
            </a:r>
          </a:p>
        </p:txBody>
      </p:sp>
      <p:sp>
        <p:nvSpPr>
          <p:cNvPr id="7" name="Rectangle 3"/>
          <p:cNvSpPr>
            <a:spLocks noGrp="1" noChangeArrowheads="1"/>
          </p:cNvSpPr>
          <p:nvPr>
            <p:ph idx="1"/>
          </p:nvPr>
        </p:nvSpPr>
        <p:spPr>
          <a:xfrm>
            <a:off x="457200" y="1417638"/>
            <a:ext cx="8599140" cy="4918464"/>
          </a:xfrm>
          <a:ln/>
        </p:spPr>
        <p:txBody>
          <a:bodyPr>
            <a:normAutofit/>
          </a:bodyPr>
          <a:lstStyle/>
          <a:p>
            <a:pPr algn="just"/>
            <a:r>
              <a:rPr lang="en-US" altLang="ja-JP" sz="2800" dirty="0">
                <a:latin typeface="Times New Roman" panose="02020603050405020304" pitchFamily="18" charset="0"/>
                <a:cs typeface="Times New Roman" panose="02020603050405020304" pitchFamily="18" charset="0"/>
              </a:rPr>
              <a:t>Background</a:t>
            </a:r>
          </a:p>
          <a:p>
            <a:pPr algn="just"/>
            <a:r>
              <a:rPr lang="en-US" altLang="ja-JP" sz="2800" dirty="0">
                <a:latin typeface="Times New Roman" panose="02020603050405020304" pitchFamily="18" charset="0"/>
                <a:cs typeface="Times New Roman" panose="02020603050405020304" pitchFamily="18" charset="0"/>
              </a:rPr>
              <a:t>Definition of DRL</a:t>
            </a:r>
          </a:p>
          <a:p>
            <a:pPr algn="just"/>
            <a:r>
              <a:rPr lang="en-US" altLang="ja-JP" sz="2800" dirty="0">
                <a:latin typeface="Times New Roman" panose="02020603050405020304" pitchFamily="18" charset="0"/>
                <a:cs typeface="Times New Roman" panose="02020603050405020304" pitchFamily="18" charset="0"/>
              </a:rPr>
              <a:t>Working Mechanism of DRL for NG-OCC​</a:t>
            </a:r>
          </a:p>
          <a:p>
            <a:pPr algn="just"/>
            <a:r>
              <a:rPr lang="en-US" altLang="ja-JP" sz="2800" dirty="0">
                <a:latin typeface="Times New Roman" panose="02020603050405020304" pitchFamily="18" charset="0"/>
                <a:cs typeface="Times New Roman" panose="02020603050405020304" pitchFamily="18" charset="0"/>
              </a:rPr>
              <a:t>Existing Cases of DRL​</a:t>
            </a:r>
          </a:p>
          <a:p>
            <a:pPr algn="just"/>
            <a:r>
              <a:rPr lang="en-US" altLang="ja-JP" sz="2800" dirty="0">
                <a:latin typeface="Times New Roman" panose="02020603050405020304" pitchFamily="18" charset="0"/>
                <a:cs typeface="Times New Roman" panose="02020603050405020304" pitchFamily="18" charset="0"/>
              </a:rPr>
              <a:t>DRL-based Deep Learning for NG-OCC​</a:t>
            </a:r>
            <a:endParaRPr lang="en-US" altLang="ja-JP" sz="2400" dirty="0">
              <a:latin typeface="Times New Roman" panose="02020603050405020304" pitchFamily="18" charset="0"/>
              <a:cs typeface="Times New Roman" panose="02020603050405020304" pitchFamily="18" charset="0"/>
            </a:endParaRPr>
          </a:p>
          <a:p>
            <a:pPr algn="just"/>
            <a:r>
              <a:rPr lang="en-US" altLang="ja-JP" sz="2800" dirty="0">
                <a:latin typeface="Times New Roman" panose="02020603050405020304" pitchFamily="18" charset="0"/>
                <a:cs typeface="Times New Roman" panose="02020603050405020304" pitchFamily="18" charset="0"/>
              </a:rPr>
              <a:t>Conclusion</a:t>
            </a:r>
          </a:p>
          <a:p>
            <a:pPr marL="536575" lvl="0" indent="-536575" algn="just">
              <a:buNone/>
            </a:pPr>
            <a:endParaRPr lang="en-US" altLang="ja-JP"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1596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Background</a:t>
            </a:r>
          </a:p>
        </p:txBody>
      </p:sp>
      <p:sp>
        <p:nvSpPr>
          <p:cNvPr id="7" name="Rectangle 3"/>
          <p:cNvSpPr>
            <a:spLocks noGrp="1" noChangeArrowheads="1"/>
          </p:cNvSpPr>
          <p:nvPr>
            <p:ph idx="1"/>
          </p:nvPr>
        </p:nvSpPr>
        <p:spPr>
          <a:xfrm>
            <a:off x="457200" y="1417638"/>
            <a:ext cx="8229600" cy="4918464"/>
          </a:xfrm>
          <a:ln/>
        </p:spPr>
        <p:txBody>
          <a:bodyPr>
            <a:normAutofit fontScale="62500" lnSpcReduction="20000"/>
          </a:bodyPr>
          <a:lstStyle/>
          <a:p>
            <a:pPr lvl="0" algn="just"/>
            <a:r>
              <a:rPr lang="en-US" altLang="ja-JP" sz="3400" dirty="0">
                <a:latin typeface="Times New Roman" panose="02020603050405020304" pitchFamily="18" charset="0"/>
                <a:cs typeface="Times New Roman" panose="02020603050405020304" pitchFamily="18" charset="0"/>
              </a:rPr>
              <a:t>In recent years, there has been significant progress in the field of Artificial Intelligence (AI). </a:t>
            </a:r>
          </a:p>
          <a:p>
            <a:pPr lvl="0" algn="just"/>
            <a:r>
              <a:rPr lang="en-US" altLang="ja-JP" sz="3400" dirty="0">
                <a:latin typeface="Times New Roman" panose="02020603050405020304" pitchFamily="18" charset="0"/>
                <a:cs typeface="Times New Roman" panose="02020603050405020304" pitchFamily="18" charset="0"/>
              </a:rPr>
              <a:t>The integration of AI technology across various sectors, particularly in industry, has become a major focus of research. </a:t>
            </a:r>
          </a:p>
          <a:p>
            <a:pPr lvl="0" algn="just"/>
            <a:r>
              <a:rPr lang="en-US" altLang="ja-JP" sz="3400" dirty="0">
                <a:latin typeface="Times New Roman" panose="02020603050405020304" pitchFamily="18" charset="0"/>
                <a:cs typeface="Times New Roman" panose="02020603050405020304" pitchFamily="18" charset="0"/>
              </a:rPr>
              <a:t>AI’s ability to independently make decisions based on existing data presents opportunities to enhance automation and augment existing technologies. </a:t>
            </a:r>
          </a:p>
          <a:p>
            <a:pPr lvl="0" algn="just"/>
            <a:r>
              <a:rPr lang="en-US" altLang="ja-JP" sz="3400" dirty="0">
                <a:latin typeface="Times New Roman" panose="02020603050405020304" pitchFamily="18" charset="0"/>
                <a:cs typeface="Times New Roman" panose="02020603050405020304" pitchFamily="18" charset="0"/>
              </a:rPr>
              <a:t>Deep learning, a branch of AI, has emerged as a primary research focus. This field includes various subfields such as image processing, sequential data processing, and Deep Reinforcement Learning (DRL) for network applications. </a:t>
            </a:r>
          </a:p>
          <a:p>
            <a:pPr lvl="0" algn="just"/>
            <a:r>
              <a:rPr lang="en-US" altLang="ja-JP" sz="3400" dirty="0">
                <a:latin typeface="Times New Roman" panose="02020603050405020304" pitchFamily="18" charset="0"/>
                <a:cs typeface="Times New Roman" panose="02020603050405020304" pitchFamily="18" charset="0"/>
              </a:rPr>
              <a:t>In practical applications, Optical Camera Communication (OCC) utilizes light information from LEDs captured by cameras, employing image processing for data transmission and sequential data processing to transmit signals. OCC also facilitates the development of more complex communication systems through network utilization.</a:t>
            </a:r>
          </a:p>
          <a:p>
            <a:pPr lvl="0" algn="just"/>
            <a:endParaRPr lang="en-US" altLang="ja-JP"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117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72B6B-DD61-0708-CCEA-06D689D188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DF53B-116A-96FA-6DC5-616CCAD332D7}"/>
              </a:ext>
            </a:extLst>
          </p:cNvPr>
          <p:cNvSpPr>
            <a:spLocks noGrp="1"/>
          </p:cNvSpPr>
          <p:nvPr>
            <p:ph type="title"/>
          </p:nvPr>
        </p:nvSpPr>
        <p:spPr>
          <a:xfrm>
            <a:off x="464916" y="228600"/>
            <a:ext cx="8229600" cy="1143000"/>
          </a:xfrm>
        </p:spPr>
        <p:txBody>
          <a:bodyPr>
            <a:normAutofit/>
          </a:bodyPr>
          <a:lstStyle/>
          <a:p>
            <a:r>
              <a:rPr lang="en-US" altLang="ja-JP" sz="4000" dirty="0">
                <a:latin typeface="Times New Roman" panose="02020603050405020304" pitchFamily="18" charset="0"/>
                <a:cs typeface="Times New Roman" panose="02020603050405020304" pitchFamily="18" charset="0"/>
              </a:rPr>
              <a:t>Definition of DRL</a:t>
            </a:r>
            <a:endParaRPr lang="en-US" sz="4000" dirty="0">
              <a:latin typeface="Times New Roman" panose="02020603050405020304" pitchFamily="18" charset="0"/>
              <a:cs typeface="Times New Roman" panose="02020603050405020304" pitchFamily="18" charset="0"/>
            </a:endParaRPr>
          </a:p>
        </p:txBody>
      </p:sp>
      <p:sp>
        <p:nvSpPr>
          <p:cNvPr id="7" name="Rectangle 3">
            <a:extLst>
              <a:ext uri="{FF2B5EF4-FFF2-40B4-BE49-F238E27FC236}">
                <a16:creationId xmlns:a16="http://schemas.microsoft.com/office/drawing/2014/main" id="{0D30DE1F-6B9C-8EE1-1692-A18C60EB386A}"/>
              </a:ext>
            </a:extLst>
          </p:cNvPr>
          <p:cNvSpPr>
            <a:spLocks noGrp="1" noChangeArrowheads="1"/>
          </p:cNvSpPr>
          <p:nvPr>
            <p:ph idx="1"/>
          </p:nvPr>
        </p:nvSpPr>
        <p:spPr>
          <a:xfrm>
            <a:off x="457200" y="3810000"/>
            <a:ext cx="8229600" cy="2526101"/>
          </a:xfrm>
          <a:ln/>
        </p:spPr>
        <p:txBody>
          <a:bodyPr>
            <a:normAutofit fontScale="85000" lnSpcReduction="20000"/>
          </a:bodyPr>
          <a:lstStyle/>
          <a:p>
            <a:pPr algn="just"/>
            <a:r>
              <a:rPr lang="en-US" altLang="ja-JP" sz="2400" dirty="0">
                <a:latin typeface="Times New Roman" panose="02020603050405020304" pitchFamily="18" charset="0"/>
                <a:cs typeface="Times New Roman" panose="02020603050405020304" pitchFamily="18" charset="0"/>
              </a:rPr>
              <a:t>Classic Reinforcement Learning focuses on how agents take actions in an environment to maximize of cumulative reward through trial and error, without using deep neural networks.</a:t>
            </a:r>
          </a:p>
          <a:p>
            <a:pPr algn="just"/>
            <a:r>
              <a:rPr lang="en-US" altLang="ja-JP" sz="2400" dirty="0">
                <a:latin typeface="Times New Roman" panose="02020603050405020304" pitchFamily="18" charset="0"/>
                <a:cs typeface="Times New Roman" panose="02020603050405020304" pitchFamily="18" charset="0"/>
              </a:rPr>
              <a:t>Classic Deep Learning utilizes deep neural networks to automatically discover the representations needed for feature detection or classification from raw data.</a:t>
            </a:r>
          </a:p>
          <a:p>
            <a:pPr algn="just"/>
            <a:r>
              <a:rPr lang="en-US" altLang="ja-JP" sz="2400" dirty="0">
                <a:latin typeface="Times New Roman" panose="02020603050405020304" pitchFamily="18" charset="0"/>
                <a:cs typeface="Times New Roman" panose="02020603050405020304" pitchFamily="18" charset="0"/>
              </a:rPr>
              <a:t>Deep Reinforcement Learning combines deep learning and reinforcement learning principles to enable agents to learn optimal actions in complex, high-dimensional environments directly from raw input data.</a:t>
            </a:r>
          </a:p>
        </p:txBody>
      </p:sp>
      <p:pic>
        <p:nvPicPr>
          <p:cNvPr id="3" name="Picture 2" descr="A diagram of a deep learning&#10;&#10;Description automatically generated">
            <a:extLst>
              <a:ext uri="{FF2B5EF4-FFF2-40B4-BE49-F238E27FC236}">
                <a16:creationId xmlns:a16="http://schemas.microsoft.com/office/drawing/2014/main" id="{913C2CBA-B099-7C08-3C92-676AE6960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261039"/>
            <a:ext cx="6125945" cy="2526101"/>
          </a:xfrm>
          <a:prstGeom prst="rect">
            <a:avLst/>
          </a:prstGeom>
        </p:spPr>
      </p:pic>
      <p:sp>
        <p:nvSpPr>
          <p:cNvPr id="5" name="TextBox 4">
            <a:extLst>
              <a:ext uri="{FF2B5EF4-FFF2-40B4-BE49-F238E27FC236}">
                <a16:creationId xmlns:a16="http://schemas.microsoft.com/office/drawing/2014/main" id="{D00E2B5C-C093-A4D8-F956-CDC5AC327814}"/>
              </a:ext>
            </a:extLst>
          </p:cNvPr>
          <p:cNvSpPr txBox="1"/>
          <p:nvPr/>
        </p:nvSpPr>
        <p:spPr>
          <a:xfrm>
            <a:off x="3048000" y="2165735"/>
            <a:ext cx="1981200" cy="215444"/>
          </a:xfrm>
          <a:prstGeom prst="rect">
            <a:avLst/>
          </a:prstGeom>
          <a:noFill/>
        </p:spPr>
        <p:txBody>
          <a:bodyPr wrap="square">
            <a:spAutoFit/>
          </a:bodyPr>
          <a:lstStyle/>
          <a:p>
            <a:r>
              <a:rPr lang="en-US" sz="800" dirty="0">
                <a:solidFill>
                  <a:srgbClr val="FF0000"/>
                </a:solidFill>
                <a:effectLst/>
                <a:latin typeface="Calibri" panose="020F0502020204030204" pitchFamily="34" charset="0"/>
                <a:ea typeface="맑은 고딕" panose="020B0503020000020004" pitchFamily="50" charset="-127"/>
                <a:cs typeface="Times New Roman" panose="02020603050405020304" pitchFamily="18" charset="0"/>
              </a:rPr>
              <a:t>is a goal directed learning from interaction</a:t>
            </a:r>
            <a:endParaRPr lang="en-US" sz="800" dirty="0">
              <a:solidFill>
                <a:srgbClr val="FF0000"/>
              </a:solidFill>
            </a:endParaRPr>
          </a:p>
        </p:txBody>
      </p:sp>
    </p:spTree>
    <p:extLst>
      <p:ext uri="{BB962C8B-B14F-4D97-AF65-F5344CB8AC3E}">
        <p14:creationId xmlns:p14="http://schemas.microsoft.com/office/powerpoint/2010/main" val="129024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A174-3841-30CE-D7CE-912062F89DDA}"/>
            </a:ext>
          </a:extLst>
        </p:cNvPr>
        <p:cNvGrpSpPr/>
        <p:nvPr/>
      </p:nvGrpSpPr>
      <p:grpSpPr>
        <a:xfrm>
          <a:off x="0" y="0"/>
          <a:ext cx="0" cy="0"/>
          <a:chOff x="0" y="0"/>
          <a:chExt cx="0" cy="0"/>
        </a:xfrm>
      </p:grpSpPr>
      <p:sp>
        <p:nvSpPr>
          <p:cNvPr id="7" name="Rectangle 3">
            <a:extLst>
              <a:ext uri="{FF2B5EF4-FFF2-40B4-BE49-F238E27FC236}">
                <a16:creationId xmlns:a16="http://schemas.microsoft.com/office/drawing/2014/main" id="{5C149440-EAE5-F221-558B-97B8EBE6C586}"/>
              </a:ext>
            </a:extLst>
          </p:cNvPr>
          <p:cNvSpPr>
            <a:spLocks noGrp="1" noChangeArrowheads="1"/>
          </p:cNvSpPr>
          <p:nvPr>
            <p:ph idx="1"/>
          </p:nvPr>
        </p:nvSpPr>
        <p:spPr>
          <a:xfrm>
            <a:off x="457200" y="3341298"/>
            <a:ext cx="8237316" cy="3135702"/>
          </a:xfrm>
          <a:ln/>
        </p:spPr>
        <p:txBody>
          <a:bodyPr>
            <a:normAutofit fontScale="92500" lnSpcReduction="20000"/>
          </a:bodyPr>
          <a:lstStyle/>
          <a:p>
            <a:pPr algn="just"/>
            <a:r>
              <a:rPr lang="en-US" altLang="ja-JP" sz="2000" dirty="0">
                <a:latin typeface="Times New Roman" panose="02020603050405020304" pitchFamily="18" charset="0"/>
                <a:cs typeface="Times New Roman" panose="02020603050405020304" pitchFamily="18" charset="0"/>
              </a:rPr>
              <a:t>The Deep Reinforcement Learning (DRL) scheme consists of two key components (agent and environment) as well as two fundamental processes (observation and action). Observation provides data about the current situation, while action represents adjustments executed by the DRL agent based on rewards or penalties from the environment. DRL demonstrates the machine learning process from mistakes and grows through improvement, similar to learning through a system of rewards and punishments.</a:t>
            </a:r>
          </a:p>
          <a:p>
            <a:pPr algn="just"/>
            <a:r>
              <a:rPr lang="en-US" altLang="ja-JP" sz="2000" dirty="0">
                <a:latin typeface="Times New Roman" panose="02020603050405020304" pitchFamily="18" charset="0"/>
                <a:cs typeface="Times New Roman" panose="02020603050405020304" pitchFamily="18" charset="0"/>
              </a:rPr>
              <a:t>DRL collects trial and error experiences by interacting, similar to Reinforcement Learning. The outcomes of these experiences are then used to train neural network models using the backpropagation algorithm of deep learning. In DRL, the agent is implemented as a deep learning model so that it can map states into actions better.</a:t>
            </a:r>
          </a:p>
        </p:txBody>
      </p:sp>
      <p:pic>
        <p:nvPicPr>
          <p:cNvPr id="1026" name="Picture 2" descr="Deep Reinforcement Learning: Value Functions, DQN, Actor-Critic method,  Back-propagation through stochastic functions | by Vishnu Vijayan PV |  Medium">
            <a:extLst>
              <a:ext uri="{FF2B5EF4-FFF2-40B4-BE49-F238E27FC236}">
                <a16:creationId xmlns:a16="http://schemas.microsoft.com/office/drawing/2014/main" id="{2EADAFDD-63AA-C464-E03B-41A691211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742" y="1293623"/>
            <a:ext cx="4122516" cy="188089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198D59FD-C407-064B-71C7-C021E8A11359}"/>
              </a:ext>
            </a:extLst>
          </p:cNvPr>
          <p:cNvSpPr>
            <a:spLocks noGrp="1"/>
          </p:cNvSpPr>
          <p:nvPr>
            <p:ph type="title"/>
          </p:nvPr>
        </p:nvSpPr>
        <p:spPr>
          <a:xfrm>
            <a:off x="464916" y="228600"/>
            <a:ext cx="8229600" cy="1143000"/>
          </a:xfrm>
        </p:spPr>
        <p:txBody>
          <a:bodyPr>
            <a:normAutofit fontScale="90000"/>
          </a:bodyPr>
          <a:lstStyle/>
          <a:p>
            <a:r>
              <a:rPr lang="en-US" altLang="ja-JP" sz="4000" dirty="0">
                <a:latin typeface="Times New Roman" panose="02020603050405020304" pitchFamily="18" charset="0"/>
                <a:cs typeface="Times New Roman" panose="02020603050405020304" pitchFamily="18" charset="0"/>
              </a:rPr>
              <a:t>Working Mechanism of DRL for NG-OCC​</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725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C5E31-7229-E514-58E5-900BE2B60587}"/>
            </a:ext>
          </a:extLst>
        </p:cNvPr>
        <p:cNvGrpSpPr/>
        <p:nvPr/>
      </p:nvGrpSpPr>
      <p:grpSpPr>
        <a:xfrm>
          <a:off x="0" y="0"/>
          <a:ext cx="0" cy="0"/>
          <a:chOff x="0" y="0"/>
          <a:chExt cx="0" cy="0"/>
        </a:xfrm>
      </p:grpSpPr>
      <p:sp>
        <p:nvSpPr>
          <p:cNvPr id="7" name="Rectangle 3">
            <a:extLst>
              <a:ext uri="{FF2B5EF4-FFF2-40B4-BE49-F238E27FC236}">
                <a16:creationId xmlns:a16="http://schemas.microsoft.com/office/drawing/2014/main" id="{4EBB36A9-C666-58E4-0222-0F0CA9B9E6A5}"/>
              </a:ext>
            </a:extLst>
          </p:cNvPr>
          <p:cNvSpPr>
            <a:spLocks noGrp="1" noChangeArrowheads="1"/>
          </p:cNvSpPr>
          <p:nvPr>
            <p:ph idx="1"/>
          </p:nvPr>
        </p:nvSpPr>
        <p:spPr>
          <a:xfrm>
            <a:off x="457200" y="3417498"/>
            <a:ext cx="8237316" cy="3135702"/>
          </a:xfrm>
          <a:ln/>
        </p:spPr>
        <p:txBody>
          <a:bodyPr>
            <a:normAutofit fontScale="77500" lnSpcReduction="20000"/>
          </a:bodyPr>
          <a:lstStyle/>
          <a:p>
            <a:pPr marL="0" indent="0" algn="just">
              <a:buNone/>
            </a:pPr>
            <a:r>
              <a:rPr lang="en-US" altLang="ja-JP" sz="2000" dirty="0">
                <a:latin typeface="Times New Roman" panose="02020603050405020304" pitchFamily="18" charset="0"/>
                <a:cs typeface="Times New Roman" panose="02020603050405020304" pitchFamily="18" charset="0"/>
              </a:rPr>
              <a:t>Joint Radio Map Construction and Dissemination in MEC Networks: A Deep Reinforcement Learning Approach, Liu at al., </a:t>
            </a:r>
            <a:r>
              <a:rPr lang="en-US" altLang="ja-JP" sz="2000" dirty="0" err="1">
                <a:latin typeface="Times New Roman" panose="02020603050405020304" pitchFamily="18" charset="0"/>
                <a:cs typeface="Times New Roman" panose="02020603050405020304" pitchFamily="18" charset="0"/>
              </a:rPr>
              <a:t>Hindawi</a:t>
            </a:r>
            <a:r>
              <a:rPr lang="en-US" altLang="ja-JP" sz="2000" dirty="0">
                <a:latin typeface="Times New Roman" panose="02020603050405020304" pitchFamily="18" charset="0"/>
                <a:cs typeface="Times New Roman" panose="02020603050405020304" pitchFamily="18" charset="0"/>
              </a:rPr>
              <a:t>, 2022.</a:t>
            </a:r>
          </a:p>
          <a:p>
            <a:pPr algn="just"/>
            <a:r>
              <a:rPr lang="en-US" altLang="ja-JP" sz="2000" dirty="0">
                <a:latin typeface="Times New Roman" panose="02020603050405020304" pitchFamily="18" charset="0"/>
                <a:cs typeface="Times New Roman" panose="02020603050405020304" pitchFamily="18" charset="0"/>
              </a:rPr>
              <a:t>Building and sharing radio maps in MEC networks requires extensive computation and time, which hampers effective real-time spectrum analysis essential for network management.</a:t>
            </a:r>
          </a:p>
          <a:p>
            <a:pPr algn="just"/>
            <a:r>
              <a:rPr lang="en-US" altLang="ja-JP" sz="2000" dirty="0">
                <a:latin typeface="Times New Roman" panose="02020603050405020304" pitchFamily="18" charset="0"/>
                <a:cs typeface="Times New Roman" panose="02020603050405020304" pitchFamily="18" charset="0"/>
              </a:rPr>
              <a:t>The study introduces the ACJORA algorithm, utilizing deep reinforcement learning to improve computational task offloading and resource distribution, aiming to reduce energy use and delays.</a:t>
            </a:r>
          </a:p>
          <a:p>
            <a:pPr algn="just"/>
            <a:r>
              <a:rPr lang="en-US" altLang="ja-JP" sz="2000" dirty="0">
                <a:latin typeface="Times New Roman" panose="02020603050405020304" pitchFamily="18" charset="0"/>
                <a:cs typeface="Times New Roman" panose="02020603050405020304" pitchFamily="18" charset="0"/>
              </a:rPr>
              <a:t>The solution uses a mixed-integer nonlinear programming approach, tackled by a DRL algorithm that effectively coordinates both discrete and continuous actions within the network.</a:t>
            </a:r>
          </a:p>
          <a:p>
            <a:pPr algn="just"/>
            <a:r>
              <a:rPr lang="en-US" altLang="ja-JP" sz="2000" dirty="0">
                <a:latin typeface="Times New Roman" panose="02020603050405020304" pitchFamily="18" charset="0"/>
                <a:cs typeface="Times New Roman" panose="02020603050405020304" pitchFamily="18" charset="0"/>
              </a:rPr>
              <a:t>The DRL approach enhances cost efficiency in map dissemination by optimizing resource and offloading strategies, making it apt for real-time MEC applications.</a:t>
            </a:r>
          </a:p>
          <a:p>
            <a:pPr algn="just"/>
            <a:r>
              <a:rPr lang="en-US" altLang="ja-JP" sz="2000" dirty="0">
                <a:latin typeface="Times New Roman" panose="02020603050405020304" pitchFamily="18" charset="0"/>
                <a:cs typeface="Times New Roman" panose="02020603050405020304" pitchFamily="18" charset="0"/>
              </a:rPr>
              <a:t>Testing shows that ACJORA surpasses conventional methods, decreasing both latency and resource demands, thus providing a viable solution for real-time radio map tasks.</a:t>
            </a:r>
          </a:p>
        </p:txBody>
      </p:sp>
      <p:sp>
        <p:nvSpPr>
          <p:cNvPr id="9" name="Title 1">
            <a:extLst>
              <a:ext uri="{FF2B5EF4-FFF2-40B4-BE49-F238E27FC236}">
                <a16:creationId xmlns:a16="http://schemas.microsoft.com/office/drawing/2014/main" id="{D54A3BCD-1DE9-2F7E-3A97-FAF0E0A105DC}"/>
              </a:ext>
            </a:extLst>
          </p:cNvPr>
          <p:cNvSpPr>
            <a:spLocks noGrp="1"/>
          </p:cNvSpPr>
          <p:nvPr>
            <p:ph type="title"/>
          </p:nvPr>
        </p:nvSpPr>
        <p:spPr>
          <a:xfrm>
            <a:off x="464916" y="228600"/>
            <a:ext cx="8229600" cy="1143000"/>
          </a:xfrm>
        </p:spPr>
        <p:txBody>
          <a:bodyPr>
            <a:normAutofit/>
          </a:bodyPr>
          <a:lstStyle/>
          <a:p>
            <a:r>
              <a:rPr lang="en-US" altLang="ja-JP" sz="4000" dirty="0">
                <a:latin typeface="Times New Roman" panose="02020603050405020304" pitchFamily="18" charset="0"/>
                <a:cs typeface="Times New Roman" panose="02020603050405020304" pitchFamily="18" charset="0"/>
              </a:rPr>
              <a:t>Existing Cases of DRL​</a:t>
            </a:r>
            <a:endParaRPr lang="en-US" sz="40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C4A549ED-51D9-E218-AF30-D92B756EF259}"/>
              </a:ext>
            </a:extLst>
          </p:cNvPr>
          <p:cNvPicPr>
            <a:picLocks noChangeAspect="1"/>
          </p:cNvPicPr>
          <p:nvPr/>
        </p:nvPicPr>
        <p:blipFill>
          <a:blip r:embed="rId2"/>
          <a:stretch>
            <a:fillRect/>
          </a:stretch>
        </p:blipFill>
        <p:spPr>
          <a:xfrm>
            <a:off x="632667" y="1143000"/>
            <a:ext cx="7894098" cy="2130724"/>
          </a:xfrm>
          <a:prstGeom prst="rect">
            <a:avLst/>
          </a:prstGeom>
        </p:spPr>
      </p:pic>
    </p:spTree>
    <p:extLst>
      <p:ext uri="{BB962C8B-B14F-4D97-AF65-F5344CB8AC3E}">
        <p14:creationId xmlns:p14="http://schemas.microsoft.com/office/powerpoint/2010/main" val="298767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5D1D4-2EF6-D872-E649-0D87C10AB2A4}"/>
            </a:ext>
          </a:extLst>
        </p:cNvPr>
        <p:cNvGrpSpPr/>
        <p:nvPr/>
      </p:nvGrpSpPr>
      <p:grpSpPr>
        <a:xfrm>
          <a:off x="0" y="0"/>
          <a:ext cx="0" cy="0"/>
          <a:chOff x="0" y="0"/>
          <a:chExt cx="0" cy="0"/>
        </a:xfrm>
      </p:grpSpPr>
      <p:sp>
        <p:nvSpPr>
          <p:cNvPr id="7" name="Rectangle 3">
            <a:extLst>
              <a:ext uri="{FF2B5EF4-FFF2-40B4-BE49-F238E27FC236}">
                <a16:creationId xmlns:a16="http://schemas.microsoft.com/office/drawing/2014/main" id="{794DF790-6B87-DDAB-DF81-971542EFB028}"/>
              </a:ext>
            </a:extLst>
          </p:cNvPr>
          <p:cNvSpPr>
            <a:spLocks noGrp="1" noChangeArrowheads="1"/>
          </p:cNvSpPr>
          <p:nvPr>
            <p:ph idx="1"/>
          </p:nvPr>
        </p:nvSpPr>
        <p:spPr>
          <a:xfrm>
            <a:off x="457200" y="3581400"/>
            <a:ext cx="8237316" cy="2532735"/>
          </a:xfrm>
          <a:ln/>
        </p:spPr>
        <p:txBody>
          <a:bodyPr>
            <a:noAutofit/>
          </a:bodyPr>
          <a:lstStyle/>
          <a:p>
            <a:pPr marL="0" indent="0" algn="just">
              <a:buNone/>
            </a:pPr>
            <a:r>
              <a:rPr lang="en-US" altLang="ja-JP" sz="1450" dirty="0">
                <a:latin typeface="Times New Roman" panose="02020603050405020304" pitchFamily="18" charset="0"/>
                <a:cs typeface="Times New Roman" panose="02020603050405020304" pitchFamily="18" charset="0"/>
              </a:rPr>
              <a:t>Scaling UPF Instances in 5G/6G Core With Deep Reinforcement Learning, Nguyen H. T., et al., IEE Access, 2021.</a:t>
            </a:r>
          </a:p>
          <a:p>
            <a:pPr algn="just"/>
            <a:r>
              <a:rPr lang="en-US" altLang="ja-JP" sz="1450" dirty="0">
                <a:latin typeface="Times New Roman" panose="02020603050405020304" pitchFamily="18" charset="0"/>
                <a:cs typeface="Times New Roman" panose="02020603050405020304" pitchFamily="18" charset="0"/>
              </a:rPr>
              <a:t>Utilizes Deep Reinforcement Learning (DRL) to scale User Plane Function (UPF) instances in 5G/6G core networks.</a:t>
            </a:r>
          </a:p>
          <a:p>
            <a:pPr algn="just"/>
            <a:r>
              <a:rPr lang="en-US" altLang="ja-JP" sz="1450" dirty="0">
                <a:latin typeface="Times New Roman" panose="02020603050405020304" pitchFamily="18" charset="0"/>
                <a:cs typeface="Times New Roman" panose="02020603050405020304" pitchFamily="18" charset="0"/>
              </a:rPr>
              <a:t>Employs Proximal Policy Optimization algorithm and a Support Vector Machine classifier for the DRL approach.</a:t>
            </a:r>
          </a:p>
          <a:p>
            <a:pPr algn="just"/>
            <a:r>
              <a:rPr lang="en-US" altLang="ja-JP" sz="1450" dirty="0">
                <a:latin typeface="Times New Roman" panose="02020603050405020304" pitchFamily="18" charset="0"/>
                <a:cs typeface="Times New Roman" panose="02020603050405020304" pitchFamily="18" charset="0"/>
              </a:rPr>
              <a:t>Aims to optimize resource use by dynamically adjusting UPF instances based on traffic demands.</a:t>
            </a:r>
          </a:p>
          <a:p>
            <a:pPr algn="just"/>
            <a:r>
              <a:rPr lang="en-US" altLang="ja-JP" sz="1450" dirty="0">
                <a:latin typeface="Times New Roman" panose="02020603050405020304" pitchFamily="18" charset="0"/>
                <a:cs typeface="Times New Roman" panose="02020603050405020304" pitchFamily="18" charset="0"/>
              </a:rPr>
              <a:t>Demonstrates improved efficiency over Kubernetes's Horizontal Pod </a:t>
            </a:r>
            <a:r>
              <a:rPr lang="en-US" altLang="ja-JP" sz="1450" dirty="0" err="1">
                <a:latin typeface="Times New Roman" panose="02020603050405020304" pitchFamily="18" charset="0"/>
                <a:cs typeface="Times New Roman" panose="02020603050405020304" pitchFamily="18" charset="0"/>
              </a:rPr>
              <a:t>Autoscaler</a:t>
            </a:r>
            <a:r>
              <a:rPr lang="en-US" altLang="ja-JP" sz="1450" dirty="0">
                <a:latin typeface="Times New Roman" panose="02020603050405020304" pitchFamily="18" charset="0"/>
                <a:cs typeface="Times New Roman" panose="02020603050405020304" pitchFamily="18" charset="0"/>
              </a:rPr>
              <a:t> in terms of resource utilization.</a:t>
            </a:r>
          </a:p>
          <a:p>
            <a:pPr algn="just"/>
            <a:r>
              <a:rPr lang="en-US" altLang="ja-JP" sz="1450" dirty="0">
                <a:latin typeface="Times New Roman" panose="02020603050405020304" pitchFamily="18" charset="0"/>
                <a:cs typeface="Times New Roman" panose="02020603050405020304" pitchFamily="18" charset="0"/>
              </a:rPr>
              <a:t>Achieves a reduction of 2.7–3.8% in the average number of Pods needed, with the SVM approach offering further savings.</a:t>
            </a:r>
          </a:p>
        </p:txBody>
      </p:sp>
      <p:sp>
        <p:nvSpPr>
          <p:cNvPr id="9" name="Title 1">
            <a:extLst>
              <a:ext uri="{FF2B5EF4-FFF2-40B4-BE49-F238E27FC236}">
                <a16:creationId xmlns:a16="http://schemas.microsoft.com/office/drawing/2014/main" id="{3C958BC3-407E-88FC-E302-714EF20B5B87}"/>
              </a:ext>
            </a:extLst>
          </p:cNvPr>
          <p:cNvSpPr>
            <a:spLocks noGrp="1"/>
          </p:cNvSpPr>
          <p:nvPr>
            <p:ph type="title"/>
          </p:nvPr>
        </p:nvSpPr>
        <p:spPr>
          <a:xfrm>
            <a:off x="464916" y="228600"/>
            <a:ext cx="8229600" cy="1143000"/>
          </a:xfrm>
        </p:spPr>
        <p:txBody>
          <a:bodyPr>
            <a:normAutofit/>
          </a:bodyPr>
          <a:lstStyle/>
          <a:p>
            <a:r>
              <a:rPr lang="en-US" altLang="ja-JP" sz="4000" dirty="0">
                <a:latin typeface="Times New Roman" panose="02020603050405020304" pitchFamily="18" charset="0"/>
                <a:cs typeface="Times New Roman" panose="02020603050405020304" pitchFamily="18" charset="0"/>
              </a:rPr>
              <a:t>Existing Cases of DRL​</a:t>
            </a:r>
            <a:endParaRPr lang="en-US" sz="4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CBEC5A0-9046-9621-D6BE-1744990DD81E}"/>
              </a:ext>
            </a:extLst>
          </p:cNvPr>
          <p:cNvPicPr>
            <a:picLocks noChangeAspect="1"/>
          </p:cNvPicPr>
          <p:nvPr/>
        </p:nvPicPr>
        <p:blipFill>
          <a:blip r:embed="rId2"/>
          <a:stretch>
            <a:fillRect/>
          </a:stretch>
        </p:blipFill>
        <p:spPr>
          <a:xfrm>
            <a:off x="1482779" y="1143000"/>
            <a:ext cx="6178442" cy="2438400"/>
          </a:xfrm>
          <a:prstGeom prst="rect">
            <a:avLst/>
          </a:prstGeom>
        </p:spPr>
      </p:pic>
    </p:spTree>
    <p:extLst>
      <p:ext uri="{BB962C8B-B14F-4D97-AF65-F5344CB8AC3E}">
        <p14:creationId xmlns:p14="http://schemas.microsoft.com/office/powerpoint/2010/main" val="10142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9F73C-B71D-77CE-C42D-97B821419E2E}"/>
            </a:ext>
          </a:extLst>
        </p:cNvPr>
        <p:cNvGrpSpPr/>
        <p:nvPr/>
      </p:nvGrpSpPr>
      <p:grpSpPr>
        <a:xfrm>
          <a:off x="0" y="0"/>
          <a:ext cx="0" cy="0"/>
          <a:chOff x="0" y="0"/>
          <a:chExt cx="0" cy="0"/>
        </a:xfrm>
      </p:grpSpPr>
      <p:sp>
        <p:nvSpPr>
          <p:cNvPr id="7" name="Rectangle 3">
            <a:extLst>
              <a:ext uri="{FF2B5EF4-FFF2-40B4-BE49-F238E27FC236}">
                <a16:creationId xmlns:a16="http://schemas.microsoft.com/office/drawing/2014/main" id="{1B9F9B6A-DF27-7B7A-4FBE-61E5C541730F}"/>
              </a:ext>
            </a:extLst>
          </p:cNvPr>
          <p:cNvSpPr>
            <a:spLocks noGrp="1" noChangeArrowheads="1"/>
          </p:cNvSpPr>
          <p:nvPr>
            <p:ph idx="1"/>
          </p:nvPr>
        </p:nvSpPr>
        <p:spPr>
          <a:xfrm>
            <a:off x="457200" y="3200400"/>
            <a:ext cx="8229600" cy="3218535"/>
          </a:xfrm>
          <a:ln/>
        </p:spPr>
        <p:txBody>
          <a:bodyPr>
            <a:normAutofit fontScale="85000" lnSpcReduction="10000"/>
          </a:bodyPr>
          <a:lstStyle/>
          <a:p>
            <a:pPr marL="0" indent="0" algn="just">
              <a:buNone/>
            </a:pPr>
            <a:r>
              <a:rPr lang="en-US" altLang="ja-JP" sz="2000" dirty="0">
                <a:latin typeface="Times New Roman" panose="02020603050405020304" pitchFamily="18" charset="0"/>
                <a:cs typeface="Times New Roman" panose="02020603050405020304" pitchFamily="18" charset="0"/>
              </a:rPr>
              <a:t>Artificial Intelligence in Optical Communications: From Machine Learning to Deep Learning. Frontiers in Communications and Networks, Wang, D. and Zhang, M. Frontiers in Communications and Networks, 2021.</a:t>
            </a:r>
          </a:p>
          <a:p>
            <a:pPr algn="just"/>
            <a:r>
              <a:rPr lang="en-US" altLang="ja-JP" sz="2000" dirty="0">
                <a:latin typeface="Times New Roman" panose="02020603050405020304" pitchFamily="18" charset="0"/>
                <a:cs typeface="Times New Roman" panose="02020603050405020304" pitchFamily="18" charset="0"/>
              </a:rPr>
              <a:t>In optical communications, DRL plays a crucial role in network control and automation. It's applied to streamline solutions in routing, resource allocation, orchestration, and configuration, proving its effectiveness in managing complex optical network scenarios.</a:t>
            </a:r>
          </a:p>
          <a:p>
            <a:pPr algn="just"/>
            <a:r>
              <a:rPr lang="en-US" altLang="ja-JP" sz="2000" dirty="0">
                <a:latin typeface="Times New Roman" panose="02020603050405020304" pitchFamily="18" charset="0"/>
                <a:cs typeface="Times New Roman" panose="02020603050405020304" pitchFamily="18" charset="0"/>
              </a:rPr>
              <a:t>Deep Reinforcement Learning (DRL) is leveraged to enhance the performance of Elastic Optical Networks (EON), aiding in more flexible spectrum assignment and ensuring high-quality virtual network services under varying conditions.</a:t>
            </a:r>
          </a:p>
          <a:p>
            <a:pPr algn="just"/>
            <a:r>
              <a:rPr lang="en-US" altLang="ja-JP" sz="2000" dirty="0">
                <a:latin typeface="Times New Roman" panose="02020603050405020304" pitchFamily="18" charset="0"/>
                <a:cs typeface="Times New Roman" panose="02020603050405020304" pitchFamily="18" charset="0"/>
              </a:rPr>
              <a:t>DRL is also utilized to improve the configuration of optical devices in data centers and passive networks. This involves using flexible transceivers that adapt to network needs, enhancing user experiences by improving transmission quality and speed.</a:t>
            </a:r>
          </a:p>
        </p:txBody>
      </p:sp>
      <p:sp>
        <p:nvSpPr>
          <p:cNvPr id="9" name="Title 1">
            <a:extLst>
              <a:ext uri="{FF2B5EF4-FFF2-40B4-BE49-F238E27FC236}">
                <a16:creationId xmlns:a16="http://schemas.microsoft.com/office/drawing/2014/main" id="{8BF86525-B650-2A95-7FE9-DA67CFDE20EA}"/>
              </a:ext>
            </a:extLst>
          </p:cNvPr>
          <p:cNvSpPr>
            <a:spLocks noGrp="1"/>
          </p:cNvSpPr>
          <p:nvPr>
            <p:ph type="title"/>
          </p:nvPr>
        </p:nvSpPr>
        <p:spPr>
          <a:xfrm>
            <a:off x="464916" y="228600"/>
            <a:ext cx="8229600" cy="1143000"/>
          </a:xfrm>
        </p:spPr>
        <p:txBody>
          <a:bodyPr>
            <a:normAutofit fontScale="90000"/>
          </a:bodyPr>
          <a:lstStyle/>
          <a:p>
            <a:r>
              <a:rPr lang="en-US" altLang="ja-JP" sz="4000" dirty="0">
                <a:latin typeface="Times New Roman" panose="02020603050405020304" pitchFamily="18" charset="0"/>
                <a:cs typeface="Times New Roman" panose="02020603050405020304" pitchFamily="18" charset="0"/>
              </a:rPr>
              <a:t>DRL-based Deep Learning for NG-OCC​</a:t>
            </a:r>
            <a:endParaRPr lang="en-US" sz="40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49A2F956-A9EB-E8F3-3234-DB457B370FF7}"/>
              </a:ext>
            </a:extLst>
          </p:cNvPr>
          <p:cNvPicPr>
            <a:picLocks noChangeAspect="1"/>
          </p:cNvPicPr>
          <p:nvPr/>
        </p:nvPicPr>
        <p:blipFill rotWithShape="1">
          <a:blip r:embed="rId2"/>
          <a:srcRect l="1003" t="4151" r="41171" b="4538"/>
          <a:stretch/>
        </p:blipFill>
        <p:spPr>
          <a:xfrm>
            <a:off x="1600200" y="1143000"/>
            <a:ext cx="3636818" cy="1905000"/>
          </a:xfrm>
          <a:prstGeom prst="rect">
            <a:avLst/>
          </a:prstGeom>
        </p:spPr>
      </p:pic>
      <p:pic>
        <p:nvPicPr>
          <p:cNvPr id="4" name="Picture 3">
            <a:extLst>
              <a:ext uri="{FF2B5EF4-FFF2-40B4-BE49-F238E27FC236}">
                <a16:creationId xmlns:a16="http://schemas.microsoft.com/office/drawing/2014/main" id="{060758DD-9849-5F6E-B25C-C61AD85D6C2D}"/>
              </a:ext>
            </a:extLst>
          </p:cNvPr>
          <p:cNvPicPr>
            <a:picLocks noChangeAspect="1"/>
          </p:cNvPicPr>
          <p:nvPr/>
        </p:nvPicPr>
        <p:blipFill rotWithShape="1">
          <a:blip r:embed="rId2"/>
          <a:srcRect l="58199" t="4658" r="1874" b="4030"/>
          <a:stretch/>
        </p:blipFill>
        <p:spPr>
          <a:xfrm>
            <a:off x="5343524" y="1152525"/>
            <a:ext cx="2498582" cy="1895475"/>
          </a:xfrm>
          <a:prstGeom prst="rect">
            <a:avLst/>
          </a:prstGeom>
        </p:spPr>
      </p:pic>
    </p:spTree>
    <p:extLst>
      <p:ext uri="{BB962C8B-B14F-4D97-AF65-F5344CB8AC3E}">
        <p14:creationId xmlns:p14="http://schemas.microsoft.com/office/powerpoint/2010/main" val="2945541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21119</TotalTime>
  <Words>1547</Words>
  <Application>Microsoft Office PowerPoint</Application>
  <PresentationFormat>On-screen Show (4:3)</PresentationFormat>
  <Paragraphs>81</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ＭＳ Ｐゴシック</vt:lpstr>
      <vt:lpstr>Arial</vt:lpstr>
      <vt:lpstr>Calibri</vt:lpstr>
      <vt:lpstr>Times New Roman</vt:lpstr>
      <vt:lpstr>Verdana</vt:lpstr>
      <vt:lpstr>Office Theme</vt:lpstr>
      <vt:lpstr>PowerPoint Presentation</vt:lpstr>
      <vt:lpstr>PowerPoint Presentation</vt:lpstr>
      <vt:lpstr>Contents</vt:lpstr>
      <vt:lpstr>Background</vt:lpstr>
      <vt:lpstr>Definition of DRL</vt:lpstr>
      <vt:lpstr>Working Mechanism of DRL for NG-OCC​</vt:lpstr>
      <vt:lpstr>Existing Cases of DRL​</vt:lpstr>
      <vt:lpstr>Existing Cases of DRL​</vt:lpstr>
      <vt:lpstr>DRL-based Deep Learning for NG-OCC​</vt:lpstr>
      <vt:lpstr>DRL-based Deep Learning for NG-OCC​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원스산제리코시탕강(대학원생-전자공학전공)</cp:lastModifiedBy>
  <cp:revision>986</cp:revision>
  <cp:lastPrinted>2017-05-07T15:48:38Z</cp:lastPrinted>
  <dcterms:created xsi:type="dcterms:W3CDTF">2010-05-15T17:50:32Z</dcterms:created>
  <dcterms:modified xsi:type="dcterms:W3CDTF">2024-05-14T08:25:07Z</dcterms:modified>
</cp:coreProperties>
</file>