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360" r:id="rId2"/>
    <p:sldId id="361" r:id="rId3"/>
    <p:sldId id="362" r:id="rId4"/>
    <p:sldId id="363" r:id="rId5"/>
    <p:sldId id="374" r:id="rId6"/>
    <p:sldId id="376" r:id="rId7"/>
    <p:sldId id="390" r:id="rId8"/>
    <p:sldId id="364" r:id="rId9"/>
    <p:sldId id="365" r:id="rId10"/>
    <p:sldId id="366" r:id="rId11"/>
    <p:sldId id="391" r:id="rId12"/>
    <p:sldId id="368" r:id="rId13"/>
    <p:sldId id="392" r:id="rId14"/>
    <p:sldId id="393" r:id="rId15"/>
    <p:sldId id="387" r:id="rId16"/>
    <p:sldId id="403" r:id="rId17"/>
    <p:sldId id="404" r:id="rId18"/>
    <p:sldId id="401" r:id="rId19"/>
    <p:sldId id="402" r:id="rId20"/>
    <p:sldId id="375" r:id="rId21"/>
    <p:sldId id="370" r:id="rId22"/>
    <p:sldId id="394" r:id="rId23"/>
    <p:sldId id="371" r:id="rId24"/>
    <p:sldId id="373" r:id="rId25"/>
    <p:sldId id="372" r:id="rId26"/>
    <p:sldId id="377" r:id="rId27"/>
    <p:sldId id="388" r:id="rId28"/>
    <p:sldId id="381" r:id="rId29"/>
    <p:sldId id="382" r:id="rId30"/>
    <p:sldId id="383" r:id="rId31"/>
    <p:sldId id="380" r:id="rId32"/>
    <p:sldId id="389" r:id="rId33"/>
    <p:sldId id="406" r:id="rId34"/>
    <p:sldId id="405" r:id="rId35"/>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82" d="100"/>
          <a:sy n="82" d="100"/>
        </p:scale>
        <p:origin x="88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384175" y="701675"/>
            <a:ext cx="6165850"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71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711CED88-2EBA-480B-BC25-F8BE94D75BC0}" type="slidenum">
              <a:rPr lang="en-US" smtClean="0">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762313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CAF5E058-E197-4F90-8543-8AE1FCA5C224}" type="slidenum">
              <a:rPr lang="en-US" smtClean="0">
                <a:solidFill>
                  <a:srgbClr val="000000"/>
                </a:solidFill>
              </a:rPr>
              <a:pPr>
                <a:defRPr/>
              </a:pPr>
              <a:t>16</a:t>
            </a:fld>
            <a:endParaRPr lang="en-US">
              <a:solidFill>
                <a:srgbClr val="000000"/>
              </a:solidFill>
            </a:endParaRPr>
          </a:p>
        </p:txBody>
      </p:sp>
    </p:spTree>
    <p:extLst>
      <p:ext uri="{BB962C8B-B14F-4D97-AF65-F5344CB8AC3E}">
        <p14:creationId xmlns:p14="http://schemas.microsoft.com/office/powerpoint/2010/main" val="2255721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3316D854-8087-4685-9223-95A571712357}" type="slidenum">
              <a:rPr lang="en-US" smtClean="0">
                <a:solidFill>
                  <a:srgbClr val="000000"/>
                </a:solidFill>
              </a:rPr>
              <a:pPr>
                <a:defRPr/>
              </a:pPr>
              <a:t>17</a:t>
            </a:fld>
            <a:endParaRPr lang="en-US">
              <a:solidFill>
                <a:srgbClr val="000000"/>
              </a:solidFill>
            </a:endParaRPr>
          </a:p>
        </p:txBody>
      </p:sp>
    </p:spTree>
    <p:extLst>
      <p:ext uri="{BB962C8B-B14F-4D97-AF65-F5344CB8AC3E}">
        <p14:creationId xmlns:p14="http://schemas.microsoft.com/office/powerpoint/2010/main" val="3173054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a:xfrm>
            <a:off x="6057033" y="6475413"/>
            <a:ext cx="179536" cy="184666"/>
          </a:xfrm>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7440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071129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802.15-24-0263-00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May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grouper.ieee.org/groups/802/sapolicies.shtml"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www.ieee802.org/3/WG_tools/templates/policies_slides_12012023.pptx"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Participant-Behavior-Individual-Method.pdf" TargetMode="External"/><Relationship Id="rId5" Type="http://schemas.openxmlformats.org/officeDocument/2006/relationships/hyperlink" Target="https://standards.ieee.org/content/ieee-standards/en/about/sasb/patcom/index.html" TargetMode="External"/><Relationship Id="rId4" Type="http://schemas.openxmlformats.org/officeDocument/2006/relationships/hyperlink" Target="https://development.standards.ieee.org/myproject/Public/mytools/mob/slideset.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mentor.ieee.org/802.15/dcn/24/15-24-0128-02-04ab-tg4ab-agenda-march-2024.xlsx"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4/15-24-0252-01-04ab-tg4ab-conf-call-mins-mar-to-may-2024.docx" TargetMode="External"/><Relationship Id="rId2" Type="http://schemas.openxmlformats.org/officeDocument/2006/relationships/hyperlink" Target="https://mentor.ieee.org/802.15/dcn/24/15-24-0195-00-04ab-tg4ab-mar-plenary-mins.docx"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5/dcn/23/15-23-0083-05-0mag-project-task-list.xlsx" TargetMode="Externa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registr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372608"/>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May 2024 interim TG4ab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12 May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for the Wireless Interim Session, January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0000" lnSpcReduction="20000"/>
          </a:bodyPr>
          <a:lstStyle/>
          <a:p>
            <a:pPr marL="0" indent="0">
              <a:buNone/>
            </a:pPr>
            <a:r>
              <a:rPr lang="en-US" sz="5000" dirty="0"/>
              <a:t>Consolidated Slide Set: </a:t>
            </a:r>
            <a:r>
              <a:rPr lang="en-US" sz="5000" dirty="0">
                <a:hlinkClick r:id="rId2"/>
              </a:rPr>
              <a:t>https://www.ieee802.org/3/WG_tools/templates/policies_slides_12012023.pptx</a:t>
            </a:r>
            <a:endParaRPr lang="en-US" sz="5000" dirty="0"/>
          </a:p>
          <a:p>
            <a:pPr marL="0" indent="0">
              <a:buNone/>
            </a:pPr>
            <a:endParaRPr lang="en-US" sz="5000" dirty="0"/>
          </a:p>
          <a:p>
            <a:pPr marL="0" indent="0">
              <a:buNone/>
            </a:pPr>
            <a:endParaRPr lang="en-US" sz="5000" dirty="0"/>
          </a:p>
          <a:p>
            <a:pPr marL="0" indent="0">
              <a:buNone/>
            </a:pPr>
            <a:r>
              <a:rPr lang="en-US" dirty="0"/>
              <a:t>See: </a:t>
            </a:r>
            <a:r>
              <a:rPr lang="en-US" dirty="0">
                <a:hlinkClick r:id="rId3"/>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4"/>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5"/>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6"/>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7"/>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2601341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8B6A9-049B-7282-30D0-583C2252A988}"/>
              </a:ext>
            </a:extLst>
          </p:cNvPr>
          <p:cNvSpPr>
            <a:spLocks noGrp="1"/>
          </p:cNvSpPr>
          <p:nvPr>
            <p:ph type="title"/>
          </p:nvPr>
        </p:nvSpPr>
        <p:spPr/>
        <p:txBody>
          <a:bodyPr/>
          <a:lstStyle/>
          <a:p>
            <a:r>
              <a:rPr lang="en-US" dirty="0"/>
              <a:t>PARTICIPANTS HAVE A DUTY TO INFORM THE IEEE</a:t>
            </a:r>
          </a:p>
        </p:txBody>
      </p:sp>
      <p:sp>
        <p:nvSpPr>
          <p:cNvPr id="3" name="Text Placeholder 2">
            <a:extLst>
              <a:ext uri="{FF2B5EF4-FFF2-40B4-BE49-F238E27FC236}">
                <a16:creationId xmlns:a16="http://schemas.microsoft.com/office/drawing/2014/main" id="{8C9674B9-702C-323D-3E79-AF11896E68B6}"/>
              </a:ext>
            </a:extLst>
          </p:cNvPr>
          <p:cNvSpPr>
            <a:spLocks noGrp="1"/>
          </p:cNvSpPr>
          <p:nvPr>
            <p:ph type="body" sz="half" idx="1"/>
          </p:nvPr>
        </p:nvSpPr>
        <p:spPr/>
        <p:txBody>
          <a:bodyPr>
            <a:normAutofit fontScale="77500" lnSpcReduction="20000"/>
          </a:bodyPr>
          <a:lstStyle/>
          <a:p>
            <a:r>
              <a:rPr 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0" indent="0">
              <a:buNone/>
            </a:pPr>
            <a:endParaRPr lang="en-US" dirty="0"/>
          </a:p>
          <a:p>
            <a:r>
              <a:rPr lang="en-US" dirty="0"/>
              <a:t>Participants should inform the IEEE (or cause the IEEE to be informed) of the identity of any other holders of potential Essential Patent Claims</a:t>
            </a:r>
          </a:p>
          <a:p>
            <a:endParaRPr lang="en-US" b="1" dirty="0"/>
          </a:p>
          <a:p>
            <a:pPr marL="0" indent="0" algn="ctr">
              <a:buNone/>
            </a:pPr>
            <a:r>
              <a:rPr lang="en-US" b="1" dirty="0"/>
              <a:t>Early identification of holders of potential Essential Patent Claims is encouraged</a:t>
            </a:r>
          </a:p>
          <a:p>
            <a:endParaRPr lang="en-US" dirty="0"/>
          </a:p>
        </p:txBody>
      </p:sp>
      <p:sp>
        <p:nvSpPr>
          <p:cNvPr id="4" name="Slide Number Placeholder 3">
            <a:extLst>
              <a:ext uri="{FF2B5EF4-FFF2-40B4-BE49-F238E27FC236}">
                <a16:creationId xmlns:a16="http://schemas.microsoft.com/office/drawing/2014/main" id="{CE855D7E-E232-BEB4-F613-6BD77CE74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spTree>
    <p:extLst>
      <p:ext uri="{BB962C8B-B14F-4D97-AF65-F5344CB8AC3E}">
        <p14:creationId xmlns:p14="http://schemas.microsoft.com/office/powerpoint/2010/main" val="764120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5D4CD-941C-3D4C-29CE-2B09829215F3}"/>
              </a:ext>
            </a:extLst>
          </p:cNvPr>
          <p:cNvSpPr>
            <a:spLocks noGrp="1"/>
          </p:cNvSpPr>
          <p:nvPr>
            <p:ph type="title"/>
          </p:nvPr>
        </p:nvSpPr>
        <p:spPr>
          <a:xfrm>
            <a:off x="914400" y="685800"/>
            <a:ext cx="10363200" cy="990600"/>
          </a:xfrm>
        </p:spPr>
        <p:txBody>
          <a:bodyPr>
            <a:normAutofit fontScale="90000"/>
          </a:bodyPr>
          <a:lstStyle/>
          <a:p>
            <a:r>
              <a:rPr lang="en-US" dirty="0"/>
              <a:t>OTHER GUIDELINES FOR IEEE WORKING GROUP MEETINGS</a:t>
            </a:r>
          </a:p>
        </p:txBody>
      </p:sp>
      <p:sp>
        <p:nvSpPr>
          <p:cNvPr id="3" name="Text Placeholder 2">
            <a:extLst>
              <a:ext uri="{FF2B5EF4-FFF2-40B4-BE49-F238E27FC236}">
                <a16:creationId xmlns:a16="http://schemas.microsoft.com/office/drawing/2014/main" id="{180F0886-E2A0-00BB-5767-73B1E1573DFC}"/>
              </a:ext>
            </a:extLst>
          </p:cNvPr>
          <p:cNvSpPr>
            <a:spLocks noGrp="1"/>
          </p:cNvSpPr>
          <p:nvPr>
            <p:ph type="body" sz="half" idx="1"/>
          </p:nvPr>
        </p:nvSpPr>
        <p:spPr>
          <a:xfrm>
            <a:off x="914400" y="1752599"/>
            <a:ext cx="10363200" cy="4722813"/>
          </a:xfrm>
        </p:spPr>
        <p:txBody>
          <a:bodyPr>
            <a:normAutofit fontScale="77500" lnSpcReduction="20000"/>
          </a:bodyPr>
          <a:lstStyle/>
          <a:p>
            <a:pPr marL="115200" indent="-115200" eaLnBrk="1" hangingPunct="1">
              <a:lnSpc>
                <a:spcPct val="80000"/>
              </a:lnSpc>
              <a:spcAft>
                <a:spcPts val="6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eaLnBrk="1" hangingPunct="1">
              <a:lnSpc>
                <a:spcPct val="80000"/>
              </a:lnSpc>
              <a:spcAft>
                <a:spcPts val="6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eaLnBrk="1" hangingPunct="1">
              <a:lnSpc>
                <a:spcPct val="80000"/>
              </a:lnSpc>
              <a:spcAft>
                <a:spcPts val="6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576000" lvl="2" indent="-115200" eaLnBrk="1" hangingPunct="1">
              <a:lnSpc>
                <a:spcPct val="80000"/>
              </a:lnSpc>
              <a:spcAft>
                <a:spcPts val="6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eaLnBrk="1" hangingPunct="1">
              <a:lnSpc>
                <a:spcPct val="80000"/>
              </a:lnSpc>
              <a:spcAft>
                <a:spcPts val="6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345600" lvl="1" indent="-114300" eaLnBrk="1" hangingPunct="1">
              <a:lnSpc>
                <a:spcPct val="80000"/>
              </a:lnSpc>
              <a:spcAft>
                <a:spcPts val="6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eaLnBrk="1" hangingPunct="1">
              <a:lnSpc>
                <a:spcPct val="80000"/>
              </a:lnSpc>
              <a:spcAft>
                <a:spcPts val="6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345600" lvl="1" indent="-114300" eaLnBrk="1" hangingPunct="1">
              <a:lnSpc>
                <a:spcPct val="80000"/>
              </a:lnSpc>
              <a:spcAft>
                <a:spcPts val="4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eaLnBrk="1" hangingPunct="1">
              <a:lnSpc>
                <a:spcPct val="80000"/>
              </a:lnSpc>
              <a:spcBef>
                <a:spcPts val="400"/>
              </a:spcBef>
              <a:buFont typeface="Monotype Sorts"/>
              <a:buNone/>
              <a:defRPr/>
            </a:pPr>
            <a:r>
              <a:rPr lang="en-US" altLang="en-US" sz="2600" b="1" dirty="0">
                <a:latin typeface="Calibri" panose="020F0502020204030204" pitchFamily="34" charset="0"/>
                <a:cs typeface="Calibri" panose="020F0502020204030204" pitchFamily="34" charset="0"/>
              </a:rPr>
              <a:t>For more details, see </a:t>
            </a:r>
            <a:r>
              <a:rPr lang="en-US" altLang="en-US" sz="2600" b="1" i="1" dirty="0">
                <a:latin typeface="Calibri" panose="020F0502020204030204" pitchFamily="34" charset="0"/>
                <a:cs typeface="Calibri" panose="020F0502020204030204" pitchFamily="34" charset="0"/>
              </a:rPr>
              <a:t>IEEE SA Standards Board Operations Manual</a:t>
            </a:r>
            <a:r>
              <a:rPr lang="en-US" altLang="en-US" sz="2600" b="1" dirty="0">
                <a:latin typeface="Calibri" panose="020F0502020204030204" pitchFamily="34" charset="0"/>
                <a:cs typeface="Calibri" panose="020F0502020204030204" pitchFamily="34" charset="0"/>
              </a:rPr>
              <a:t>, clause 5.3.10 and </a:t>
            </a:r>
            <a:br>
              <a:rPr lang="en-US" altLang="en-US" sz="2600" b="1" dirty="0">
                <a:latin typeface="Calibri" panose="020F0502020204030204" pitchFamily="34" charset="0"/>
                <a:cs typeface="Calibri" panose="020F0502020204030204" pitchFamily="34" charset="0"/>
              </a:rPr>
            </a:br>
            <a:r>
              <a:rPr lang="en-US" altLang="en-US" sz="2600" b="1" i="1" dirty="0">
                <a:latin typeface="Calibri" panose="020F0502020204030204" pitchFamily="34" charset="0"/>
                <a:cs typeface="Calibri" panose="020F0502020204030204" pitchFamily="34" charset="0"/>
              </a:rPr>
              <a:t>Antitrust and Competition Policy: What You Need to Know </a:t>
            </a:r>
            <a:r>
              <a:rPr lang="en-US" altLang="en-US" sz="2600" b="1" dirty="0">
                <a:latin typeface="Calibri" panose="020F0502020204030204" pitchFamily="34" charset="0"/>
                <a:cs typeface="Calibri" panose="020F0502020204030204" pitchFamily="34" charset="0"/>
              </a:rPr>
              <a:t>at http://standards.ieee.org/develop/policies/antitrust.pdf</a:t>
            </a:r>
            <a:br>
              <a:rPr lang="en-US" altLang="en-US" sz="2600" b="1" dirty="0">
                <a:latin typeface="Calibri" panose="020F0502020204030204" pitchFamily="34" charset="0"/>
                <a:cs typeface="Calibri" panose="020F0502020204030204" pitchFamily="34" charset="0"/>
              </a:rPr>
            </a:br>
            <a:endParaRPr lang="en-US" altLang="en-US" sz="26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BC5EBD18-5AA3-ED3B-6508-6943C47E865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spTree>
    <p:extLst>
      <p:ext uri="{BB962C8B-B14F-4D97-AF65-F5344CB8AC3E}">
        <p14:creationId xmlns:p14="http://schemas.microsoft.com/office/powerpoint/2010/main" val="345616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25C9-62EE-51A1-FABE-675F102BABE7}"/>
              </a:ext>
            </a:extLst>
          </p:cNvPr>
          <p:cNvSpPr>
            <a:spLocks noGrp="1"/>
          </p:cNvSpPr>
          <p:nvPr>
            <p:ph type="title"/>
          </p:nvPr>
        </p:nvSpPr>
        <p:spPr/>
        <p:txBody>
          <a:bodyPr/>
          <a:lstStyle/>
          <a:p>
            <a:r>
              <a:rPr lang="en-US" altLang="en-US" dirty="0"/>
              <a:t>PATENT-RELATED INFORMATION</a:t>
            </a:r>
            <a:endParaRPr lang="en-US" dirty="0"/>
          </a:p>
        </p:txBody>
      </p:sp>
      <p:sp>
        <p:nvSpPr>
          <p:cNvPr id="3" name="Text Placeholder 2">
            <a:extLst>
              <a:ext uri="{FF2B5EF4-FFF2-40B4-BE49-F238E27FC236}">
                <a16:creationId xmlns:a16="http://schemas.microsoft.com/office/drawing/2014/main" id="{AB9A6EF5-6E33-2E01-3868-7C27BD1C1581}"/>
              </a:ext>
            </a:extLst>
          </p:cNvPr>
          <p:cNvSpPr>
            <a:spLocks noGrp="1"/>
          </p:cNvSpPr>
          <p:nvPr>
            <p:ph type="body" sz="half" idx="1"/>
          </p:nvPr>
        </p:nvSpPr>
        <p:spPr/>
        <p:txBody>
          <a:bodyPr/>
          <a:lstStyle/>
          <a:p>
            <a:pPr marL="360000" eaLnBrk="1" hangingPunct="1">
              <a:lnSpc>
                <a:spcPct val="90000"/>
              </a:lnSpc>
              <a:spcBef>
                <a:spcPts val="600"/>
              </a:spcBef>
              <a:defRPr/>
            </a:pPr>
            <a:r>
              <a:rPr lang="en-US" altLang="en-US" sz="1600" b="1" dirty="0">
                <a:latin typeface="+mn-lt"/>
                <a:cs typeface="Calibri" panose="020F0502020204030204" pitchFamily="34" charset="0"/>
              </a:rPr>
              <a:t>The patent policy and the procedures used to execute that policy are documented in the:</a:t>
            </a:r>
          </a:p>
          <a:p>
            <a:pPr marL="986400" lvl="3" indent="-172800" eaLnBrk="1" hangingPunct="1">
              <a:lnSpc>
                <a:spcPct val="90000"/>
              </a:lnSpc>
              <a:spcBef>
                <a:spcPts val="600"/>
              </a:spcBef>
              <a:buClr>
                <a:srgbClr val="4AC9E3"/>
              </a:buClr>
              <a:buSzPct val="150000"/>
              <a:buFont typeface="Arial" panose="020B0604020202020204" pitchFamily="34" charset="0"/>
              <a:buChar char="•"/>
              <a:defRPr/>
            </a:pPr>
            <a:r>
              <a:rPr lang="en-US" altLang="en-US" sz="1600" b="1" i="1" dirty="0">
                <a:latin typeface="+mn-lt"/>
                <a:cs typeface="Calibri" panose="020F0502020204030204" pitchFamily="34" charset="0"/>
              </a:rPr>
              <a:t>IEEE SA Standards Board Bylaws</a:t>
            </a:r>
            <a:r>
              <a:rPr lang="en-US" altLang="en-US" sz="1600" b="1" dirty="0">
                <a:latin typeface="+mn-lt"/>
                <a:cs typeface="Calibri" panose="020F0502020204030204" pitchFamily="34" charset="0"/>
              </a:rPr>
              <a:t> </a:t>
            </a:r>
            <a:r>
              <a:rPr lang="en-US" altLang="en-US" sz="1200" b="1" dirty="0">
                <a:latin typeface="+mn-lt"/>
                <a:cs typeface="Calibri" panose="020F0502020204030204" pitchFamily="34" charset="0"/>
              </a:rPr>
              <a:t>(http://standards.ieee.org/develop/policies/bylaws/sect6-7.html#6) </a:t>
            </a:r>
          </a:p>
          <a:p>
            <a:pPr marL="986400" lvl="3" indent="-172800" eaLnBrk="1" hangingPunct="1">
              <a:lnSpc>
                <a:spcPct val="90000"/>
              </a:lnSpc>
              <a:spcBef>
                <a:spcPts val="600"/>
              </a:spcBef>
              <a:buClr>
                <a:srgbClr val="4AC9E3"/>
              </a:buClr>
              <a:buSzPct val="150000"/>
              <a:buFont typeface="Arial" panose="020B0604020202020204" pitchFamily="34" charset="0"/>
              <a:buChar char="•"/>
              <a:defRPr/>
            </a:pPr>
            <a:r>
              <a:rPr lang="en-US" altLang="en-US" sz="1600" b="1" i="1" dirty="0">
                <a:latin typeface="+mn-lt"/>
                <a:cs typeface="Calibri" panose="020F0502020204030204" pitchFamily="34" charset="0"/>
              </a:rPr>
              <a:t>IEEE SA Standards Board Operations Manual</a:t>
            </a:r>
            <a:r>
              <a:rPr lang="en-US" altLang="en-US" sz="1600" b="1" dirty="0">
                <a:latin typeface="+mn-lt"/>
                <a:cs typeface="Calibri" panose="020F0502020204030204" pitchFamily="34" charset="0"/>
              </a:rPr>
              <a:t> </a:t>
            </a:r>
            <a:r>
              <a:rPr lang="en-US" altLang="en-US" sz="12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1600" dirty="0">
              <a:latin typeface="+mn-lt"/>
            </a:endParaRPr>
          </a:p>
          <a:p>
            <a:pPr marL="360000" lvl="1" indent="0" eaLnBrk="1" hangingPunct="1">
              <a:lnSpc>
                <a:spcPct val="90000"/>
              </a:lnSpc>
              <a:defRPr/>
            </a:pPr>
            <a:r>
              <a:rPr lang="en-US" altLang="en-US" sz="1600" b="1" dirty="0">
                <a:latin typeface="+mn-lt"/>
                <a:cs typeface="Calibri" panose="020F0502020204030204" pitchFamily="34" charset="0"/>
              </a:rPr>
              <a:t>Material about the patent policy is available at </a:t>
            </a:r>
            <a:r>
              <a:rPr lang="en-US" altLang="en-US" sz="1600"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1600" b="1" i="1" dirty="0">
              <a:latin typeface="+mn-lt"/>
              <a:cs typeface="Calibri" panose="020F0502020204030204" pitchFamily="34" charset="0"/>
            </a:endParaRPr>
          </a:p>
          <a:p>
            <a:pPr lvl="1" eaLnBrk="1" hangingPunct="1">
              <a:lnSpc>
                <a:spcPct val="90000"/>
              </a:lnSpc>
              <a:defRPr/>
            </a:pPr>
            <a:endParaRPr lang="en-US" altLang="en-US" sz="1600" b="1" dirty="0">
              <a:latin typeface="+mn-lt"/>
              <a:cs typeface="Calibri" panose="020F0502020204030204" pitchFamily="34" charset="0"/>
            </a:endParaRPr>
          </a:p>
          <a:p>
            <a:pPr marL="360000" algn="ctr" eaLnBrk="1" hangingPunct="1">
              <a:lnSpc>
                <a:spcPct val="90000"/>
              </a:lnSpc>
              <a:defRPr/>
            </a:pPr>
            <a:r>
              <a:rPr lang="en-US" altLang="en-US" sz="2400" b="1" dirty="0">
                <a:latin typeface="+mn-lt"/>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15AF978E-E383-2B29-0145-9BF64393AE5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spTree>
    <p:extLst>
      <p:ext uri="{BB962C8B-B14F-4D97-AF65-F5344CB8AC3E}">
        <p14:creationId xmlns:p14="http://schemas.microsoft.com/office/powerpoint/2010/main" val="37475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a:t>Participant behavior in IEEE-SA activities is guided by the IEEE Codes of Ethics &amp; Conduct</a:t>
            </a:r>
          </a:p>
        </p:txBody>
      </p:sp>
      <p:sp>
        <p:nvSpPr>
          <p:cNvPr id="6147" name="Content Placeholder 2"/>
          <p:cNvSpPr>
            <a:spLocks noGrp="1"/>
          </p:cNvSpPr>
          <p:nvPr>
            <p:ph idx="1"/>
          </p:nvPr>
        </p:nvSpPr>
        <p:spPr/>
        <p:txBody>
          <a:bodyPr>
            <a:normAutofit fontScale="85000" lnSpcReduction="20000"/>
          </a:bodyPr>
          <a:lstStyle/>
          <a:p>
            <a:pPr lvl="1"/>
            <a:r>
              <a:rPr lang="en-AU" altLang="en-US" dirty="0"/>
              <a:t>All participants in IEEE-SA activities are expected to adhere to the core principles underlying the:</a:t>
            </a:r>
          </a:p>
          <a:p>
            <a:pPr lvl="2"/>
            <a:r>
              <a:rPr lang="en-AU" altLang="en-US" dirty="0">
                <a:hlinkClick r:id="rId3"/>
              </a:rPr>
              <a:t>IEEE Code of Ethics</a:t>
            </a:r>
            <a:endParaRPr lang="en-AU" altLang="en-US" dirty="0"/>
          </a:p>
          <a:p>
            <a:pPr lvl="2"/>
            <a:r>
              <a:rPr lang="en-AU" altLang="en-US" dirty="0">
                <a:hlinkClick r:id="rId4"/>
              </a:rPr>
              <a:t>IEEE Code of Conduct</a:t>
            </a:r>
            <a:endParaRPr lang="en-AU" altLang="en-US" dirty="0"/>
          </a:p>
          <a:p>
            <a:pPr lvl="1"/>
            <a:r>
              <a:rPr lang="en-AU" altLang="en-US" dirty="0"/>
              <a:t>The core principles of the IEEE Codes of Ethics &amp; Conduct are to:</a:t>
            </a:r>
          </a:p>
          <a:p>
            <a:pPr lvl="2"/>
            <a:r>
              <a:rPr lang="en-AU" altLang="en-US" i="1" dirty="0"/>
              <a:t>Uphold the highest standards of integrity, responsible </a:t>
            </a:r>
            <a:r>
              <a:rPr lang="en-AU" altLang="en-US" i="1" dirty="0" err="1"/>
              <a:t>behavior</a:t>
            </a:r>
            <a:r>
              <a:rPr lang="en-AU" altLang="en-US" i="1" dirty="0"/>
              <a:t>, and ethical and professional conduct</a:t>
            </a:r>
          </a:p>
          <a:p>
            <a:pPr lvl="2"/>
            <a:r>
              <a:rPr lang="en-AU" altLang="en-US" i="1" dirty="0"/>
              <a:t>Treat people fairly and with respect, to not engage in harassment, discrimination, or retaliation, and to protect people's privacy.</a:t>
            </a:r>
          </a:p>
          <a:p>
            <a:pPr lvl="2"/>
            <a:r>
              <a:rPr lang="en-AU" altLang="en-US" i="1" dirty="0"/>
              <a:t>Avoid injuring others, their property, reputation, or employment by false or malicious action</a:t>
            </a:r>
          </a:p>
          <a:p>
            <a:pPr lvl="1"/>
            <a:r>
              <a:rPr lang="en-AU" altLang="en-US" dirty="0"/>
              <a:t>The most recent versions of these Codes are available at </a:t>
            </a:r>
            <a:r>
              <a:rPr lang="en-AU" altLang="en-US" u="sng" dirty="0">
                <a:hlinkClick r:id="rId5"/>
              </a:rPr>
              <a:t>http://www.ieee.org/about/corporate/governance</a:t>
            </a:r>
            <a:endParaRPr lang="en-AU" altLang="en-US" u="sng" dirty="0"/>
          </a:p>
          <a:p>
            <a:endParaRPr lang="en-AU" altLang="en-US" dirty="0"/>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1</a:t>
            </a:r>
          </a:p>
        </p:txBody>
      </p:sp>
    </p:spTree>
    <p:extLst>
      <p:ext uri="{BB962C8B-B14F-4D97-AF65-F5344CB8AC3E}">
        <p14:creationId xmlns:p14="http://schemas.microsoft.com/office/powerpoint/2010/main" val="4293790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09600" y="685800"/>
            <a:ext cx="11277600" cy="1066800"/>
          </a:xfrm>
        </p:spPr>
        <p:txBody>
          <a:bodyPr>
            <a:normAutofit fontScale="90000"/>
          </a:bodyPr>
          <a:lstStyle/>
          <a:p>
            <a:r>
              <a:rPr lang="en-AU" altLang="en-US" dirty="0"/>
              <a:t>Participants in the IEEE-SA “</a:t>
            </a:r>
            <a:r>
              <a:rPr lang="en-AU" altLang="en-US" i="1" dirty="0"/>
              <a:t>individual process</a:t>
            </a:r>
            <a:r>
              <a:rPr lang="en-AU" altLang="en-US" dirty="0"/>
              <a:t>” shall act independently of others, including employers </a:t>
            </a:r>
          </a:p>
        </p:txBody>
      </p:sp>
      <p:sp>
        <p:nvSpPr>
          <p:cNvPr id="8195" name="Content Placeholder 2"/>
          <p:cNvSpPr>
            <a:spLocks noGrp="1"/>
          </p:cNvSpPr>
          <p:nvPr>
            <p:ph idx="1"/>
          </p:nvPr>
        </p:nvSpPr>
        <p:spPr>
          <a:xfrm>
            <a:off x="914400" y="1981199"/>
            <a:ext cx="10363200" cy="4494213"/>
          </a:xfrm>
        </p:spPr>
        <p:txBody>
          <a:bodyPr>
            <a:normAutofit fontScale="77500" lnSpcReduction="20000"/>
          </a:bodyPr>
          <a:lstStyle/>
          <a:p>
            <a:pPr lvl="1"/>
            <a:r>
              <a:rPr lang="en-AU" altLang="en-US" dirty="0"/>
              <a:t>The </a:t>
            </a:r>
            <a:r>
              <a:rPr lang="en-AU" altLang="en-US" u="sng" dirty="0">
                <a:hlinkClick r:id="rId3"/>
              </a:rPr>
              <a:t>IEEE-SA Standards Board Bylaws</a:t>
            </a:r>
            <a:r>
              <a:rPr lang="en-AU" altLang="en-US" dirty="0"/>
              <a:t> require that “</a:t>
            </a:r>
            <a:r>
              <a:rPr lang="en-AU" altLang="en-US" i="1" dirty="0"/>
              <a:t>participants in the IEEE standards development individual process shall act based on their qualifications and experience”</a:t>
            </a:r>
            <a:endParaRPr lang="en-AU" altLang="en-US" dirty="0"/>
          </a:p>
          <a:p>
            <a:pPr lvl="1"/>
            <a:r>
              <a:rPr lang="en-AU" altLang="en-US" dirty="0"/>
              <a:t>This means participants:</a:t>
            </a:r>
          </a:p>
          <a:p>
            <a:pPr lvl="2"/>
            <a:r>
              <a:rPr lang="en-AU" altLang="en-US" b="1" dirty="0">
                <a:solidFill>
                  <a:srgbClr val="00B050"/>
                </a:solidFill>
              </a:rPr>
              <a:t>Shall act &amp; vote </a:t>
            </a:r>
            <a:r>
              <a:rPr lang="en-AU" altLang="en-US" dirty="0"/>
              <a:t>based on their personal &amp; independent opinions derived from their expertise, knowledge, and qualifications</a:t>
            </a:r>
          </a:p>
          <a:p>
            <a:pPr lvl="2"/>
            <a:r>
              <a:rPr lang="en-AU" altLang="en-US" b="1" dirty="0">
                <a:solidFill>
                  <a:srgbClr val="FF0000"/>
                </a:solidFill>
              </a:rPr>
              <a:t>Shall not act or vote </a:t>
            </a:r>
            <a:r>
              <a:rPr lang="en-AU" altLang="en-US" dirty="0"/>
              <a:t>based on any obligation to or any direction from any other person or organization, including an employer or client, regardless of any external commitments, agreements, contracts, or orders</a:t>
            </a:r>
          </a:p>
          <a:p>
            <a:pPr lvl="2"/>
            <a:r>
              <a:rPr lang="en-AU" altLang="en-US" b="1" dirty="0">
                <a:solidFill>
                  <a:srgbClr val="FF0000"/>
                </a:solidFill>
              </a:rPr>
              <a:t>Shall not direct </a:t>
            </a:r>
            <a:r>
              <a:rPr lang="en-AU" altLang="en-US" dirty="0"/>
              <a:t>the actions or votes of other participants or retaliate against other participants for fulfilling their responsibility to act &amp; vote based on their personal &amp; independently developed opinions</a:t>
            </a:r>
          </a:p>
          <a:p>
            <a:pPr lvl="1"/>
            <a:r>
              <a:rPr lang="en-AU" altLang="en-US" dirty="0"/>
              <a:t>By participating in standards activities using the “</a:t>
            </a:r>
            <a:r>
              <a:rPr lang="en-AU" altLang="en-US" i="1" dirty="0"/>
              <a:t>individual process</a:t>
            </a:r>
            <a:r>
              <a:rPr lang="en-AU" altLang="en-US" dirty="0"/>
              <a:t>”, you are deemed to accept these requirements; if you are unable to satisfy these requirements then you shall immediately cease any participation</a:t>
            </a:r>
          </a:p>
          <a:p>
            <a:pPr lvl="2"/>
            <a:endParaRPr lang="en-AU" altLang="en-US" dirty="0"/>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2</a:t>
            </a:r>
          </a:p>
        </p:txBody>
      </p:sp>
    </p:spTree>
    <p:extLst>
      <p:ext uri="{BB962C8B-B14F-4D97-AF65-F5344CB8AC3E}">
        <p14:creationId xmlns:p14="http://schemas.microsoft.com/office/powerpoint/2010/main" val="3870717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AU" altLang="en-US"/>
              <a:t>IEEE-SA standards activities shall allow the fair &amp; equitable consideration of all viewpoints </a:t>
            </a:r>
          </a:p>
        </p:txBody>
      </p:sp>
      <p:sp>
        <p:nvSpPr>
          <p:cNvPr id="10243" name="Content Placeholder 2"/>
          <p:cNvSpPr>
            <a:spLocks noGrp="1"/>
          </p:cNvSpPr>
          <p:nvPr>
            <p:ph idx="1"/>
          </p:nvPr>
        </p:nvSpPr>
        <p:spPr>
          <a:xfrm>
            <a:off x="914400" y="1981199"/>
            <a:ext cx="10363200" cy="4494213"/>
          </a:xfrm>
        </p:spPr>
        <p:txBody>
          <a:bodyPr>
            <a:normAutofit fontScale="92500" lnSpcReduction="20000"/>
          </a:bodyPr>
          <a:lstStyle/>
          <a:p>
            <a:pPr lvl="1"/>
            <a:r>
              <a:rPr lang="en-AU" altLang="en-US" dirty="0"/>
              <a:t>The </a:t>
            </a:r>
            <a:r>
              <a:rPr lang="en-AU" altLang="en-US" u="sng" dirty="0">
                <a:hlinkClick r:id="rId3"/>
              </a:rPr>
              <a:t>IEEE-SA Standards Board Bylaws</a:t>
            </a:r>
            <a:r>
              <a:rPr lang="en-AU" altLang="en-US" dirty="0"/>
              <a:t> (clause 5.2.1.3) specifies that “</a:t>
            </a:r>
            <a:r>
              <a:rPr lang="en-AU" altLang="en-US" i="1" dirty="0"/>
              <a:t>the standards development process shall not be dominated by any single interest category, individual, or organization”</a:t>
            </a:r>
            <a:endParaRPr lang="en-AU" altLang="en-US" dirty="0"/>
          </a:p>
          <a:p>
            <a:pPr lvl="2"/>
            <a:r>
              <a:rPr lang="en-AU" altLang="en-US" dirty="0"/>
              <a:t>This means no participant may exercise</a:t>
            </a:r>
            <a:r>
              <a:rPr lang="en-AU" altLang="en-US" i="1" dirty="0"/>
              <a:t> “authority, leadership, or influence by reason of superior leverage, strength, or representation to the exclusion of fair and equitable consideration of other viewpoints”</a:t>
            </a:r>
            <a:r>
              <a:rPr lang="en-AU" altLang="en-US" dirty="0"/>
              <a:t> or </a:t>
            </a:r>
            <a:r>
              <a:rPr lang="en-AU" altLang="en-US" b="1" dirty="0"/>
              <a:t>“</a:t>
            </a:r>
            <a:r>
              <a:rPr lang="en-AU" altLang="en-US" b="1" i="1" dirty="0"/>
              <a:t>to hinder the progress of the standards development activity”</a:t>
            </a:r>
            <a:endParaRPr lang="en-AU" altLang="en-US" b="1" dirty="0"/>
          </a:p>
          <a:p>
            <a:pPr lvl="1"/>
            <a:r>
              <a:rPr lang="en-AU" altLang="en-US" dirty="0"/>
              <a:t>This rule applies equally to those participating in a standards development project and to that project’s leadership group</a:t>
            </a:r>
          </a:p>
          <a:p>
            <a:pPr lvl="1"/>
            <a:r>
              <a:rPr lang="en-AU" altLang="en-US" dirty="0"/>
              <a:t>Any person who reasonably suspects that dominance is occurring in a standards development project is encouraged to bring the issue to the attention of the Standards Committee or the project’s IEEE-SA Program Manager</a:t>
            </a:r>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3</a:t>
            </a:r>
          </a:p>
        </p:txBody>
      </p:sp>
    </p:spTree>
    <p:extLst>
      <p:ext uri="{BB962C8B-B14F-4D97-AF65-F5344CB8AC3E}">
        <p14:creationId xmlns:p14="http://schemas.microsoft.com/office/powerpoint/2010/main" val="660022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6108329" y="6475413"/>
            <a:ext cx="76944" cy="184666"/>
          </a:xfrm>
        </p:spPr>
        <p:txBody>
          <a:bodyPr/>
          <a:lstStyle/>
          <a:p>
            <a:fld id="{A3979A82-1A5E-4C7B-AFC0-111CA6C3130A}" type="slidenum">
              <a:rPr lang="en-US" altLang="en-US" smtClean="0"/>
              <a:pPr/>
              <a:t>18</a:t>
            </a:fld>
            <a:endParaRPr lang="en-US" altLang="en-US"/>
          </a:p>
        </p:txBody>
      </p:sp>
    </p:spTree>
    <p:extLst>
      <p:ext uri="{BB962C8B-B14F-4D97-AF65-F5344CB8AC3E}">
        <p14:creationId xmlns:p14="http://schemas.microsoft.com/office/powerpoint/2010/main" val="71060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7"/>
            <a:ext cx="8229600" cy="4521007"/>
          </a:xfrm>
        </p:spPr>
        <p:txBody>
          <a:bodyPr>
            <a:normAutofit fontScale="625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dirty="0"/>
              <a:t>IEEE SA Best Practices for IEEE Standards Development </a:t>
            </a:r>
          </a:p>
          <a:p>
            <a:pPr marL="1588" lvl="2" indent="0">
              <a:buSzPct val="150000"/>
              <a:buNone/>
            </a:pPr>
            <a:r>
              <a:rPr lang="en-US" dirty="0">
                <a:hlinkClick r:id="rId6"/>
              </a:rPr>
              <a:t>http://standards.ieee.org/content/dam/ieee-standards/standards/web/documents/other/best_practices_for_ieee_standards_development_051215.pdf</a:t>
            </a:r>
            <a:endParaRPr lang="en-US" dirty="0"/>
          </a:p>
          <a:p>
            <a:pPr marL="114297" lvl="3" indent="0">
              <a:buSzPct val="150000"/>
              <a:buNone/>
            </a:pP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6108329" y="6475413"/>
            <a:ext cx="76944" cy="184666"/>
          </a:xfrm>
        </p:spPr>
        <p:txBody>
          <a:bodyPr/>
          <a:lstStyle/>
          <a:p>
            <a:fld id="{A3979A82-1A5E-4C7B-AFC0-111CA6C3130A}" type="slidenum">
              <a:rPr lang="en-US" altLang="en-US" smtClean="0"/>
              <a:pPr/>
              <a:t>19</a:t>
            </a:fld>
            <a:endParaRPr lang="en-US" altLang="en-US"/>
          </a:p>
        </p:txBody>
      </p:sp>
    </p:spTree>
    <p:extLst>
      <p:ext uri="{BB962C8B-B14F-4D97-AF65-F5344CB8AC3E}">
        <p14:creationId xmlns:p14="http://schemas.microsoft.com/office/powerpoint/2010/main" val="1172289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6" y="2372137"/>
            <a:ext cx="7056784" cy="4039056"/>
          </a:xfrm>
          <a:ln>
            <a:solidFill>
              <a:schemeClr val="bg2">
                <a:lumMod val="20000"/>
                <a:lumOff val="80000"/>
              </a:schemeClr>
            </a:solidFill>
          </a:ln>
        </p:spPr>
        <p:txBody>
          <a:bodyPr/>
          <a:lstStyle/>
          <a:p>
            <a:endParaRPr lang="en-US" sz="2800" dirty="0"/>
          </a:p>
          <a:p>
            <a:endParaRPr lang="en-US" sz="2800" dirty="0"/>
          </a:p>
          <a:p>
            <a:r>
              <a:rPr lang="en-US" sz="2800" dirty="0"/>
              <a:t>May 2024 802 Wireless Interim Session</a:t>
            </a:r>
          </a:p>
          <a:p>
            <a:r>
              <a:rPr lang="en-US" sz="2800" dirty="0"/>
              <a:t>Mixed Mode</a:t>
            </a:r>
          </a:p>
          <a:p>
            <a:r>
              <a:rPr lang="en-US" sz="2800" dirty="0"/>
              <a:t>Live Warsaw, Poland</a:t>
            </a:r>
          </a:p>
        </p:txBody>
      </p:sp>
    </p:spTree>
    <p:extLst>
      <p:ext uri="{BB962C8B-B14F-4D97-AF65-F5344CB8AC3E}">
        <p14:creationId xmlns:p14="http://schemas.microsoft.com/office/powerpoint/2010/main" val="663738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DA19E-7E93-C373-3B88-F3B3D747587F}"/>
              </a:ext>
            </a:extLst>
          </p:cNvPr>
          <p:cNvSpPr>
            <a:spLocks noGrp="1"/>
          </p:cNvSpPr>
          <p:nvPr>
            <p:ph type="title"/>
          </p:nvPr>
        </p:nvSpPr>
        <p:spPr/>
        <p:txBody>
          <a:bodyPr/>
          <a:lstStyle/>
          <a:p>
            <a:r>
              <a:rPr lang="en-US" dirty="0"/>
              <a:t>Reminders</a:t>
            </a:r>
          </a:p>
        </p:txBody>
      </p:sp>
      <p:sp>
        <p:nvSpPr>
          <p:cNvPr id="3" name="Text Placeholder 2">
            <a:extLst>
              <a:ext uri="{FF2B5EF4-FFF2-40B4-BE49-F238E27FC236}">
                <a16:creationId xmlns:a16="http://schemas.microsoft.com/office/drawing/2014/main" id="{AA896DF0-652F-FC20-3300-7E76D9D5D780}"/>
              </a:ext>
            </a:extLst>
          </p:cNvPr>
          <p:cNvSpPr>
            <a:spLocks noGrp="1"/>
          </p:cNvSpPr>
          <p:nvPr>
            <p:ph type="body" sz="half" idx="1"/>
          </p:nvPr>
        </p:nvSpPr>
        <p:spPr/>
        <p:txBody>
          <a:bodyPr>
            <a:normAutofit fontScale="85000" lnSpcReduction="20000"/>
          </a:bodyPr>
          <a:lstStyle/>
          <a:p>
            <a:r>
              <a:rPr lang="en-US" dirty="0">
                <a:solidFill>
                  <a:srgbClr val="FF0000"/>
                </a:solidFill>
              </a:rPr>
              <a:t>You are reminded NOW that all the 802 and IEEE rules you heard at the opening plenary apply to every meeting. This is your final reminder!</a:t>
            </a:r>
          </a:p>
          <a:p>
            <a:r>
              <a:rPr lang="en-US" dirty="0"/>
              <a:t>Meetings will start ON TIME as shown on the schedule – arrive early, finish nesting, get comfortable</a:t>
            </a:r>
          </a:p>
          <a:p>
            <a:r>
              <a:rPr lang="en-US" dirty="0"/>
              <a:t>Questions and discussions time may be limited:  Use the email reflector to continue discussion! </a:t>
            </a:r>
          </a:p>
          <a:p>
            <a:r>
              <a:rPr lang="en-US" dirty="0">
                <a:solidFill>
                  <a:schemeClr val="accent1">
                    <a:lumMod val="50000"/>
                  </a:schemeClr>
                </a:solidFill>
              </a:rPr>
              <a:t>Take advantage of coffee breaks and other ad hoc time as well as the reflector, and</a:t>
            </a:r>
          </a:p>
          <a:p>
            <a:r>
              <a:rPr lang="en-US" dirty="0">
                <a:solidFill>
                  <a:schemeClr val="accent1">
                    <a:lumMod val="50000"/>
                  </a:schemeClr>
                </a:solidFill>
              </a:rPr>
              <a:t>Don’t forget about remote attendees!</a:t>
            </a:r>
          </a:p>
          <a:p>
            <a:endParaRPr lang="en-US" dirty="0"/>
          </a:p>
        </p:txBody>
      </p:sp>
      <p:sp>
        <p:nvSpPr>
          <p:cNvPr id="4" name="Slide Number Placeholder 3">
            <a:extLst>
              <a:ext uri="{FF2B5EF4-FFF2-40B4-BE49-F238E27FC236}">
                <a16:creationId xmlns:a16="http://schemas.microsoft.com/office/drawing/2014/main" id="{360CA128-8B2C-6DB9-68B3-92C134952B3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20</a:t>
            </a:fld>
            <a:endParaRPr lang="en-US"/>
          </a:p>
        </p:txBody>
      </p:sp>
    </p:spTree>
    <p:extLst>
      <p:ext uri="{BB962C8B-B14F-4D97-AF65-F5344CB8AC3E}">
        <p14:creationId xmlns:p14="http://schemas.microsoft.com/office/powerpoint/2010/main" val="2808130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https://mentor.ieee.org/802.15/dcn/24/15-24-0128-02-04ab-tg4ab-agenda-march-2024.xlsx</a:t>
            </a:r>
            <a:endParaRPr lang="en-US" dirty="0"/>
          </a:p>
          <a:p>
            <a:pPr marL="0" indent="0">
              <a:buNone/>
            </a:pPr>
            <a:r>
              <a:rPr lang="en-US" dirty="0"/>
              <a:t>(check mentor for latest version)</a:t>
            </a:r>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21</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5442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p:txBody>
          <a:bodyPr/>
          <a:lstStyle/>
          <a:p>
            <a:pPr marL="0" indent="0">
              <a:buNone/>
            </a:pPr>
            <a:r>
              <a:rPr lang="en-US" dirty="0"/>
              <a:t>Motion to approve agenda contained in document 15-24-0201-04.</a:t>
            </a:r>
          </a:p>
          <a:p>
            <a:r>
              <a:rPr lang="en-US" dirty="0"/>
              <a:t>Moved by David </a:t>
            </a:r>
            <a:r>
              <a:rPr lang="en-US" dirty="0" err="1"/>
              <a:t>Xun</a:t>
            </a:r>
            <a:r>
              <a:rPr lang="en-US" dirty="0"/>
              <a:t> Yang (Huawei)</a:t>
            </a:r>
          </a:p>
          <a:p>
            <a:r>
              <a:rPr lang="en-US" dirty="0"/>
              <a:t>Second by Clint Chaplin (SRA)</a:t>
            </a:r>
          </a:p>
          <a:p>
            <a:r>
              <a:rPr lang="en-US" dirty="0"/>
              <a:t>Discussion: </a:t>
            </a:r>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Tree>
    <p:extLst>
      <p:ext uri="{BB962C8B-B14F-4D97-AF65-F5344CB8AC3E}">
        <p14:creationId xmlns:p14="http://schemas.microsoft.com/office/powerpoint/2010/main" val="3177679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Approvals of Minutes</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a:xfrm>
            <a:off x="914400" y="1981200"/>
            <a:ext cx="10363200" cy="4419600"/>
          </a:xfrm>
        </p:spPr>
        <p:txBody>
          <a:bodyPr>
            <a:normAutofit fontScale="70000" lnSpcReduction="20000"/>
          </a:bodyPr>
          <a:lstStyle/>
          <a:p>
            <a:pPr marL="0" indent="0">
              <a:buNone/>
            </a:pPr>
            <a:r>
              <a:rPr lang="en-US" dirty="0"/>
              <a:t>Motion to approve minutes contained in documents 15-24-0195-00  and 15-24-0252-01</a:t>
            </a:r>
          </a:p>
          <a:p>
            <a:pPr marL="0" indent="0">
              <a:buNone/>
            </a:pPr>
            <a:endParaRPr lang="en-US" dirty="0"/>
          </a:p>
          <a:p>
            <a:r>
              <a:rPr lang="en-US" dirty="0"/>
              <a:t>Moved by: David </a:t>
            </a:r>
            <a:r>
              <a:rPr lang="en-US" dirty="0" err="1"/>
              <a:t>Xun</a:t>
            </a:r>
            <a:r>
              <a:rPr lang="en-US" dirty="0"/>
              <a:t> Yang (Huawei)</a:t>
            </a:r>
          </a:p>
          <a:p>
            <a:r>
              <a:rPr lang="en-US" dirty="0"/>
              <a:t>Second by: Clint Chaplin (SRA)</a:t>
            </a:r>
          </a:p>
          <a:p>
            <a:r>
              <a:rPr lang="en-US" dirty="0"/>
              <a:t>Discussion: </a:t>
            </a:r>
          </a:p>
          <a:p>
            <a:endParaRPr lang="en-US" dirty="0"/>
          </a:p>
          <a:p>
            <a:pPr marL="0" indent="0">
              <a:buNone/>
            </a:pPr>
            <a:r>
              <a:rPr lang="en-US" dirty="0"/>
              <a:t>Minutes of March Plenary</a:t>
            </a:r>
          </a:p>
          <a:p>
            <a:r>
              <a:rPr lang="en-US" dirty="0">
                <a:hlinkClick r:id="rId2"/>
              </a:rPr>
              <a:t>https://mentor.ieee.org/802.15/dcn/24/15-24-0195-00-04ab-tg4ab-mar-plenary-mins.docx</a:t>
            </a:r>
            <a:endParaRPr lang="en-US" dirty="0"/>
          </a:p>
          <a:p>
            <a:pPr marL="0" indent="0">
              <a:buNone/>
            </a:pPr>
            <a:r>
              <a:rPr lang="en-US" dirty="0"/>
              <a:t>Minutes of Conference Calls March through May</a:t>
            </a:r>
          </a:p>
          <a:p>
            <a:r>
              <a:rPr lang="en-US" dirty="0">
                <a:hlinkClick r:id="rId3"/>
              </a:rPr>
              <a:t>https://mentor.ieee.org/802.15/dcn/24/15-24-0252-01-04ab-tg4ab-conf-call-mins-mar-to-may-2024.docx</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Tree>
    <p:extLst>
      <p:ext uri="{BB962C8B-B14F-4D97-AF65-F5344CB8AC3E}">
        <p14:creationId xmlns:p14="http://schemas.microsoft.com/office/powerpoint/2010/main" val="36573500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490B-3DAE-186D-9634-0B183EDE1016}"/>
              </a:ext>
            </a:extLst>
          </p:cNvPr>
          <p:cNvSpPr>
            <a:spLocks noGrp="1"/>
          </p:cNvSpPr>
          <p:nvPr>
            <p:ph type="title"/>
          </p:nvPr>
        </p:nvSpPr>
        <p:spPr/>
        <p:txBody>
          <a:bodyPr/>
          <a:lstStyle/>
          <a:p>
            <a:r>
              <a:rPr lang="en-US" dirty="0"/>
              <a:t>Session Objectives</a:t>
            </a:r>
          </a:p>
        </p:txBody>
      </p:sp>
      <p:sp>
        <p:nvSpPr>
          <p:cNvPr id="3" name="Text Placeholder 2">
            <a:extLst>
              <a:ext uri="{FF2B5EF4-FFF2-40B4-BE49-F238E27FC236}">
                <a16:creationId xmlns:a16="http://schemas.microsoft.com/office/drawing/2014/main" id="{26227B7C-B9BD-77DB-FD11-106E5C7B7E70}"/>
              </a:ext>
            </a:extLst>
          </p:cNvPr>
          <p:cNvSpPr>
            <a:spLocks noGrp="1"/>
          </p:cNvSpPr>
          <p:nvPr>
            <p:ph type="body" sz="half" idx="1"/>
          </p:nvPr>
        </p:nvSpPr>
        <p:spPr/>
        <p:txBody>
          <a:bodyPr/>
          <a:lstStyle/>
          <a:p>
            <a:pPr marL="457200" indent="-457200">
              <a:buFont typeface="Arial" panose="020B0604020202020204" pitchFamily="34" charset="0"/>
              <a:buChar char="•"/>
            </a:pPr>
            <a:r>
              <a:rPr lang="en-US" b="1" dirty="0">
                <a:solidFill>
                  <a:schemeClr val="accent1">
                    <a:lumMod val="50000"/>
                  </a:schemeClr>
                </a:solidFill>
              </a:rPr>
              <a:t>Resolve collected comments</a:t>
            </a:r>
          </a:p>
          <a:p>
            <a:pPr marL="457200" indent="-457200">
              <a:buFont typeface="Arial" panose="020B0604020202020204" pitchFamily="34" charset="0"/>
              <a:buChar char="•"/>
            </a:pPr>
            <a:r>
              <a:rPr lang="en-US" b="1" dirty="0">
                <a:solidFill>
                  <a:schemeClr val="accent1">
                    <a:lumMod val="50000"/>
                  </a:schemeClr>
                </a:solidFill>
              </a:rPr>
              <a:t>Complete the draft!</a:t>
            </a:r>
          </a:p>
          <a:p>
            <a:pPr marL="457200" indent="-457200">
              <a:buFont typeface="Arial" panose="020B0604020202020204" pitchFamily="34" charset="0"/>
              <a:buChar char="•"/>
            </a:pPr>
            <a:r>
              <a:rPr lang="en-US" b="1" dirty="0">
                <a:solidFill>
                  <a:schemeClr val="accent1">
                    <a:lumMod val="50000"/>
                  </a:schemeClr>
                </a:solidFill>
              </a:rPr>
              <a:t>Commence WG Letter Ballot when:</a:t>
            </a:r>
          </a:p>
          <a:p>
            <a:pPr marL="857250" lvl="1" indent="-457200">
              <a:buFont typeface="Arial" panose="020B0604020202020204" pitchFamily="34" charset="0"/>
              <a:buChar char="•"/>
            </a:pPr>
            <a:r>
              <a:rPr lang="en-US" b="1" dirty="0">
                <a:solidFill>
                  <a:schemeClr val="accent1">
                    <a:lumMod val="50000"/>
                  </a:schemeClr>
                </a:solidFill>
              </a:rPr>
              <a:t>We have a technically complete draft</a:t>
            </a:r>
          </a:p>
          <a:p>
            <a:pPr marL="857250" lvl="1" indent="-457200">
              <a:buFont typeface="Arial" panose="020B0604020202020204" pitchFamily="34" charset="0"/>
              <a:buChar char="•"/>
            </a:pPr>
            <a:r>
              <a:rPr lang="en-US" b="1" dirty="0">
                <a:solidFill>
                  <a:schemeClr val="accent1">
                    <a:lumMod val="50000"/>
                  </a:schemeClr>
                </a:solidFill>
              </a:rPr>
              <a:t>We have a draft that is ready to ballot</a:t>
            </a:r>
          </a:p>
          <a:p>
            <a:pPr marL="857250" lvl="1" indent="-457200">
              <a:buFont typeface="Arial" panose="020B0604020202020204" pitchFamily="34" charset="0"/>
              <a:buChar char="•"/>
            </a:pPr>
            <a:r>
              <a:rPr lang="en-US" b="1" dirty="0">
                <a:solidFill>
                  <a:schemeClr val="accent1">
                    <a:lumMod val="50000"/>
                  </a:schemeClr>
                </a:solidFill>
              </a:rPr>
              <a:t>We have completed WG pre-requirements</a:t>
            </a:r>
          </a:p>
        </p:txBody>
      </p:sp>
      <p:sp>
        <p:nvSpPr>
          <p:cNvPr id="4" name="Slide Number Placeholder 3">
            <a:extLst>
              <a:ext uri="{FF2B5EF4-FFF2-40B4-BE49-F238E27FC236}">
                <a16:creationId xmlns:a16="http://schemas.microsoft.com/office/drawing/2014/main" id="{3D998053-E143-D1E4-831A-D3182E2D68B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Tree>
    <p:extLst>
      <p:ext uri="{BB962C8B-B14F-4D97-AF65-F5344CB8AC3E}">
        <p14:creationId xmlns:p14="http://schemas.microsoft.com/office/powerpoint/2010/main" val="3583747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spTree>
    <p:extLst>
      <p:ext uri="{BB962C8B-B14F-4D97-AF65-F5344CB8AC3E}">
        <p14:creationId xmlns:p14="http://schemas.microsoft.com/office/powerpoint/2010/main" val="3225554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27</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2523749437"/>
              </p:ext>
            </p:extLst>
          </p:nvPr>
        </p:nvGraphicFramePr>
        <p:xfrm>
          <a:off x="3200400" y="1238653"/>
          <a:ext cx="6324599" cy="509870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rgbClr val="FF0000"/>
                          </a:solidFill>
                          <a:effectLst/>
                        </a:rPr>
                        <a:t>Working group pre-ballot review commence</a:t>
                      </a:r>
                      <a:endParaRPr lang="en-US" sz="1400" b="0" i="0" u="none" strike="noStrike" dirty="0">
                        <a:solidFill>
                          <a:srgbClr val="FF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July</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August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Sept</a:t>
                      </a:r>
                      <a:r>
                        <a:rPr lang="en-US" sz="1400" b="0" i="0" u="none" strike="noStrike" dirty="0">
                          <a:solidFill>
                            <a:srgbClr val="000000"/>
                          </a:solidFill>
                          <a:effectLst/>
                          <a:latin typeface="Calibri" panose="020F0502020204030204" pitchFamily="34" charset="0"/>
                        </a:rPr>
                        <a:t> </a:t>
                      </a:r>
                    </a:p>
                    <a:p>
                      <a:pPr algn="l" fontAlgn="b"/>
                      <a:r>
                        <a:rPr lang="en-US" sz="1400" b="0" i="0" u="none" strike="noStrike" dirty="0">
                          <a:solidFill>
                            <a:srgbClr val="FF0000"/>
                          </a:solidFill>
                          <a:effectLst/>
                          <a:latin typeface="Calibri" panose="020F0502020204030204" pitchFamily="34" charset="0"/>
                        </a:rPr>
                        <a:t>Start: Nov 2023</a:t>
                      </a:r>
                    </a:p>
                    <a:p>
                      <a:pPr algn="l" fontAlgn="b"/>
                      <a:r>
                        <a:rPr lang="en-US" sz="1400" b="0" i="0" u="none" strike="noStrike" dirty="0">
                          <a:solidFill>
                            <a:srgbClr val="FF0000"/>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May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sngStrike" dirty="0">
                          <a:solidFill>
                            <a:srgbClr val="C00000"/>
                          </a:solidFill>
                          <a:effectLst/>
                          <a:latin typeface="Calibri" panose="020F0502020204030204" pitchFamily="34" charset="0"/>
                        </a:rPr>
                        <a:t>Goal: 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sngStrike" dirty="0">
                          <a:solidFill>
                            <a:srgbClr val="C00000"/>
                          </a:solidFill>
                          <a:effectLst/>
                          <a:latin typeface="Calibri" panose="020F0502020204030204" pitchFamily="34" charset="0"/>
                        </a:rPr>
                        <a:t>Start: May 2024</a:t>
                      </a:r>
                    </a:p>
                    <a:p>
                      <a:pPr algn="l" fontAlgn="b"/>
                      <a:r>
                        <a:rPr lang="en-US" sz="1400" b="1" i="0" u="none" strike="noStrike" dirty="0">
                          <a:solidFill>
                            <a:srgbClr val="C00000"/>
                          </a:solidFill>
                          <a:effectLst/>
                          <a:latin typeface="Calibri" panose="020F0502020204030204" pitchFamily="34" charset="0"/>
                        </a:rPr>
                        <a:t>June 2024 </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3"/>
            <a:ext cx="6705600" cy="21522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
        <p:nvSpPr>
          <p:cNvPr id="2" name="Arrow: Down 1">
            <a:extLst>
              <a:ext uri="{FF2B5EF4-FFF2-40B4-BE49-F238E27FC236}">
                <a16:creationId xmlns:a16="http://schemas.microsoft.com/office/drawing/2014/main" id="{108BF41A-5AC2-44C4-AC61-3B7CBAD2D2E7}"/>
              </a:ext>
            </a:extLst>
          </p:cNvPr>
          <p:cNvSpPr/>
          <p:nvPr/>
        </p:nvSpPr>
        <p:spPr bwMode="auto">
          <a:xfrm rot="5400000">
            <a:off x="9555276" y="4694125"/>
            <a:ext cx="777648" cy="838199"/>
          </a:xfrm>
          <a:prstGeom prst="down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rPr>
              <a:t>?</a:t>
            </a:r>
          </a:p>
        </p:txBody>
      </p:sp>
      <p:sp>
        <p:nvSpPr>
          <p:cNvPr id="3" name="TextBox 2">
            <a:extLst>
              <a:ext uri="{FF2B5EF4-FFF2-40B4-BE49-F238E27FC236}">
                <a16:creationId xmlns:a16="http://schemas.microsoft.com/office/drawing/2014/main" id="{D69226EF-F903-3C8D-1479-AFEBEE1DC228}"/>
              </a:ext>
            </a:extLst>
          </p:cNvPr>
          <p:cNvSpPr txBox="1"/>
          <p:nvPr/>
        </p:nvSpPr>
        <p:spPr>
          <a:xfrm>
            <a:off x="9918700" y="5358178"/>
            <a:ext cx="1968500" cy="584775"/>
          </a:xfrm>
          <a:prstGeom prst="rect">
            <a:avLst/>
          </a:prstGeom>
          <a:noFill/>
        </p:spPr>
        <p:txBody>
          <a:bodyPr wrap="square" rtlCol="0">
            <a:spAutoFit/>
          </a:bodyPr>
          <a:lstStyle/>
          <a:p>
            <a:r>
              <a:rPr lang="en-US" sz="1600" dirty="0">
                <a:solidFill>
                  <a:srgbClr val="FF0000"/>
                </a:solidFill>
              </a:rPr>
              <a:t>Current pace -&gt; Start LB in May or later</a:t>
            </a:r>
          </a:p>
        </p:txBody>
      </p:sp>
    </p:spTree>
    <p:extLst>
      <p:ext uri="{BB962C8B-B14F-4D97-AF65-F5344CB8AC3E}">
        <p14:creationId xmlns:p14="http://schemas.microsoft.com/office/powerpoint/2010/main" val="972761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28</a:t>
            </a:fld>
            <a:endParaRPr lang="en-US"/>
          </a:p>
        </p:txBody>
      </p:sp>
      <p:pic>
        <p:nvPicPr>
          <p:cNvPr id="3" name="Picture 2">
            <a:extLst>
              <a:ext uri="{FF2B5EF4-FFF2-40B4-BE49-F238E27FC236}">
                <a16:creationId xmlns:a16="http://schemas.microsoft.com/office/drawing/2014/main" id="{70FCFE10-1ACB-F2C0-60D9-BBE05D5A36AD}"/>
              </a:ext>
            </a:extLst>
          </p:cNvPr>
          <p:cNvPicPr>
            <a:picLocks noChangeAspect="1"/>
          </p:cNvPicPr>
          <p:nvPr/>
        </p:nvPicPr>
        <p:blipFill>
          <a:blip r:embed="rId2"/>
          <a:stretch>
            <a:fillRect/>
          </a:stretch>
        </p:blipFill>
        <p:spPr>
          <a:xfrm>
            <a:off x="4988349" y="2971800"/>
            <a:ext cx="2215301" cy="2754158"/>
          </a:xfrm>
          <a:prstGeom prst="rect">
            <a:avLst/>
          </a:prstGeom>
        </p:spPr>
      </p:pic>
      <p:sp>
        <p:nvSpPr>
          <p:cNvPr id="5" name="Isosceles Triangle 4">
            <a:extLst>
              <a:ext uri="{FF2B5EF4-FFF2-40B4-BE49-F238E27FC236}">
                <a16:creationId xmlns:a16="http://schemas.microsoft.com/office/drawing/2014/main" id="{65BAFB8A-30B3-F997-C1D9-3EEA4C2E3BFD}"/>
              </a:ext>
            </a:extLst>
          </p:cNvPr>
          <p:cNvSpPr/>
          <p:nvPr/>
        </p:nvSpPr>
        <p:spPr bwMode="auto">
          <a:xfrm rot="5400000">
            <a:off x="4874049" y="2895600"/>
            <a:ext cx="228600" cy="228600"/>
          </a:xfrm>
          <a:prstGeom prst="triangle">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pic>
        <p:nvPicPr>
          <p:cNvPr id="1026" name="Picture 2" descr="5,404 Throttle Stock Photos, High-Res Pictures, and Images ...">
            <a:extLst>
              <a:ext uri="{FF2B5EF4-FFF2-40B4-BE49-F238E27FC236}">
                <a16:creationId xmlns:a16="http://schemas.microsoft.com/office/drawing/2014/main" id="{BC353167-F9C8-EA41-F65B-84F0B14775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3041650"/>
            <a:ext cx="1924050" cy="14097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CDB95861-7271-170F-6A2F-A5A29B311844}"/>
              </a:ext>
            </a:extLst>
          </p:cNvPr>
          <p:cNvSpPr/>
          <p:nvPr/>
        </p:nvSpPr>
        <p:spPr bwMode="auto">
          <a:xfrm>
            <a:off x="5181600" y="2514600"/>
            <a:ext cx="2015830" cy="3810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2CV</a:t>
            </a:r>
          </a:p>
        </p:txBody>
      </p:sp>
    </p:spTree>
    <p:extLst>
      <p:ext uri="{BB962C8B-B14F-4D97-AF65-F5344CB8AC3E}">
        <p14:creationId xmlns:p14="http://schemas.microsoft.com/office/powerpoint/2010/main" val="32383496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29</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30</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C3990-02F7-E764-C6EA-B627DCCB3C29}"/>
              </a:ext>
            </a:extLst>
          </p:cNvPr>
          <p:cNvSpPr>
            <a:spLocks noGrp="1"/>
          </p:cNvSpPr>
          <p:nvPr>
            <p:ph type="title"/>
          </p:nvPr>
        </p:nvSpPr>
        <p:spPr/>
        <p:txBody>
          <a:bodyPr/>
          <a:lstStyle/>
          <a:p>
            <a:r>
              <a:rPr lang="en-US" dirty="0"/>
              <a:t>Completing the Draft</a:t>
            </a:r>
          </a:p>
        </p:txBody>
      </p:sp>
      <p:sp>
        <p:nvSpPr>
          <p:cNvPr id="3" name="Text Placeholder 2">
            <a:extLst>
              <a:ext uri="{FF2B5EF4-FFF2-40B4-BE49-F238E27FC236}">
                <a16:creationId xmlns:a16="http://schemas.microsoft.com/office/drawing/2014/main" id="{F7FF2184-CA40-4004-79A1-1E0DB01E2C8A}"/>
              </a:ext>
            </a:extLst>
          </p:cNvPr>
          <p:cNvSpPr>
            <a:spLocks noGrp="1"/>
          </p:cNvSpPr>
          <p:nvPr>
            <p:ph type="body" sz="half" idx="1"/>
          </p:nvPr>
        </p:nvSpPr>
        <p:spPr/>
        <p:txBody>
          <a:bodyPr>
            <a:normAutofit fontScale="77500" lnSpcReduction="20000"/>
          </a:bodyPr>
          <a:lstStyle/>
          <a:p>
            <a:pPr marL="0" indent="0">
              <a:buNone/>
            </a:pPr>
            <a:r>
              <a:rPr lang="en-US" dirty="0"/>
              <a:t>Goal: create a </a:t>
            </a:r>
            <a:r>
              <a:rPr lang="en-US" b="1" dirty="0"/>
              <a:t>technically complete</a:t>
            </a:r>
            <a:r>
              <a:rPr lang="en-US" dirty="0"/>
              <a:t> draft that is ready for balloting</a:t>
            </a:r>
          </a:p>
          <a:p>
            <a:r>
              <a:rPr lang="en-US" dirty="0"/>
              <a:t>Complete:  </a:t>
            </a:r>
          </a:p>
          <a:p>
            <a:pPr lvl="1"/>
            <a:r>
              <a:rPr lang="en-US" dirty="0"/>
              <a:t>NO TBDs or implied TBDs (e.g. ??)</a:t>
            </a:r>
          </a:p>
          <a:p>
            <a:pPr lvl="1"/>
            <a:r>
              <a:rPr lang="en-US" dirty="0"/>
              <a:t>Sufficient detail to be understood and (maybe) implementable</a:t>
            </a:r>
          </a:p>
          <a:p>
            <a:pPr lvl="1"/>
            <a:r>
              <a:rPr lang="en-US" dirty="0"/>
              <a:t>Not perfect:  that’s what balloting is for!</a:t>
            </a:r>
          </a:p>
          <a:p>
            <a:r>
              <a:rPr lang="en-US" dirty="0"/>
              <a:t>To get there: Identify and fill holes</a:t>
            </a:r>
          </a:p>
          <a:p>
            <a:pPr lvl="1"/>
            <a:r>
              <a:rPr lang="en-US" dirty="0"/>
              <a:t>Resolve comments with </a:t>
            </a:r>
            <a:r>
              <a:rPr lang="en-US" b="1" dirty="0">
                <a:solidFill>
                  <a:srgbClr val="FF0000"/>
                </a:solidFill>
              </a:rPr>
              <a:t>technically complete content </a:t>
            </a:r>
            <a:r>
              <a:rPr lang="en-US" dirty="0"/>
              <a:t>and sufficient details for TE to execute</a:t>
            </a:r>
          </a:p>
          <a:p>
            <a:pPr lvl="1"/>
            <a:r>
              <a:rPr lang="en-US" dirty="0"/>
              <a:t>Approve changes to enable editor to create ballotable draft</a:t>
            </a:r>
          </a:p>
          <a:p>
            <a:pPr lvl="1"/>
            <a:r>
              <a:rPr lang="en-US" dirty="0"/>
              <a:t>Provide DRAFT READY text to TE </a:t>
            </a:r>
          </a:p>
          <a:p>
            <a:pPr lvl="2"/>
            <a:r>
              <a:rPr lang="en-US" dirty="0"/>
              <a:t>That means consistent with the base standard!</a:t>
            </a:r>
          </a:p>
          <a:p>
            <a:endParaRPr lang="en-US" dirty="0"/>
          </a:p>
        </p:txBody>
      </p:sp>
      <p:sp>
        <p:nvSpPr>
          <p:cNvPr id="4" name="Slide Number Placeholder 3">
            <a:extLst>
              <a:ext uri="{FF2B5EF4-FFF2-40B4-BE49-F238E27FC236}">
                <a16:creationId xmlns:a16="http://schemas.microsoft.com/office/drawing/2014/main" id="{39B796E1-5341-1949-1D66-8E37293D8BE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31</a:t>
            </a:fld>
            <a:endParaRPr lang="en-US"/>
          </a:p>
        </p:txBody>
      </p:sp>
    </p:spTree>
    <p:extLst>
      <p:ext uri="{BB962C8B-B14F-4D97-AF65-F5344CB8AC3E}">
        <p14:creationId xmlns:p14="http://schemas.microsoft.com/office/powerpoint/2010/main" val="10683117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B5AAF-4D90-B9C2-9FF6-5E54CFFC38DA}"/>
              </a:ext>
            </a:extLst>
          </p:cNvPr>
          <p:cNvSpPr>
            <a:spLocks noGrp="1"/>
          </p:cNvSpPr>
          <p:nvPr>
            <p:ph type="title"/>
          </p:nvPr>
        </p:nvSpPr>
        <p:spPr>
          <a:xfrm>
            <a:off x="914400" y="685800"/>
            <a:ext cx="10363200" cy="533400"/>
          </a:xfrm>
        </p:spPr>
        <p:txBody>
          <a:bodyPr/>
          <a:lstStyle/>
          <a:p>
            <a:r>
              <a:rPr lang="en-US" dirty="0"/>
              <a:t>Steps up to Letter Ballot: Summary</a:t>
            </a:r>
          </a:p>
        </p:txBody>
      </p:sp>
      <p:sp>
        <p:nvSpPr>
          <p:cNvPr id="4" name="Slide Number Placeholder 3">
            <a:extLst>
              <a:ext uri="{FF2B5EF4-FFF2-40B4-BE49-F238E27FC236}">
                <a16:creationId xmlns:a16="http://schemas.microsoft.com/office/drawing/2014/main" id="{274AC30B-C74A-09F2-E8EA-9BDF3086632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32</a:t>
            </a:fld>
            <a:endParaRPr lang="en-US"/>
          </a:p>
        </p:txBody>
      </p:sp>
      <p:sp>
        <p:nvSpPr>
          <p:cNvPr id="6" name="Text Placeholder 2">
            <a:extLst>
              <a:ext uri="{FF2B5EF4-FFF2-40B4-BE49-F238E27FC236}">
                <a16:creationId xmlns:a16="http://schemas.microsoft.com/office/drawing/2014/main" id="{DA075CD5-5F5B-B45C-FDC2-72FB166F55AA}"/>
              </a:ext>
            </a:extLst>
          </p:cNvPr>
          <p:cNvSpPr>
            <a:spLocks noGrp="1"/>
          </p:cNvSpPr>
          <p:nvPr>
            <p:ph type="body" sz="half" idx="1"/>
          </p:nvPr>
        </p:nvSpPr>
        <p:spPr>
          <a:xfrm>
            <a:off x="914400" y="1524000"/>
            <a:ext cx="10363200" cy="4572000"/>
          </a:xfrm>
        </p:spPr>
        <p:txBody>
          <a:bodyPr>
            <a:normAutofit fontScale="92500" lnSpcReduction="20000"/>
          </a:bodyPr>
          <a:lstStyle/>
          <a:p>
            <a:r>
              <a:rPr lang="en-US" dirty="0"/>
              <a:t>Complete draft, posted to drafts area</a:t>
            </a:r>
          </a:p>
          <a:p>
            <a:pPr lvl="1"/>
            <a:r>
              <a:rPr lang="en-US" dirty="0"/>
              <a:t>Comment resolutions documented and approved (TG motion)</a:t>
            </a:r>
          </a:p>
          <a:p>
            <a:pPr lvl="1"/>
            <a:r>
              <a:rPr lang="en-US" dirty="0"/>
              <a:t>TG technical editor has applied all resolutions</a:t>
            </a:r>
          </a:p>
          <a:p>
            <a:r>
              <a:rPr lang="en-US" dirty="0"/>
              <a:t>TEG Review: </a:t>
            </a:r>
          </a:p>
          <a:p>
            <a:pPr lvl="1"/>
            <a:r>
              <a:rPr lang="en-US" dirty="0"/>
              <a:t>WG chair assigns Technical Expert Group</a:t>
            </a:r>
          </a:p>
          <a:p>
            <a:pPr lvl="1"/>
            <a:r>
              <a:rPr lang="en-US" u="sng" dirty="0"/>
              <a:t>TEG reviews for technical consistency with base standard</a:t>
            </a:r>
          </a:p>
          <a:p>
            <a:pPr>
              <a:buFont typeface="Wingdings" panose="05000000000000000000" pitchFamily="2" charset="2"/>
              <a:buChar char="ü"/>
            </a:pPr>
            <a:r>
              <a:rPr lang="en-US" dirty="0"/>
              <a:t>WG Technical Editor review</a:t>
            </a:r>
          </a:p>
          <a:p>
            <a:pPr lvl="1"/>
            <a:r>
              <a:rPr lang="en-US" dirty="0"/>
              <a:t>WGTE reviews for editorial consistency with base standard</a:t>
            </a:r>
          </a:p>
          <a:p>
            <a:pPr lvl="1"/>
            <a:endParaRPr lang="en-US" dirty="0"/>
          </a:p>
          <a:p>
            <a:pPr lvl="1"/>
            <a:r>
              <a:rPr lang="en-US" dirty="0"/>
              <a:t>Reference: </a:t>
            </a:r>
            <a:r>
              <a:rPr lang="en-US" dirty="0">
                <a:hlinkClick r:id="rId2"/>
              </a:rPr>
              <a:t>https://mentor.ieee.org/802.15/dcn/23/15-23-0083-05-0mag-project-task-list.xlsx</a:t>
            </a:r>
            <a:r>
              <a:rPr lang="en-US" dirty="0"/>
              <a:t> for tasks and OM </a:t>
            </a:r>
            <a:r>
              <a:rPr lang="en-US" dirty="0" err="1"/>
              <a:t>xref</a:t>
            </a:r>
            <a:endParaRPr lang="en-US" dirty="0"/>
          </a:p>
          <a:p>
            <a:pPr lvl="1"/>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564996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7AF68-93CE-0953-EF0E-5175FBCB6ECD}"/>
              </a:ext>
            </a:extLst>
          </p:cNvPr>
          <p:cNvSpPr>
            <a:spLocks noGrp="1"/>
          </p:cNvSpPr>
          <p:nvPr>
            <p:ph type="title"/>
          </p:nvPr>
        </p:nvSpPr>
        <p:spPr/>
        <p:txBody>
          <a:bodyPr/>
          <a:lstStyle/>
          <a:p>
            <a:r>
              <a:rPr lang="en-US" dirty="0"/>
              <a:t>Timeline Notes</a:t>
            </a:r>
          </a:p>
        </p:txBody>
      </p:sp>
      <p:sp>
        <p:nvSpPr>
          <p:cNvPr id="3" name="Text Placeholder 2">
            <a:extLst>
              <a:ext uri="{FF2B5EF4-FFF2-40B4-BE49-F238E27FC236}">
                <a16:creationId xmlns:a16="http://schemas.microsoft.com/office/drawing/2014/main" id="{194A7CD9-2DF7-421A-B68F-6AA112F8631C}"/>
              </a:ext>
            </a:extLst>
          </p:cNvPr>
          <p:cNvSpPr>
            <a:spLocks noGrp="1"/>
          </p:cNvSpPr>
          <p:nvPr>
            <p:ph type="body" sz="half" idx="1"/>
          </p:nvPr>
        </p:nvSpPr>
        <p:spPr/>
        <p:txBody>
          <a:bodyPr>
            <a:normAutofit fontScale="85000" lnSpcReduction="10000"/>
          </a:bodyPr>
          <a:lstStyle/>
          <a:p>
            <a:r>
              <a:rPr lang="en-US" dirty="0"/>
              <a:t>Minimum duration of WG initial ballot: 30 days</a:t>
            </a:r>
          </a:p>
          <a:p>
            <a:pPr lvl="1"/>
            <a:r>
              <a:rPr lang="en-US" dirty="0"/>
              <a:t>40 is preferred for a complex draft</a:t>
            </a:r>
          </a:p>
          <a:p>
            <a:r>
              <a:rPr lang="en-US" dirty="0"/>
              <a:t>Editor’s review completed</a:t>
            </a:r>
          </a:p>
          <a:p>
            <a:r>
              <a:rPr lang="en-US" dirty="0"/>
              <a:t>Editor needs time to prepare draft</a:t>
            </a:r>
          </a:p>
          <a:p>
            <a:r>
              <a:rPr lang="en-US" dirty="0"/>
              <a:t>TEG review not completed – must be before ballot can begin</a:t>
            </a:r>
          </a:p>
          <a:p>
            <a:r>
              <a:rPr lang="en-US" dirty="0"/>
              <a:t>Ballot open latest is 09-June</a:t>
            </a:r>
          </a:p>
          <a:p>
            <a:pPr lvl="1"/>
            <a:r>
              <a:rPr lang="en-US" dirty="0"/>
              <a:t>July Meeting:  15-July</a:t>
            </a:r>
          </a:p>
          <a:p>
            <a:pPr lvl="1"/>
            <a:r>
              <a:rPr lang="en-US" dirty="0"/>
              <a:t>Ballot close latest is 10-July</a:t>
            </a:r>
          </a:p>
          <a:p>
            <a:pPr lvl="1"/>
            <a:r>
              <a:rPr lang="en-US" dirty="0"/>
              <a:t>Potentially 3 weeks after close of interim (two call days)</a:t>
            </a:r>
          </a:p>
        </p:txBody>
      </p:sp>
      <p:sp>
        <p:nvSpPr>
          <p:cNvPr id="4" name="Slide Number Placeholder 3">
            <a:extLst>
              <a:ext uri="{FF2B5EF4-FFF2-40B4-BE49-F238E27FC236}">
                <a16:creationId xmlns:a16="http://schemas.microsoft.com/office/drawing/2014/main" id="{93B72A2B-A421-48BF-25B2-3C0BF2326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33</a:t>
            </a:fld>
            <a:endParaRPr lang="en-US"/>
          </a:p>
        </p:txBody>
      </p:sp>
    </p:spTree>
    <p:extLst>
      <p:ext uri="{BB962C8B-B14F-4D97-AF65-F5344CB8AC3E}">
        <p14:creationId xmlns:p14="http://schemas.microsoft.com/office/powerpoint/2010/main" val="2869826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4B1A8-6EFF-4E56-70EF-568D8D269A26}"/>
              </a:ext>
            </a:extLst>
          </p:cNvPr>
          <p:cNvSpPr>
            <a:spLocks noGrp="1"/>
          </p:cNvSpPr>
          <p:nvPr>
            <p:ph type="title"/>
          </p:nvPr>
        </p:nvSpPr>
        <p:spPr/>
        <p:txBody>
          <a:bodyPr/>
          <a:lstStyle/>
          <a:p>
            <a:r>
              <a:rPr lang="en-US" dirty="0"/>
              <a:t>Interim Webex Meetings (May-July)</a:t>
            </a:r>
          </a:p>
        </p:txBody>
      </p:sp>
      <p:sp>
        <p:nvSpPr>
          <p:cNvPr id="3" name="Text Placeholder 2">
            <a:extLst>
              <a:ext uri="{FF2B5EF4-FFF2-40B4-BE49-F238E27FC236}">
                <a16:creationId xmlns:a16="http://schemas.microsoft.com/office/drawing/2014/main" id="{0FED2AE8-EF14-423B-B58B-9AAEAA4A5D8B}"/>
              </a:ext>
            </a:extLst>
          </p:cNvPr>
          <p:cNvSpPr>
            <a:spLocks noGrp="1"/>
          </p:cNvSpPr>
          <p:nvPr>
            <p:ph type="body" sz="half" idx="1"/>
          </p:nvPr>
        </p:nvSpPr>
        <p:spPr/>
        <p:txBody>
          <a:bodyPr/>
          <a:lstStyle/>
          <a:p>
            <a:r>
              <a:rPr lang="en-US" dirty="0"/>
              <a:t>TBD</a:t>
            </a:r>
          </a:p>
        </p:txBody>
      </p:sp>
      <p:sp>
        <p:nvSpPr>
          <p:cNvPr id="4" name="Slide Number Placeholder 3">
            <a:extLst>
              <a:ext uri="{FF2B5EF4-FFF2-40B4-BE49-F238E27FC236}">
                <a16:creationId xmlns:a16="http://schemas.microsoft.com/office/drawing/2014/main" id="{71AECE19-E1E6-0F56-BE7C-F2FC02068EB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34</a:t>
            </a:fld>
            <a:endParaRPr lang="en-US"/>
          </a:p>
        </p:txBody>
      </p:sp>
    </p:spTree>
    <p:extLst>
      <p:ext uri="{BB962C8B-B14F-4D97-AF65-F5344CB8AC3E}">
        <p14:creationId xmlns:p14="http://schemas.microsoft.com/office/powerpoint/2010/main" val="1282455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
        <p:nvSpPr>
          <p:cNvPr id="7" name="Title 1">
            <a:extLst>
              <a:ext uri="{FF2B5EF4-FFF2-40B4-BE49-F238E27FC236}">
                <a16:creationId xmlns:a16="http://schemas.microsoft.com/office/drawing/2014/main" id="{274BD988-B8D2-E2BB-1BB5-FF7E977111A8}"/>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8" name="Content Placeholder 2">
            <a:extLst>
              <a:ext uri="{FF2B5EF4-FFF2-40B4-BE49-F238E27FC236}">
                <a16:creationId xmlns:a16="http://schemas.microsoft.com/office/drawing/2014/main" id="{45404A07-8225-C02C-AAE2-B94B01774B10}"/>
              </a:ext>
            </a:extLst>
          </p:cNvPr>
          <p:cNvSpPr>
            <a:spLocks noGrp="1"/>
          </p:cNvSpPr>
          <p:nvPr/>
        </p:nvSpPr>
        <p:spPr bwMode="auto">
          <a:xfrm>
            <a:off x="915458" y="1236762"/>
            <a:ext cx="10361084" cy="521657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 (one computer all day)</a:t>
            </a:r>
          </a:p>
          <a:p>
            <a:pPr marL="457200" indent="-457200">
              <a:buAutoNum type="arabicPeriod"/>
            </a:pPr>
            <a:r>
              <a:rPr lang="en-US" dirty="0"/>
              <a:t>Local: queue to speak a microphone; remember remote attendees will hear you only if you use the microphone!</a:t>
            </a:r>
          </a:p>
          <a:p>
            <a:pPr marL="457200" indent="-457200">
              <a:buAutoNum type="arabicPeriod"/>
            </a:pPr>
            <a:r>
              <a:rPr lang="en-US" dirty="0"/>
              <a:t>Remote attendees please queue via chat window</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accent1">
                    <a:lumMod val="50000"/>
                  </a:schemeClr>
                </a:solidFill>
              </a:rPr>
              <a:t>Presenters, both local and remote, will present via WebEx</a:t>
            </a:r>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333978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4C44A-158B-F784-E8C0-CD821DE16C07}"/>
              </a:ext>
            </a:extLst>
          </p:cNvPr>
          <p:cNvSpPr>
            <a:spLocks noGrp="1"/>
          </p:cNvSpPr>
          <p:nvPr>
            <p:ph type="title"/>
          </p:nvPr>
        </p:nvSpPr>
        <p:spPr/>
        <p:txBody>
          <a:bodyPr/>
          <a:lstStyle/>
          <a:p>
            <a:r>
              <a:rPr lang="en-US" dirty="0"/>
              <a:t>Hybrid Meeting Conduct: Other</a:t>
            </a:r>
          </a:p>
        </p:txBody>
      </p:sp>
      <p:sp>
        <p:nvSpPr>
          <p:cNvPr id="3" name="Text Placeholder 2">
            <a:extLst>
              <a:ext uri="{FF2B5EF4-FFF2-40B4-BE49-F238E27FC236}">
                <a16:creationId xmlns:a16="http://schemas.microsoft.com/office/drawing/2014/main" id="{7C0420DF-12BC-3723-CC1D-78D3BEE01663}"/>
              </a:ext>
            </a:extLst>
          </p:cNvPr>
          <p:cNvSpPr>
            <a:spLocks noGrp="1"/>
          </p:cNvSpPr>
          <p:nvPr>
            <p:ph type="body" sz="half" idx="1"/>
          </p:nvPr>
        </p:nvSpPr>
        <p:spPr/>
        <p:txBody>
          <a:bodyPr>
            <a:normAutofit fontScale="85000" lnSpcReduction="10000"/>
          </a:bodyPr>
          <a:lstStyle/>
          <a:p>
            <a:pPr marL="0" indent="0">
              <a:buNone/>
            </a:pPr>
            <a:r>
              <a:rPr lang="en-US" dirty="0"/>
              <a:t>In room breakouts:</a:t>
            </a:r>
          </a:p>
          <a:p>
            <a:r>
              <a:rPr lang="en-US" dirty="0"/>
              <a:t>We have the TG4ab Meeting rooms (physical and virtual) during our scheduled meeting times</a:t>
            </a:r>
          </a:p>
          <a:p>
            <a:r>
              <a:rPr lang="en-US" dirty="0"/>
              <a:t>We have a 2nd breakout room (physical and virtual) with coordination with WG chair</a:t>
            </a:r>
          </a:p>
          <a:p>
            <a:r>
              <a:rPr lang="en-US" dirty="0"/>
              <a:t>If leading a breakout – get with TC chair or VC for </a:t>
            </a:r>
            <a:r>
              <a:rPr lang="en-US" dirty="0" err="1"/>
              <a:t>webex</a:t>
            </a:r>
            <a:r>
              <a:rPr lang="en-US" dirty="0"/>
              <a:t> details</a:t>
            </a:r>
          </a:p>
          <a:p>
            <a:r>
              <a:rPr lang="en-US" dirty="0"/>
              <a:t>Keep in mind we have remote attendees in inconvenient time zones when able (use email reflector, </a:t>
            </a:r>
            <a:r>
              <a:rPr lang="en-US" dirty="0" err="1"/>
              <a:t>etc</a:t>
            </a:r>
            <a:r>
              <a:rPr lang="en-US" dirty="0"/>
              <a:t>)</a:t>
            </a:r>
          </a:p>
          <a:p>
            <a:r>
              <a:rPr lang="en-US" dirty="0"/>
              <a:t>We will do the best we can and keep learning as we go!</a:t>
            </a:r>
          </a:p>
          <a:p>
            <a:endParaRPr lang="en-US" dirty="0"/>
          </a:p>
        </p:txBody>
      </p:sp>
      <p:sp>
        <p:nvSpPr>
          <p:cNvPr id="4" name="Slide Number Placeholder 3">
            <a:extLst>
              <a:ext uri="{FF2B5EF4-FFF2-40B4-BE49-F238E27FC236}">
                <a16:creationId xmlns:a16="http://schemas.microsoft.com/office/drawing/2014/main" id="{FC831635-9572-BD66-A641-460E159D108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825242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5204D-96FC-8ABF-84D1-37BBB7BB42A2}"/>
              </a:ext>
            </a:extLst>
          </p:cNvPr>
          <p:cNvSpPr>
            <a:spLocks noGrp="1"/>
          </p:cNvSpPr>
          <p:nvPr>
            <p:ph type="title"/>
          </p:nvPr>
        </p:nvSpPr>
        <p:spPr/>
        <p:txBody>
          <a:bodyPr/>
          <a:lstStyle/>
          <a:p>
            <a:r>
              <a:rPr lang="en-US" dirty="0"/>
              <a:t>Time Management</a:t>
            </a:r>
          </a:p>
        </p:txBody>
      </p:sp>
      <p:sp>
        <p:nvSpPr>
          <p:cNvPr id="3" name="Text Placeholder 2">
            <a:extLst>
              <a:ext uri="{FF2B5EF4-FFF2-40B4-BE49-F238E27FC236}">
                <a16:creationId xmlns:a16="http://schemas.microsoft.com/office/drawing/2014/main" id="{88F177ED-8E8A-F563-8EE7-D97347E4B7A2}"/>
              </a:ext>
            </a:extLst>
          </p:cNvPr>
          <p:cNvSpPr>
            <a:spLocks noGrp="1"/>
          </p:cNvSpPr>
          <p:nvPr>
            <p:ph type="body" sz="half" idx="1"/>
          </p:nvPr>
        </p:nvSpPr>
        <p:spPr/>
        <p:txBody>
          <a:bodyPr/>
          <a:lstStyle/>
          <a:p>
            <a:r>
              <a:rPr lang="en-US" dirty="0"/>
              <a:t>We will need to stay within the allocated time to get through everything</a:t>
            </a:r>
          </a:p>
          <a:p>
            <a:r>
              <a:rPr lang="en-US" dirty="0"/>
              <a:t>If less than the allocated time is used in a time slot, we’ll start the next time slot (accumulate any unused time to the end of the meeting)</a:t>
            </a:r>
          </a:p>
          <a:p>
            <a:r>
              <a:rPr lang="en-US" dirty="0"/>
              <a:t>Accumulated time will be used to continue discussion where needed</a:t>
            </a:r>
          </a:p>
        </p:txBody>
      </p:sp>
      <p:sp>
        <p:nvSpPr>
          <p:cNvPr id="4" name="Slide Number Placeholder 3">
            <a:extLst>
              <a:ext uri="{FF2B5EF4-FFF2-40B4-BE49-F238E27FC236}">
                <a16:creationId xmlns:a16="http://schemas.microsoft.com/office/drawing/2014/main" id="{FD55ED54-BB1F-F159-8269-BD1C917DC6B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Tree>
    <p:extLst>
      <p:ext uri="{BB962C8B-B14F-4D97-AF65-F5344CB8AC3E}">
        <p14:creationId xmlns:p14="http://schemas.microsoft.com/office/powerpoint/2010/main" val="4231101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BAE06-8A99-F5A2-FF2A-996344DE8476}"/>
              </a:ext>
            </a:extLst>
          </p:cNvPr>
          <p:cNvSpPr>
            <a:spLocks noGrp="1"/>
          </p:cNvSpPr>
          <p:nvPr>
            <p:ph type="title"/>
          </p:nvPr>
        </p:nvSpPr>
        <p:spPr>
          <a:xfrm>
            <a:off x="914400" y="685800"/>
            <a:ext cx="10363200" cy="609600"/>
          </a:xfrm>
        </p:spPr>
        <p:txBody>
          <a:bodyPr/>
          <a:lstStyle/>
          <a:p>
            <a:r>
              <a:rPr lang="en-US" dirty="0"/>
              <a:t>Additional Reminders</a:t>
            </a:r>
          </a:p>
        </p:txBody>
      </p:sp>
      <p:sp>
        <p:nvSpPr>
          <p:cNvPr id="3" name="Text Placeholder 2">
            <a:extLst>
              <a:ext uri="{FF2B5EF4-FFF2-40B4-BE49-F238E27FC236}">
                <a16:creationId xmlns:a16="http://schemas.microsoft.com/office/drawing/2014/main" id="{80851E5A-7623-547A-0D0A-E7184C848B15}"/>
              </a:ext>
            </a:extLst>
          </p:cNvPr>
          <p:cNvSpPr>
            <a:spLocks noGrp="1"/>
          </p:cNvSpPr>
          <p:nvPr>
            <p:ph type="body" sz="half" idx="1"/>
          </p:nvPr>
        </p:nvSpPr>
        <p:spPr/>
        <p:txBody>
          <a:bodyPr>
            <a:normAutofit/>
          </a:bodyPr>
          <a:lstStyle/>
          <a:p>
            <a:pPr lvl="0"/>
            <a:r>
              <a:rPr lang="en-GB" dirty="0"/>
              <a:t>No Photography or recording is allowed</a:t>
            </a:r>
          </a:p>
          <a:p>
            <a:pPr lvl="0"/>
            <a:r>
              <a:rPr lang="en-GB" dirty="0"/>
              <a:t>Press (i.e., anyone reporting publicly on this meeting) are to announce their presence (Jan 2019 IEEE-SA Standards Board Ops Manual 5.3.3.2)</a:t>
            </a:r>
            <a:endParaRPr lang="en-GB" sz="1400" dirty="0"/>
          </a:p>
          <a:p>
            <a:pPr lvl="0"/>
            <a:r>
              <a:rPr lang="en-GB" dirty="0"/>
              <a:t>Wear badges at all times in meeting areas (face to face attendees)</a:t>
            </a:r>
            <a:endParaRPr lang="en-GB" sz="1400" dirty="0"/>
          </a:p>
        </p:txBody>
      </p:sp>
      <p:sp>
        <p:nvSpPr>
          <p:cNvPr id="4" name="Slide Number Placeholder 3">
            <a:extLst>
              <a:ext uri="{FF2B5EF4-FFF2-40B4-BE49-F238E27FC236}">
                <a16:creationId xmlns:a16="http://schemas.microsoft.com/office/drawing/2014/main" id="{78FB0769-60C3-450E-BD8B-09D92016D0C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Tree>
    <p:extLst>
      <p:ext uri="{BB962C8B-B14F-4D97-AF65-F5344CB8AC3E}">
        <p14:creationId xmlns:p14="http://schemas.microsoft.com/office/powerpoint/2010/main" val="1935716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
        <p:nvSpPr>
          <p:cNvPr id="2" name="Content Placeholder 2">
            <a:extLst>
              <a:ext uri="{FF2B5EF4-FFF2-40B4-BE49-F238E27FC236}">
                <a16:creationId xmlns:a16="http://schemas.microsoft.com/office/drawing/2014/main" id="{0D4E12AA-0DC0-7A7A-9EBE-572CFDD3F3BB}"/>
              </a:ext>
            </a:extLst>
          </p:cNvPr>
          <p:cNvSpPr txBox="1">
            <a:spLocks/>
          </p:cNvSpPr>
          <p:nvPr/>
        </p:nvSpPr>
        <p:spPr bwMode="auto">
          <a:xfrm>
            <a:off x="2209802" y="2204864"/>
            <a:ext cx="7770813" cy="418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buFont typeface="Arial" panose="020B0604020202020204" pitchFamily="34" charset="0"/>
              <a:buChar char="•"/>
            </a:pPr>
            <a:r>
              <a:rPr lang="en-US" sz="2000" b="1" kern="0" dirty="0">
                <a:solidFill>
                  <a:srgbClr val="FF0000"/>
                </a:solidFill>
              </a:rPr>
              <a:t>This 802.15 meeting is part of the IEEE 802 wireless </a:t>
            </a:r>
            <a:r>
              <a:rPr lang="en-US" sz="2000" b="1" kern="0" dirty="0" err="1">
                <a:solidFill>
                  <a:srgbClr val="FF0000"/>
                </a:solidFill>
              </a:rPr>
              <a:t>inerim</a:t>
            </a:r>
            <a:r>
              <a:rPr lang="en-US" sz="2000" b="1" kern="0" dirty="0">
                <a:solidFill>
                  <a:srgbClr val="FF0000"/>
                </a:solidFill>
              </a:rPr>
              <a:t> session</a:t>
            </a:r>
          </a:p>
          <a:p>
            <a:pPr>
              <a:buFont typeface="Arial" panose="020B0604020202020204" pitchFamily="34" charset="0"/>
              <a:buChar char="•"/>
            </a:pPr>
            <a:r>
              <a:rPr lang="en-US" sz="2000" kern="0" dirty="0"/>
              <a:t>You must pay the registration fee in order to attend </a:t>
            </a:r>
            <a:r>
              <a:rPr lang="en-US" sz="2000" b="1" u="sng" kern="0" dirty="0"/>
              <a:t>virtually or in person</a:t>
            </a:r>
          </a:p>
          <a:p>
            <a:pPr>
              <a:buFont typeface="Arial" panose="020B0604020202020204" pitchFamily="34" charset="0"/>
              <a:buChar char="•"/>
            </a:pPr>
            <a:r>
              <a:rPr lang="en-US" sz="2000" kern="0" dirty="0"/>
              <a:t>If you have not already done so please register:</a:t>
            </a:r>
          </a:p>
          <a:p>
            <a:pPr marL="0" indent="0"/>
            <a:endParaRPr lang="en-US" sz="2000" kern="0" dirty="0"/>
          </a:p>
          <a:p>
            <a:pPr marL="0" indent="0" algn="ctr"/>
            <a:r>
              <a:rPr lang="en-US" sz="2400" b="1" kern="0" dirty="0"/>
              <a:t>Session Information &amp; Registration Website: </a:t>
            </a:r>
          </a:p>
          <a:p>
            <a:pPr marL="457200" lvl="1" indent="0" algn="ctr">
              <a:buNone/>
            </a:pPr>
            <a:r>
              <a:rPr lang="en-US" sz="2400" kern="0" dirty="0">
                <a:hlinkClick r:id="rId2"/>
              </a:rPr>
              <a:t>https://touchpoint.eventsair.com/2024-jan-ieee-802-wireless-interim-session/registration</a:t>
            </a:r>
            <a:endParaRPr lang="en-US" sz="2400" kern="0" dirty="0"/>
          </a:p>
          <a:p>
            <a:pPr marL="457200" lvl="1" indent="0" algn="ctr">
              <a:buNone/>
            </a:pPr>
            <a:endParaRPr lang="en-US" sz="2400" kern="0" dirty="0"/>
          </a:p>
          <a:p>
            <a:pPr marL="457200" lvl="1" indent="0" algn="ctr">
              <a:buNone/>
            </a:pPr>
            <a:r>
              <a:rPr lang="en-US" sz="2000" b="1" kern="0" dirty="0"/>
              <a:t>If you do not intend to register for this session you must leave this meeting and, if you have logged attendance on IMAT, email the appropriate WG chair or vice chairs to have your attendance cancelled</a:t>
            </a:r>
          </a:p>
          <a:p>
            <a:endParaRPr lang="en-US" kern="0" dirty="0"/>
          </a:p>
        </p:txBody>
      </p:sp>
      <p:sp>
        <p:nvSpPr>
          <p:cNvPr id="3" name="Title 1">
            <a:extLst>
              <a:ext uri="{FF2B5EF4-FFF2-40B4-BE49-F238E27FC236}">
                <a16:creationId xmlns:a16="http://schemas.microsoft.com/office/drawing/2014/main" id="{1EF1EB42-E07B-08EB-CDDB-7D605F295A5F}"/>
              </a:ext>
            </a:extLst>
          </p:cNvPr>
          <p:cNvSpPr>
            <a:spLocks noGrp="1"/>
          </p:cNvSpPr>
          <p:nvPr>
            <p:ph type="title"/>
          </p:nvPr>
        </p:nvSpPr>
        <p:spPr>
          <a:xfrm>
            <a:off x="2286001" y="685800"/>
            <a:ext cx="7764463" cy="1303040"/>
          </a:xfrm>
        </p:spPr>
        <p:txBody>
          <a:bodyPr anchor="t"/>
          <a:lstStyle/>
          <a:p>
            <a:r>
              <a:rPr lang="en-US" sz="3600" dirty="0"/>
              <a:t>Registration for </a:t>
            </a:r>
            <a:r>
              <a:rPr lang="en-US" sz="3600" b="1" dirty="0"/>
              <a:t>802 LMSC Plenaries </a:t>
            </a:r>
            <a:r>
              <a:rPr lang="en-US" sz="3600" dirty="0"/>
              <a:t>and 802 Wireless Interims</a:t>
            </a:r>
          </a:p>
        </p:txBody>
      </p:sp>
    </p:spTree>
    <p:extLst>
      <p:ext uri="{BB962C8B-B14F-4D97-AF65-F5344CB8AC3E}">
        <p14:creationId xmlns:p14="http://schemas.microsoft.com/office/powerpoint/2010/main" val="1048001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spTree>
    <p:extLst>
      <p:ext uri="{BB962C8B-B14F-4D97-AF65-F5344CB8AC3E}">
        <p14:creationId xmlns:p14="http://schemas.microsoft.com/office/powerpoint/2010/main" val="269992511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54001</TotalTime>
  <Words>3496</Words>
  <Application>Microsoft Office PowerPoint</Application>
  <PresentationFormat>Widescreen</PresentationFormat>
  <Paragraphs>356</Paragraphs>
  <Slides>34</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Calibri</vt:lpstr>
      <vt:lpstr>Lucida Grande</vt:lpstr>
      <vt:lpstr>Monotype Sorts</vt:lpstr>
      <vt:lpstr>Open Sans</vt:lpstr>
      <vt:lpstr>Tahoma</vt:lpstr>
      <vt:lpstr>Times New Roman</vt:lpstr>
      <vt:lpstr>Wingdings</vt:lpstr>
      <vt:lpstr>IEEE-802_15</vt:lpstr>
      <vt:lpstr>PowerPoint Presentation</vt:lpstr>
      <vt:lpstr>Task Group 15.4ab Next Generation UWB Amendment</vt:lpstr>
      <vt:lpstr>Meeting Preamble </vt:lpstr>
      <vt:lpstr>PowerPoint Presentation</vt:lpstr>
      <vt:lpstr>Hybrid Meeting Conduct: Other</vt:lpstr>
      <vt:lpstr>Time Management</vt:lpstr>
      <vt:lpstr>Additional Reminders</vt:lpstr>
      <vt:lpstr>Registration for 802 LMSC Plenaries and 802 Wireless Interims</vt:lpstr>
      <vt:lpstr>Task Group Rules</vt:lpstr>
      <vt:lpstr>IEEE-SA Patent, Copyright, and Participation Policies</vt:lpstr>
      <vt:lpstr>PARTICIPANTS HAVE A DUTY TO INFORM THE IEEE</vt:lpstr>
      <vt:lpstr>Participants have a duty to inform the IEEE</vt:lpstr>
      <vt:lpstr>OTHER GUIDELINES FOR IEEE WORKING GROUP MEETINGS</vt:lpstr>
      <vt:lpstr>PATENT-RELATED INFORMATION</vt:lpstr>
      <vt:lpstr>Participant behavior in IEEE-SA activities is guided by the IEEE Codes of Ethics &amp; Conduct</vt:lpstr>
      <vt:lpstr>Participants in the IEEE-SA “individual process” shall act independently of others, including employers </vt:lpstr>
      <vt:lpstr>IEEE-SA standards activities shall allow the fair &amp; equitable consideration of all viewpoints </vt:lpstr>
      <vt:lpstr>IEEE SA Copyright Policy</vt:lpstr>
      <vt:lpstr>IEEE SA Copyright Policy</vt:lpstr>
      <vt:lpstr>Reminders</vt:lpstr>
      <vt:lpstr>Agenda</vt:lpstr>
      <vt:lpstr>Participants have a duty to inform the IEEE</vt:lpstr>
      <vt:lpstr>Agenda</vt:lpstr>
      <vt:lpstr>Approvals of Minutes</vt:lpstr>
      <vt:lpstr>Session Objectives</vt:lpstr>
      <vt:lpstr>5.2.b Scope of the project (As approved):</vt:lpstr>
      <vt:lpstr>PowerPoint Presentation</vt:lpstr>
      <vt:lpstr>Comment resolution reports</vt:lpstr>
      <vt:lpstr>Editor’s Corner</vt:lpstr>
      <vt:lpstr>Next Steps</vt:lpstr>
      <vt:lpstr>Completing the Draft</vt:lpstr>
      <vt:lpstr>Steps up to Letter Ballot: Summary</vt:lpstr>
      <vt:lpstr>Timeline Notes</vt:lpstr>
      <vt:lpstr>Interim Webex Meetings (May-July)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1282</cp:revision>
  <cp:lastPrinted>2000-07-07T01:25:49Z</cp:lastPrinted>
  <dcterms:created xsi:type="dcterms:W3CDTF">1999-06-22T06:24:01Z</dcterms:created>
  <dcterms:modified xsi:type="dcterms:W3CDTF">2024-05-13T08:14:46Z</dcterms:modified>
  <cp:category/>
</cp:coreProperties>
</file>