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7" r:id="rId4"/>
    <p:sldId id="261" r:id="rId5"/>
    <p:sldId id="265"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69" d="100"/>
          <a:sy n="69" d="100"/>
        </p:scale>
        <p:origin x="1128" y="5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15-24-0260-00-0thz-SC_THz-May_2024_Closing_Plenary_Slides</a:t>
            </a: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a:t>May 2024</a:t>
            </a:r>
          </a:p>
        </p:txBody>
      </p:sp>
      <p:sp>
        <p:nvSpPr>
          <p:cNvPr id="5" name="Fußzeilenplatzhalter 2"/>
          <p:cNvSpPr>
            <a:spLocks noGrp="1"/>
          </p:cNvSpPr>
          <p:nvPr>
            <p:ph type="ftr" sz="quarter" idx="11"/>
          </p:nvPr>
        </p:nvSpPr>
        <p:spPr>
          <a:xfrm>
            <a:off x="5486400" y="6525344"/>
            <a:ext cx="3124200" cy="184666"/>
          </a:xfrm>
        </p:spPr>
        <p:txBody>
          <a:bodyPr/>
          <a:lstStyle/>
          <a:p>
            <a:r>
              <a:rPr lang="en-US" dirty="0"/>
              <a:t>Thomas Kürner (TU Braunschweig).</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SC THz May 2024 </a:t>
            </a:r>
            <a:r>
              <a:rPr lang="en-US" sz="1600" dirty="0"/>
              <a:t>Closing Plenary Slides</a:t>
            </a:r>
            <a:endParaRPr lang="de-DE" sz="1600" dirty="0"/>
          </a:p>
          <a:p>
            <a:r>
              <a:rPr lang="en-US" sz="1600" dirty="0">
                <a:solidFill>
                  <a:schemeClr val="tx2"/>
                </a:solidFill>
              </a:rPr>
              <a:t>	</a:t>
            </a:r>
          </a:p>
          <a:p>
            <a:r>
              <a:rPr lang="en-US" sz="1600" b="1" dirty="0">
                <a:solidFill>
                  <a:schemeClr val="tx2"/>
                </a:solidFill>
              </a:rPr>
              <a:t>Date Submitted: </a:t>
            </a:r>
            <a:r>
              <a:rPr lang="en-US" sz="1600" dirty="0">
                <a:solidFill>
                  <a:schemeClr val="tx2"/>
                </a:solidFill>
              </a:rPr>
              <a:t>14 May 2024</a:t>
            </a:r>
          </a:p>
          <a:p>
            <a:r>
              <a:rPr lang="en-US" sz="1600" b="1" dirty="0">
                <a:solidFill>
                  <a:schemeClr val="tx2"/>
                </a:solidFill>
              </a:rPr>
              <a:t>Source:</a:t>
            </a:r>
            <a:r>
              <a:rPr lang="en-US" sz="1600" dirty="0">
                <a:solidFill>
                  <a:schemeClr val="tx2"/>
                </a:solidFill>
              </a:rPr>
              <a:t> Thomas Kürner TU Braunschweig</a:t>
            </a:r>
          </a:p>
          <a:p>
            <a:r>
              <a:rPr lang="en-US" sz="1600" dirty="0">
                <a:solidFill>
                  <a:schemeClr val="tx2"/>
                </a:solidFill>
              </a:rPr>
              <a:t>Address: </a:t>
            </a:r>
            <a:r>
              <a:rPr lang="en-US" sz="1600" dirty="0" err="1">
                <a:solidFill>
                  <a:schemeClr val="tx2"/>
                </a:solidFill>
              </a:rPr>
              <a:t>Schleinitzstr</a:t>
            </a:r>
            <a:r>
              <a:rPr lang="en-US" sz="1600" dirty="0">
                <a:solidFill>
                  <a:schemeClr val="tx2"/>
                </a:solidFill>
              </a:rPr>
              <a:t>. 22, D-38092 Braunschweig, Germany</a:t>
            </a:r>
          </a:p>
          <a:p>
            <a:r>
              <a:rPr lang="en-US" sz="1600" dirty="0">
                <a:solidFill>
                  <a:schemeClr val="tx2"/>
                </a:solidFill>
              </a:rPr>
              <a:t>Voice:+495313912416, FAX: +495313915192, E-Mail: t.kuerner@tu-bs.de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SC THz May 2024 </a:t>
            </a:r>
            <a:r>
              <a:rPr lang="en-US" sz="1600" dirty="0"/>
              <a:t>Closing Plenary Slides</a:t>
            </a:r>
            <a:endParaRPr lang="en-US" sz="1600" dirty="0">
              <a:solidFill>
                <a:schemeClr val="tx2"/>
              </a:solidFill>
            </a:endParaRPr>
          </a:p>
          <a:p>
            <a:pPr>
              <a:spcBef>
                <a:spcPts val="600"/>
              </a:spcBef>
              <a:spcAft>
                <a:spcPts val="600"/>
              </a:spcAft>
            </a:pPr>
            <a:r>
              <a:rPr lang="en-US" sz="1600" b="1" dirty="0">
                <a:solidFill>
                  <a:schemeClr val="tx2"/>
                </a:solidFill>
              </a:rPr>
              <a:t>Purpose: </a:t>
            </a:r>
            <a:r>
              <a:rPr lang="en-US" sz="1600" dirty="0">
                <a:solidFill>
                  <a:schemeClr val="tx2"/>
                </a:solidFill>
              </a:rPr>
              <a:t>Closing report to WG 15 closing plenary</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SC THz May 2024</a:t>
            </a:r>
            <a:br>
              <a:rPr lang="de-DE" dirty="0"/>
            </a:br>
            <a:r>
              <a:rPr lang="de-DE" dirty="0"/>
              <a:t>Closing Report</a:t>
            </a:r>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a:t>May 2024</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Meetings/</a:t>
            </a:r>
            <a:r>
              <a:rPr lang="de-DE" dirty="0" err="1"/>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a:t>2  </a:t>
            </a:r>
            <a:r>
              <a:rPr lang="de-DE" sz="2000" dirty="0" err="1"/>
              <a:t>meetings</a:t>
            </a:r>
            <a:r>
              <a:rPr lang="de-DE" sz="2000" dirty="0"/>
              <a:t> on Mon PM2 and Tue PM1</a:t>
            </a:r>
          </a:p>
          <a:p>
            <a:r>
              <a:rPr lang="de-DE" sz="2000" dirty="0"/>
              <a:t>11 </a:t>
            </a:r>
            <a:r>
              <a:rPr lang="de-DE" sz="2000" dirty="0" err="1"/>
              <a:t>participants</a:t>
            </a:r>
            <a:r>
              <a:rPr lang="de-DE" sz="2000" dirty="0"/>
              <a:t> (6 </a:t>
            </a:r>
            <a:r>
              <a:rPr lang="de-DE" sz="2000" dirty="0" err="1"/>
              <a:t>onsite</a:t>
            </a:r>
            <a:r>
              <a:rPr lang="de-DE" sz="2000" dirty="0"/>
              <a:t>, 5 online)</a:t>
            </a:r>
          </a:p>
          <a:p>
            <a:r>
              <a:rPr lang="de-DE" sz="2000" dirty="0" err="1"/>
              <a:t>Contributions</a:t>
            </a:r>
            <a:endParaRPr lang="de-DE" sz="2000" dirty="0"/>
          </a:p>
          <a:p>
            <a:pPr marL="857250" lvl="1" indent="-457200"/>
            <a:r>
              <a:rPr lang="en-US" sz="1600" i="1" dirty="0">
                <a:effectLst/>
                <a:latin typeface="Times New Roman" panose="02020603050405020304" pitchFamily="18" charset="0"/>
                <a:ea typeface="MS PGothic" panose="020B0600070205080204" pitchFamily="34" charset="-128"/>
              </a:rPr>
              <a:t>Liaison from ETSI ISG THZ on the publication of GR THz 001 and GR THz 002 </a:t>
            </a:r>
            <a:r>
              <a:rPr lang="en-US" sz="1600" dirty="0">
                <a:effectLst/>
                <a:latin typeface="Times New Roman" panose="02020603050405020304" pitchFamily="18" charset="0"/>
                <a:ea typeface="MS PGothic" panose="020B0600070205080204" pitchFamily="34" charset="-128"/>
              </a:rPr>
              <a:t>(24/0232)</a:t>
            </a:r>
            <a:r>
              <a:rPr lang="en-US" sz="1600" i="1" dirty="0">
                <a:effectLst/>
                <a:latin typeface="Times New Roman" panose="02020603050405020304" pitchFamily="18" charset="0"/>
                <a:ea typeface="MS PGothic" panose="020B0600070205080204" pitchFamily="34" charset="-128"/>
              </a:rPr>
              <a:t> </a:t>
            </a:r>
            <a:r>
              <a:rPr lang="en-US" sz="1600" dirty="0">
                <a:effectLst/>
                <a:latin typeface="Times New Roman" panose="02020603050405020304" pitchFamily="18" charset="0"/>
                <a:ea typeface="MS PGothic" panose="020B0600070205080204" pitchFamily="34" charset="-128"/>
              </a:rPr>
              <a:t>by Thomas Kürner (TU Braunschweig/Germany)</a:t>
            </a:r>
            <a:endParaRPr lang="de-DE" sz="16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ETSI_ISG_THz_GR001_Identificaton of use cases for THz communications systems </a:t>
            </a:r>
            <a:r>
              <a:rPr lang="en-US" sz="1600" dirty="0">
                <a:effectLst/>
                <a:latin typeface="Times New Roman" panose="02020603050405020304" pitchFamily="18" charset="0"/>
                <a:ea typeface="MS PGothic" panose="020B0600070205080204" pitchFamily="34" charset="-128"/>
              </a:rPr>
              <a:t>(24/0233)</a:t>
            </a:r>
            <a:r>
              <a:rPr lang="en-US" sz="1600" i="1" dirty="0">
                <a:effectLst/>
                <a:latin typeface="Times New Roman" panose="02020603050405020304" pitchFamily="18" charset="0"/>
                <a:ea typeface="MS PGothic" panose="020B0600070205080204" pitchFamily="34" charset="-128"/>
              </a:rPr>
              <a:t> </a:t>
            </a:r>
            <a:r>
              <a:rPr lang="en-US" sz="1600" dirty="0">
                <a:effectLst/>
                <a:latin typeface="Times New Roman" panose="02020603050405020304" pitchFamily="18" charset="0"/>
                <a:ea typeface="MS PGothic" panose="020B0600070205080204" pitchFamily="34" charset="-128"/>
              </a:rPr>
              <a:t>by Thomas Kürner (TU Braunschweig/Germany)</a:t>
            </a:r>
          </a:p>
          <a:p>
            <a:pPr marL="857250" lvl="1" indent="-457200"/>
            <a:r>
              <a:rPr lang="en-US" sz="1600" dirty="0">
                <a:effectLst/>
                <a:latin typeface="Times New Roman" panose="02020603050405020304" pitchFamily="18" charset="0"/>
                <a:ea typeface="MS PGothic" panose="020B0600070205080204" pitchFamily="34" charset="-128"/>
              </a:rPr>
              <a:t> </a:t>
            </a:r>
            <a:r>
              <a:rPr lang="en-US" sz="1600" i="1" dirty="0">
                <a:effectLst/>
                <a:latin typeface="Times New Roman" panose="02020603050405020304" pitchFamily="18" charset="0"/>
                <a:ea typeface="MS PGothic" panose="020B0600070205080204" pitchFamily="34" charset="-128"/>
              </a:rPr>
              <a:t>ETSI_ISG_THz_GR002_Identification of frequency bands of interest for THz communication systems </a:t>
            </a:r>
            <a:r>
              <a:rPr lang="en-US" sz="1600" dirty="0">
                <a:effectLst/>
                <a:latin typeface="Times New Roman" panose="02020603050405020304" pitchFamily="18" charset="0"/>
                <a:ea typeface="MS PGothic" panose="020B0600070205080204" pitchFamily="34" charset="-128"/>
              </a:rPr>
              <a:t>(24/0234) by Thomas Kürner (TU Braunschweig/Germany)</a:t>
            </a:r>
            <a:endParaRPr lang="de-DE" sz="16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Indoor network for heterogeneous mobile services including 5G/6G (THz) </a:t>
            </a:r>
            <a:r>
              <a:rPr lang="en-US" sz="1600" dirty="0">
                <a:effectLst/>
                <a:latin typeface="Times New Roman" panose="02020603050405020304" pitchFamily="18" charset="0"/>
                <a:ea typeface="MS PGothic" panose="020B0600070205080204" pitchFamily="34" charset="-128"/>
              </a:rPr>
              <a:t>(24/0239)</a:t>
            </a:r>
            <a:r>
              <a:rPr lang="en-US" sz="1600" i="1" dirty="0">
                <a:effectLst/>
                <a:latin typeface="Times New Roman" panose="02020603050405020304" pitchFamily="18" charset="0"/>
                <a:ea typeface="MS PGothic" panose="020B0600070205080204" pitchFamily="34" charset="-128"/>
              </a:rPr>
              <a:t> </a:t>
            </a:r>
            <a:r>
              <a:rPr lang="en-US" sz="1600" dirty="0">
                <a:effectLst/>
                <a:latin typeface="Times New Roman" panose="02020603050405020304" pitchFamily="18" charset="0"/>
                <a:ea typeface="MS PGothic" panose="020B0600070205080204" pitchFamily="34" charset="-128"/>
              </a:rPr>
              <a:t>by Seung-Hyun Cho (ETRI/Korea) </a:t>
            </a:r>
            <a:endParaRPr lang="de-DE" sz="16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154/300 GHz Dual-band Double-Directional Channel Measurements in a Large Conference Room Environment </a:t>
            </a:r>
            <a:r>
              <a:rPr lang="en-US" sz="1600" dirty="0">
                <a:effectLst/>
                <a:latin typeface="Times New Roman" panose="02020603050405020304" pitchFamily="18" charset="0"/>
                <a:ea typeface="MS PGothic" panose="020B0600070205080204" pitchFamily="34" charset="-128"/>
              </a:rPr>
              <a:t>(24/0240)</a:t>
            </a:r>
            <a:r>
              <a:rPr lang="en-US" sz="1600" i="1" dirty="0">
                <a:effectLst/>
                <a:latin typeface="Times New Roman" panose="02020603050405020304" pitchFamily="18" charset="0"/>
                <a:ea typeface="MS PGothic" panose="020B0600070205080204" pitchFamily="34" charset="-128"/>
              </a:rPr>
              <a:t> </a:t>
            </a:r>
            <a:r>
              <a:rPr lang="en-US" sz="1600" dirty="0">
                <a:effectLst/>
                <a:latin typeface="Times New Roman" panose="02020603050405020304" pitchFamily="18" charset="0"/>
                <a:ea typeface="MS PGothic" panose="020B0600070205080204" pitchFamily="34" charset="-128"/>
              </a:rPr>
              <a:t>by Shigenobu Sasaki (Niigata University/Japan)</a:t>
            </a:r>
            <a:endParaRPr lang="de-DE" sz="1600" dirty="0">
              <a:effectLst/>
              <a:latin typeface="Times New Roman" panose="02020603050405020304" pitchFamily="18" charset="0"/>
              <a:ea typeface="MS PGothic" panose="020B0600070205080204" pitchFamily="34" charset="-128"/>
            </a:endParaRPr>
          </a:p>
          <a:p>
            <a:pPr marL="0" indent="0">
              <a:buNone/>
            </a:pPr>
            <a:endParaRPr lang="de-DE" sz="1800" dirty="0">
              <a:effectLst/>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p:txBody>
      </p:sp>
      <p:sp>
        <p:nvSpPr>
          <p:cNvPr id="2" name="Datumsplatzhalter 1"/>
          <p:cNvSpPr>
            <a:spLocks noGrp="1"/>
          </p:cNvSpPr>
          <p:nvPr>
            <p:ph type="dt" sz="half" idx="10"/>
          </p:nvPr>
        </p:nvSpPr>
        <p:spPr/>
        <p:txBody>
          <a:bodyPr/>
          <a:lstStyle/>
          <a:p>
            <a:r>
              <a:rPr lang="en-US" dirty="0"/>
              <a:t>May 2024</a:t>
            </a:r>
          </a:p>
        </p:txBody>
      </p:sp>
      <p:sp>
        <p:nvSpPr>
          <p:cNvPr id="3" name="Fußzeilenplatzhalter 2"/>
          <p:cNvSpPr>
            <a:spLocks noGrp="1"/>
          </p:cNvSpPr>
          <p:nvPr>
            <p:ph type="ftr" sz="quarter" idx="11"/>
          </p:nvPr>
        </p:nvSpPr>
        <p:spPr/>
        <p:txBody>
          <a:bodyPr/>
          <a:lstStyle/>
          <a:p>
            <a:r>
              <a:rPr lang="en-US" dirty="0"/>
              <a:t>Thomas Kürner, TU Braunschweig</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Tree>
    <p:extLst>
      <p:ext uri="{BB962C8B-B14F-4D97-AF65-F5344CB8AC3E}">
        <p14:creationId xmlns:p14="http://schemas.microsoft.com/office/powerpoint/2010/main" val="2157356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Contributions</a:t>
            </a:r>
            <a:r>
              <a:rPr lang="de-DE" dirty="0"/>
              <a:t> (</a:t>
            </a:r>
            <a:r>
              <a:rPr lang="de-DE" dirty="0" err="1"/>
              <a:t>continued</a:t>
            </a:r>
            <a:r>
              <a:rPr lang="de-DE" dirty="0"/>
              <a:t>)</a:t>
            </a:r>
          </a:p>
        </p:txBody>
      </p:sp>
      <p:sp>
        <p:nvSpPr>
          <p:cNvPr id="6" name="Inhaltsplatzhalter 5"/>
          <p:cNvSpPr>
            <a:spLocks noGrp="1"/>
          </p:cNvSpPr>
          <p:nvPr>
            <p:ph idx="1"/>
          </p:nvPr>
        </p:nvSpPr>
        <p:spPr>
          <a:xfrm>
            <a:off x="685800" y="1728942"/>
            <a:ext cx="7772400" cy="4114800"/>
          </a:xfrm>
        </p:spPr>
        <p:txBody>
          <a:bodyPr/>
          <a:lstStyle/>
          <a:p>
            <a:pPr marL="857250" lvl="1" indent="-457200"/>
            <a:r>
              <a:rPr lang="en-US" sz="1600" i="1" dirty="0">
                <a:effectLst/>
                <a:latin typeface="Times New Roman" panose="02020603050405020304" pitchFamily="18" charset="0"/>
                <a:ea typeface="MS PGothic" panose="020B0600070205080204" pitchFamily="34" charset="-128"/>
              </a:rPr>
              <a:t>Obstacle-tolerant terahertz wireless link using self-healing </a:t>
            </a:r>
            <a:r>
              <a:rPr lang="en-US" sz="1600" i="1">
                <a:effectLst/>
                <a:latin typeface="Times New Roman" panose="02020603050405020304" pitchFamily="18" charset="0"/>
                <a:ea typeface="MS PGothic" panose="020B0600070205080204" pitchFamily="34" charset="-128"/>
              </a:rPr>
              <a:t>Bessel beams </a:t>
            </a:r>
            <a:r>
              <a:rPr lang="en-US" sz="1600">
                <a:effectLst/>
                <a:latin typeface="Times New Roman" panose="02020603050405020304" pitchFamily="18" charset="0"/>
                <a:ea typeface="MS PGothic" panose="020B0600070205080204" pitchFamily="34" charset="-128"/>
              </a:rPr>
              <a:t>(</a:t>
            </a:r>
            <a:r>
              <a:rPr lang="en-US" sz="1600" dirty="0">
                <a:effectLst/>
                <a:latin typeface="Times New Roman" panose="02020603050405020304" pitchFamily="18" charset="0"/>
                <a:ea typeface="MS PGothic" panose="020B0600070205080204" pitchFamily="34" charset="-128"/>
              </a:rPr>
              <a:t>24/0273)</a:t>
            </a:r>
            <a:r>
              <a:rPr lang="en-US" sz="1600" i="1" dirty="0">
                <a:effectLst/>
                <a:latin typeface="Times New Roman" panose="02020603050405020304" pitchFamily="18" charset="0"/>
                <a:ea typeface="MS PGothic" panose="020B0600070205080204" pitchFamily="34" charset="-128"/>
              </a:rPr>
              <a:t> </a:t>
            </a:r>
            <a:r>
              <a:rPr lang="en-US" sz="1600" dirty="0">
                <a:effectLst/>
                <a:latin typeface="Times New Roman" panose="02020603050405020304" pitchFamily="18" charset="0"/>
                <a:ea typeface="MS PGothic" panose="020B0600070205080204" pitchFamily="34" charset="-128"/>
              </a:rPr>
              <a:t>by Shintaro </a:t>
            </a:r>
            <a:r>
              <a:rPr lang="en-US" sz="1600" dirty="0" err="1">
                <a:effectLst/>
                <a:latin typeface="Times New Roman" panose="02020603050405020304" pitchFamily="18" charset="0"/>
                <a:ea typeface="MS PGothic" panose="020B0600070205080204" pitchFamily="34" charset="-128"/>
              </a:rPr>
              <a:t>Hisatake</a:t>
            </a:r>
            <a:r>
              <a:rPr lang="en-US" sz="1600" dirty="0">
                <a:effectLst/>
                <a:latin typeface="Times New Roman" panose="02020603050405020304" pitchFamily="18" charset="0"/>
                <a:ea typeface="MS PGothic" panose="020B0600070205080204" pitchFamily="34" charset="-128"/>
              </a:rPr>
              <a:t> (Gifu University/Japan)</a:t>
            </a:r>
            <a:endParaRPr lang="de-DE" sz="16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Channel Measurements in Workspace with Robotic Manipulators at 300 GHz and Recent Results</a:t>
            </a:r>
            <a:r>
              <a:rPr lang="en-US" sz="1600" dirty="0">
                <a:effectLst/>
                <a:latin typeface="Times New Roman" panose="02020603050405020304" pitchFamily="18" charset="0"/>
                <a:ea typeface="MS PGothic" panose="020B0600070205080204" pitchFamily="34" charset="-128"/>
              </a:rPr>
              <a:t> (24/0243) by Thomas Kürner (TU Braunschweig/Germany)</a:t>
            </a:r>
            <a:endParaRPr lang="de-DE" sz="1600" dirty="0">
              <a:effectLst/>
              <a:latin typeface="Times New Roman" panose="02020603050405020304" pitchFamily="18" charset="0"/>
              <a:ea typeface="MS PGothic" panose="020B0600070205080204" pitchFamily="34" charset="-128"/>
            </a:endParaRPr>
          </a:p>
          <a:p>
            <a:pPr marL="0" indent="0">
              <a:buNone/>
            </a:pPr>
            <a:endParaRPr lang="de-DE" sz="1800" dirty="0">
              <a:effectLst/>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p:txBody>
      </p:sp>
      <p:sp>
        <p:nvSpPr>
          <p:cNvPr id="2" name="Datumsplatzhalter 1"/>
          <p:cNvSpPr>
            <a:spLocks noGrp="1"/>
          </p:cNvSpPr>
          <p:nvPr>
            <p:ph type="dt" sz="half" idx="10"/>
          </p:nvPr>
        </p:nvSpPr>
        <p:spPr/>
        <p:txBody>
          <a:bodyPr/>
          <a:lstStyle/>
          <a:p>
            <a:r>
              <a:rPr lang="en-US" dirty="0"/>
              <a:t>May 2024</a:t>
            </a:r>
          </a:p>
        </p:txBody>
      </p:sp>
      <p:sp>
        <p:nvSpPr>
          <p:cNvPr id="3" name="Fußzeilenplatzhalter 2"/>
          <p:cNvSpPr>
            <a:spLocks noGrp="1"/>
          </p:cNvSpPr>
          <p:nvPr>
            <p:ph type="ftr" sz="quarter" idx="11"/>
          </p:nvPr>
        </p:nvSpPr>
        <p:spPr/>
        <p:txBody>
          <a:bodyPr/>
          <a:lstStyle/>
          <a:p>
            <a:r>
              <a:rPr lang="en-US" dirty="0"/>
              <a:t>Thomas Kürner, TU Braunschweig</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a:t>Requested July meetings slots  for SC THz: None</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a:t>Next SC THz </a:t>
            </a:r>
            <a:r>
              <a:rPr lang="de-DE" sz="1800" dirty="0" err="1"/>
              <a:t>meetings</a:t>
            </a:r>
            <a:r>
              <a:rPr lang="de-DE" sz="1800" dirty="0"/>
              <a:t> </a:t>
            </a:r>
            <a:r>
              <a:rPr lang="de-DE" sz="1800" dirty="0" err="1"/>
              <a:t>planned</a:t>
            </a:r>
            <a:r>
              <a:rPr lang="de-DE" sz="1800" dirty="0"/>
              <a:t> </a:t>
            </a:r>
            <a:r>
              <a:rPr lang="de-DE" sz="1800" dirty="0" err="1"/>
              <a:t>are</a:t>
            </a:r>
            <a:endParaRPr lang="de-DE" sz="1800" dirty="0"/>
          </a:p>
          <a:p>
            <a:pPr marL="1041400" lvl="3" indent="-266700">
              <a:spcAft>
                <a:spcPts val="0"/>
              </a:spcAft>
              <a:buFont typeface="Arial" pitchFamily="34" charset="0"/>
              <a:buChar char="•"/>
            </a:pPr>
            <a:r>
              <a:rPr lang="de-DE" sz="1600" dirty="0"/>
              <a:t>November </a:t>
            </a:r>
            <a:r>
              <a:rPr lang="de-DE" sz="1600" dirty="0" err="1"/>
              <a:t>Plenary</a:t>
            </a:r>
            <a:r>
              <a:rPr lang="de-DE" sz="1600" dirty="0"/>
              <a:t> at Vancouver</a:t>
            </a:r>
          </a:p>
          <a:p>
            <a:pPr marL="1041400" lvl="3" indent="-266700">
              <a:spcAft>
                <a:spcPts val="0"/>
              </a:spcAft>
              <a:buFont typeface="Arial" pitchFamily="34" charset="0"/>
              <a:buChar char="•"/>
            </a:pPr>
            <a:r>
              <a:rPr lang="de-DE" sz="1600" dirty="0" err="1"/>
              <a:t>January</a:t>
            </a:r>
            <a:r>
              <a:rPr lang="de-DE" sz="1600" dirty="0"/>
              <a:t> Wireless Interim at Kobe</a:t>
            </a:r>
          </a:p>
          <a:p>
            <a:pPr lvl="1">
              <a:buNone/>
            </a:pPr>
            <a:endParaRPr lang="de-DE" sz="2000" dirty="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a:t>May 2024</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5</a:t>
            </a:fld>
            <a:endParaRPr lang="en-US"/>
          </a:p>
        </p:txBody>
      </p:sp>
    </p:spTree>
    <p:extLst>
      <p:ext uri="{BB962C8B-B14F-4D97-AF65-F5344CB8AC3E}">
        <p14:creationId xmlns:p14="http://schemas.microsoft.com/office/powerpoint/2010/main" val="285570832"/>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475</Words>
  <Application>Microsoft Office PowerPoint</Application>
  <PresentationFormat>Bildschirmpräsentation (4:3)</PresentationFormat>
  <Paragraphs>55</Paragraphs>
  <Slides>5</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5</vt:i4>
      </vt:variant>
    </vt:vector>
  </HeadingPairs>
  <TitlesOfParts>
    <vt:vector size="8" baseType="lpstr">
      <vt:lpstr>Arial</vt:lpstr>
      <vt:lpstr>Times New Roman</vt:lpstr>
      <vt:lpstr>IEEE-P802_15</vt:lpstr>
      <vt:lpstr>PowerPoint-Präsentation</vt:lpstr>
      <vt:lpstr>SC THz May 2024 Closing Report</vt:lpstr>
      <vt:lpstr>Meetings/Contributions</vt:lpstr>
      <vt:lpstr>Contributions (continued)</vt:lpstr>
      <vt:lpstr>Next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221</cp:revision>
  <cp:lastPrinted>1998-02-10T13:28:06Z</cp:lastPrinted>
  <dcterms:created xsi:type="dcterms:W3CDTF">2012-11-14T22:04:21Z</dcterms:created>
  <dcterms:modified xsi:type="dcterms:W3CDTF">2024-05-15T06:10:55Z</dcterms:modified>
</cp:coreProperties>
</file>