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59" r:id="rId2"/>
    <p:sldId id="2366" r:id="rId3"/>
    <p:sldId id="2372" r:id="rId4"/>
    <p:sldId id="290" r:id="rId5"/>
    <p:sldId id="2369" r:id="rId6"/>
    <p:sldId id="2376" r:id="rId7"/>
    <p:sldId id="2375" r:id="rId8"/>
    <p:sldId id="2370" r:id="rId9"/>
    <p:sldId id="2379" r:id="rId10"/>
    <p:sldId id="2380" r:id="rId11"/>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366"/>
            <p14:sldId id="2372"/>
            <p14:sldId id="290"/>
            <p14:sldId id="2369"/>
            <p14:sldId id="2376"/>
            <p14:sldId id="2375"/>
            <p14:sldId id="2370"/>
            <p14:sldId id="2379"/>
            <p14:sldId id="2380"/>
          </p14:sldIdLst>
        </p14:section>
        <p14:section name="Closing Slide" id="{17524BA6-C3AC-EE4D-BA9D-E46A8CDB06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25" autoAdjust="0"/>
    <p:restoredTop sz="95742" autoAdjust="0"/>
  </p:normalViewPr>
  <p:slideViewPr>
    <p:cSldViewPr>
      <p:cViewPr varScale="1">
        <p:scale>
          <a:sx n="84" d="100"/>
          <a:sy n="84" d="100"/>
        </p:scale>
        <p:origin x="663" y="4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24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24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218468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24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6716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3" name="Rectangle 5">
            <a:extLst>
              <a:ext uri="{FF2B5EF4-FFF2-40B4-BE49-F238E27FC236}">
                <a16:creationId xmlns:a16="http://schemas.microsoft.com/office/drawing/2014/main" id="{5C13CC33-2033-9EF6-9D68-DA26E20C07D3}"/>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2" name="Rectangle 5">
            <a:extLst>
              <a:ext uri="{FF2B5EF4-FFF2-40B4-BE49-F238E27FC236}">
                <a16:creationId xmlns:a16="http://schemas.microsoft.com/office/drawing/2014/main" id="{C58AAC64-B14F-3DEE-BCB4-E7E23D517354}"/>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802.15-24-0254-01-0mag</a:t>
            </a: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May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802world.org/plenar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eeesa.webex.com/ieeesa/j.php?MTID=mf6b3dcaaa3f8fd4aef59dabcdf40525c" TargetMode="External"/><Relationship Id="rId2" Type="http://schemas.openxmlformats.org/officeDocument/2006/relationships/hyperlink" Target="https://ieeesa.webex.com/ieeesa/j.php?MTID=m08ad5fa764194afbed9cfb42220d6cfa" TargetMode="External"/><Relationship Id="rId1" Type="http://schemas.openxmlformats.org/officeDocument/2006/relationships/slideLayout" Target="../slideLayouts/slideLayout2.xml"/><Relationship Id="rId6" Type="http://schemas.openxmlformats.org/officeDocument/2006/relationships/hyperlink" Target="https://www.ieee802.org/802tele_calendar.html" TargetMode="External"/><Relationship Id="rId5" Type="http://schemas.openxmlformats.org/officeDocument/2006/relationships/hyperlink" Target="https://ieeesa.webex.com/ieeesa/j.php?MTID=m704fd5fb4348be2c398421946ca1ed1f" TargetMode="External"/><Relationship Id="rId4" Type="http://schemas.openxmlformats.org/officeDocument/2006/relationships/hyperlink" Target="https://ieeesa.webex.com/ieeesa/j.php?MTID=m446d741d2011fbf01d251323596506f4"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[SCM Agenda</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 Opening / Closing Report for May 2024 Interim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12 May 2024</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SCM Report for May 2024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May 2024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9" name="Rectangle 2"/>
          <p:cNvSpPr>
            <a:spLocks noGrp="1" noChangeArrowheads="1"/>
          </p:cNvSpPr>
          <p:nvPr>
            <p:ph type="title" idx="4294967295"/>
          </p:nvPr>
        </p:nvSpPr>
        <p:spPr>
          <a:xfrm>
            <a:off x="1980199" y="382587"/>
            <a:ext cx="7772400" cy="762000"/>
          </a:xfrm>
        </p:spPr>
        <p:txBody>
          <a:bodyPr/>
          <a:lstStyle/>
          <a:p>
            <a:r>
              <a:rPr lang="en-US" sz="3200" b="1" dirty="0">
                <a:latin typeface="Calibri" panose="020F0502020204030204" pitchFamily="34" charset="0"/>
                <a:ea typeface="ＭＳ Ｐゴシック" charset="0"/>
                <a:cs typeface="Calibri" panose="020F0502020204030204" pitchFamily="34" charset="0"/>
              </a:rPr>
              <a:t>Achievements</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838201" y="1371600"/>
            <a:ext cx="10591800" cy="464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457200" lvl="2" indent="-457200">
              <a:spcAft>
                <a:spcPts val="300"/>
              </a:spcAft>
              <a:buAutoNum type="arabicPeriod"/>
            </a:pPr>
            <a:r>
              <a:rPr lang="en-US" sz="2000" dirty="0">
                <a:latin typeface="Calibri" panose="020F0502020204030204" pitchFamily="34" charset="0"/>
                <a:cs typeface="Calibri" panose="020F0502020204030204" pitchFamily="34" charset="0"/>
              </a:rPr>
              <a:t>802.1/802.15 </a:t>
            </a:r>
          </a:p>
          <a:p>
            <a:pPr marL="971550" lvl="3" indent="-514350">
              <a:spcAft>
                <a:spcPts val="300"/>
              </a:spcAft>
              <a:buFont typeface="+mj-lt"/>
              <a:buAutoNum type="romanLcPeriod"/>
            </a:pPr>
            <a:r>
              <a:rPr lang="en-US" sz="2000" dirty="0">
                <a:latin typeface="Calibri" panose="020F0502020204030204" pitchFamily="34" charset="0"/>
                <a:cs typeface="Calibri" panose="020F0502020204030204" pitchFamily="34" charset="0"/>
              </a:rPr>
              <a:t>TG6ma activity status update </a:t>
            </a:r>
          </a:p>
          <a:p>
            <a:pPr marL="914400" lvl="3" indent="-457200">
              <a:spcAft>
                <a:spcPts val="300"/>
              </a:spcAft>
              <a:buAutoNum type="romanLcPeriod"/>
            </a:pPr>
            <a:r>
              <a:rPr lang="en-US" sz="2000" dirty="0">
                <a:latin typeface="Calibri" panose="020F0502020204030204" pitchFamily="34" charset="0"/>
                <a:cs typeface="Calibri" panose="020F0502020204030204" pitchFamily="34" charset="0"/>
              </a:rPr>
              <a:t>802.15 will provide 802.1 with further information on “timing reference points” in 802.15 standards</a:t>
            </a:r>
          </a:p>
          <a:p>
            <a:pPr marL="914400" lvl="3" indent="-457200">
              <a:spcAft>
                <a:spcPts val="300"/>
              </a:spcAft>
              <a:buAutoNum type="romanLcPeriod"/>
            </a:pPr>
            <a:endParaRPr lang="en-US" sz="2000" dirty="0">
              <a:latin typeface="Calibri" panose="020F0502020204030204" pitchFamily="34" charset="0"/>
              <a:cs typeface="Calibri" panose="020F0502020204030204" pitchFamily="34" charset="0"/>
            </a:endParaRPr>
          </a:p>
          <a:p>
            <a:pPr marL="457200" lvl="2" indent="-457200">
              <a:spcAft>
                <a:spcPts val="300"/>
              </a:spcAft>
              <a:buAutoNum type="arabicPeriod"/>
            </a:pPr>
            <a:r>
              <a:rPr lang="en-US" sz="2000" dirty="0">
                <a:latin typeface="Calibri" panose="020F0502020204030204" pitchFamily="34" charset="0"/>
                <a:cs typeface="Calibri" panose="020F0502020204030204" pitchFamily="34" charset="0"/>
              </a:rPr>
              <a:t>Prepared IEC/ISO JTC1/SC6 motions</a:t>
            </a:r>
          </a:p>
          <a:p>
            <a:pPr marL="457200" lvl="2" indent="-457200">
              <a:spcAft>
                <a:spcPts val="300"/>
              </a:spcAft>
              <a:buAutoNum type="arabicPeriod"/>
            </a:pPr>
            <a:endParaRPr lang="en-US" sz="2000" dirty="0">
              <a:latin typeface="Calibri" panose="020F0502020204030204" pitchFamily="34" charset="0"/>
              <a:cs typeface="Calibri" panose="020F0502020204030204" pitchFamily="34" charset="0"/>
            </a:endParaRP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Reviewed and updated sample motion templates: 15-23-0506-03-0mag (numbering in progress) 	To be posted this week</a:t>
            </a:r>
          </a:p>
          <a:p>
            <a:pPr marL="457200" lvl="2" indent="-457200">
              <a:spcAft>
                <a:spcPts val="300"/>
              </a:spcAft>
              <a:buFont typeface="+mj-lt"/>
              <a:buAutoNum type="arabicPeriod"/>
            </a:pPr>
            <a:endParaRPr lang="en-US" sz="2000" dirty="0">
              <a:latin typeface="Calibri" panose="020F0502020204030204" pitchFamily="34" charset="0"/>
              <a:cs typeface="Calibri" panose="020F0502020204030204" pitchFamily="34" charset="0"/>
            </a:endParaRPr>
          </a:p>
          <a:p>
            <a:pPr marL="0" lvl="2">
              <a:spcAft>
                <a:spcPts val="300"/>
              </a:spcAft>
            </a:pPr>
            <a:endParaRPr lang="en-US" sz="2000" dirty="0">
              <a:latin typeface="Calibri" panose="020F0502020204030204" pitchFamily="34" charset="0"/>
              <a:cs typeface="Calibri" panose="020F0502020204030204" pitchFamily="34" charset="0"/>
            </a:endParaRPr>
          </a:p>
          <a:p>
            <a:pPr marL="457200" lvl="2" indent="-457200">
              <a:spcAft>
                <a:spcPts val="300"/>
              </a:spcAft>
              <a:buAutoNum type="arabicPeriod"/>
            </a:pPr>
            <a:endParaRPr lang="en-US" sz="2000" dirty="0">
              <a:latin typeface="Calibri" panose="020F0502020204030204" pitchFamily="34" charset="0"/>
              <a:cs typeface="Calibri" panose="020F0502020204030204" pitchFamily="34" charset="0"/>
            </a:endParaRPr>
          </a:p>
          <a:p>
            <a:pPr marL="457200" lvl="2" indent="-457200">
              <a:spcAft>
                <a:spcPts val="300"/>
              </a:spcAft>
              <a:buAutoNum type="arabicPeriod"/>
            </a:pPr>
            <a:endParaRPr lang="en-US" sz="2000" dirty="0">
              <a:latin typeface="Calibri" panose="020F0502020204030204" pitchFamily="34" charset="0"/>
              <a:cs typeface="Calibri" panose="020F0502020204030204" pitchFamily="34" charset="0"/>
            </a:endParaRPr>
          </a:p>
        </p:txBody>
      </p:sp>
      <p:sp>
        <p:nvSpPr>
          <p:cNvPr id="2" name="Footer Placeholder 2">
            <a:extLst>
              <a:ext uri="{FF2B5EF4-FFF2-40B4-BE49-F238E27FC236}">
                <a16:creationId xmlns:a16="http://schemas.microsoft.com/office/drawing/2014/main" id="{9EC22D68-BECA-4229-6CE7-61837DCE9DEE}"/>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515066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1424" y="2286002"/>
            <a:ext cx="10441160"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the registration link here: </a:t>
            </a:r>
          </a:p>
          <a:p>
            <a:pPr marL="742950" lvl="2" indent="0">
              <a:buNone/>
            </a:pPr>
            <a:r>
              <a:rPr lang="en-US" sz="2000" dirty="0">
                <a:solidFill>
                  <a:srgbClr val="00B0F0"/>
                </a:solidFill>
                <a:hlinkClick r:id="rId2">
                  <a:extLst>
                    <a:ext uri="{A12FA001-AC4F-418D-AE19-62706E023703}">
                      <ahyp:hlinkClr xmlns:ahyp="http://schemas.microsoft.com/office/drawing/2018/hyperlinkcolor" val="tx"/>
                    </a:ext>
                  </a:extLst>
                </a:hlinkClick>
              </a:rPr>
              <a:t>http://802world.org/plenary/</a:t>
            </a:r>
            <a:r>
              <a:rPr lang="en-US" sz="2000" dirty="0">
                <a:solidFill>
                  <a:srgbClr val="00B0F0"/>
                </a:solidFill>
              </a:rPr>
              <a:t> </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2</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2286001" y="685800"/>
            <a:ext cx="7764463" cy="1303040"/>
          </a:xfrm>
        </p:spPr>
        <p:txBody>
          <a:bodyPr anchor="t"/>
          <a:lstStyle/>
          <a:p>
            <a:r>
              <a:rPr lang="en-US" sz="3600" dirty="0"/>
              <a:t>Registration for 802 LMSC Plenaries and 802 Wireless Interims</a:t>
            </a:r>
          </a:p>
        </p:txBody>
      </p:sp>
      <p:sp>
        <p:nvSpPr>
          <p:cNvPr id="2" name="Footer Placeholder 2">
            <a:extLst>
              <a:ext uri="{FF2B5EF4-FFF2-40B4-BE49-F238E27FC236}">
                <a16:creationId xmlns:a16="http://schemas.microsoft.com/office/drawing/2014/main" id="{5F328967-4BEE-E0AF-3B21-E8D99F67FD85}"/>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2286001" y="685801"/>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911424" y="1867296"/>
            <a:ext cx="10513168"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3</a:t>
            </a:fld>
            <a:endParaRPr lang="en-GB" dirty="0"/>
          </a:p>
        </p:txBody>
      </p:sp>
      <p:sp>
        <p:nvSpPr>
          <p:cNvPr id="5" name="Footer Placeholder 2">
            <a:extLst>
              <a:ext uri="{FF2B5EF4-FFF2-40B4-BE49-F238E27FC236}">
                <a16:creationId xmlns:a16="http://schemas.microsoft.com/office/drawing/2014/main" id="{497F69E0-9BEA-3E4D-F35F-B2FE14574023}"/>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3542181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2209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SC Maintenance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676400" y="1628801"/>
            <a:ext cx="8534400" cy="4611663"/>
          </a:xfrm>
        </p:spPr>
        <p:txBody>
          <a:bodyPr>
            <a:normAutofit/>
          </a:bodyPr>
          <a:lstStyle/>
          <a:p>
            <a:pPr>
              <a:defRPr/>
            </a:pPr>
            <a:r>
              <a:rPr lang="en-US" sz="2400" dirty="0">
                <a:latin typeface="Calibri" panose="020F0502020204030204" pitchFamily="34" charset="0"/>
                <a:cs typeface="Calibri" panose="020F0502020204030204" pitchFamily="34" charset="0"/>
              </a:rPr>
              <a:t>Registration is required to attend this meeting, follow the registration link for the May Plenary:</a:t>
            </a:r>
          </a:p>
          <a:p>
            <a:pPr marL="400050" lvl="1" indent="0">
              <a:buNone/>
              <a:defRPr/>
            </a:pPr>
            <a:r>
              <a:rPr lang="en-US" sz="2000" dirty="0">
                <a:latin typeface="Calibri" panose="020F0502020204030204" pitchFamily="34" charset="0"/>
                <a:cs typeface="Calibri" panose="020F0502020204030204" pitchFamily="34" charset="0"/>
              </a:rPr>
              <a:t>https://grouper.ieee.org/groups/802/15/pub/Meeting_Plan.html</a:t>
            </a:r>
            <a:endParaRPr lang="en-US" sz="2400" dirty="0">
              <a:latin typeface="Calibri" panose="020F0502020204030204" pitchFamily="34" charset="0"/>
              <a:cs typeface="Calibri" panose="020F0502020204030204" pitchFamily="34" charset="0"/>
            </a:endParaRPr>
          </a:p>
          <a:p>
            <a:pPr>
              <a:defRPr/>
            </a:pPr>
            <a:r>
              <a:rPr lang="en-US" sz="2400" dirty="0">
                <a:latin typeface="Calibri" panose="020F0502020204030204" pitchFamily="34" charset="0"/>
                <a:cs typeface="Calibri" panose="020F0502020204030204" pitchFamily="34" charset="0"/>
              </a:rPr>
              <a:t>Please register your attendance for voting credit:</a:t>
            </a:r>
          </a:p>
          <a:p>
            <a:pPr marL="400050" lvl="1" indent="0">
              <a:buNone/>
              <a:defRPr/>
            </a:pPr>
            <a:r>
              <a:rPr lang="en-US" sz="2000" dirty="0">
                <a:latin typeface="Calibri" panose="020F0502020204030204" pitchFamily="34" charset="0"/>
                <a:cs typeface="Calibri" panose="020F0502020204030204" pitchFamily="34" charset="0"/>
                <a:hlinkClick r:id="rId2"/>
              </a:rPr>
              <a:t>https://imat.ieee.org/attendance</a:t>
            </a:r>
            <a:endParaRPr lang="en-US" sz="2000" dirty="0">
              <a:latin typeface="Calibri" panose="020F0502020204030204" pitchFamily="34" charset="0"/>
              <a:cs typeface="Calibri" panose="020F0502020204030204" pitchFamily="34" charset="0"/>
            </a:endParaRPr>
          </a:p>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4</a:t>
            </a:fld>
            <a:endParaRPr lang="en-US" dirty="0"/>
          </a:p>
        </p:txBody>
      </p:sp>
      <p:sp>
        <p:nvSpPr>
          <p:cNvPr id="2" name="Footer Placeholder 2">
            <a:extLst>
              <a:ext uri="{FF2B5EF4-FFF2-40B4-BE49-F238E27FC236}">
                <a16:creationId xmlns:a16="http://schemas.microsoft.com/office/drawing/2014/main" id="{113B82A9-745B-D741-BD25-F473F1C72CAF}"/>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bwMode="auto">
          <a:xfrm>
            <a:off x="5735639"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5</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2213769" y="1641923"/>
            <a:ext cx="7764463"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47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
        <p:nvSpPr>
          <p:cNvPr id="3" name="Footer Placeholder 2">
            <a:extLst>
              <a:ext uri="{FF2B5EF4-FFF2-40B4-BE49-F238E27FC236}">
                <a16:creationId xmlns:a16="http://schemas.microsoft.com/office/drawing/2014/main" id="{38839FE3-597B-A8DC-73EC-80287DF9613A}"/>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6</a:t>
            </a:fld>
            <a:endParaRPr lang="en-US" dirty="0"/>
          </a:p>
        </p:txBody>
      </p:sp>
      <p:sp>
        <p:nvSpPr>
          <p:cNvPr id="4" name="Footer Placeholder 2">
            <a:extLst>
              <a:ext uri="{FF2B5EF4-FFF2-40B4-BE49-F238E27FC236}">
                <a16:creationId xmlns:a16="http://schemas.microsoft.com/office/drawing/2014/main" id="{371F7736-CCF8-1584-F6F8-74BAA55C3D5C}"/>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563573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9306651-3517-06A4-70DF-B8A11AE501BB}"/>
              </a:ext>
            </a:extLst>
          </p:cNvPr>
          <p:cNvGraphicFramePr>
            <a:graphicFrameLocks noGrp="1"/>
          </p:cNvGraphicFramePr>
          <p:nvPr>
            <p:extLst>
              <p:ext uri="{D42A27DB-BD31-4B8C-83A1-F6EECF244321}">
                <p14:modId xmlns:p14="http://schemas.microsoft.com/office/powerpoint/2010/main" val="3249389200"/>
              </p:ext>
            </p:extLst>
          </p:nvPr>
        </p:nvGraphicFramePr>
        <p:xfrm>
          <a:off x="1524000" y="601078"/>
          <a:ext cx="8534403" cy="5799735"/>
        </p:xfrm>
        <a:graphic>
          <a:graphicData uri="http://schemas.openxmlformats.org/drawingml/2006/table">
            <a:tbl>
              <a:tblPr/>
              <a:tblGrid>
                <a:gridCol w="782973">
                  <a:extLst>
                    <a:ext uri="{9D8B030D-6E8A-4147-A177-3AD203B41FA5}">
                      <a16:colId xmlns:a16="http://schemas.microsoft.com/office/drawing/2014/main" val="655990819"/>
                    </a:ext>
                  </a:extLst>
                </a:gridCol>
                <a:gridCol w="430635">
                  <a:extLst>
                    <a:ext uri="{9D8B030D-6E8A-4147-A177-3AD203B41FA5}">
                      <a16:colId xmlns:a16="http://schemas.microsoft.com/office/drawing/2014/main" val="2484882833"/>
                    </a:ext>
                  </a:extLst>
                </a:gridCol>
                <a:gridCol w="430635">
                  <a:extLst>
                    <a:ext uri="{9D8B030D-6E8A-4147-A177-3AD203B41FA5}">
                      <a16:colId xmlns:a16="http://schemas.microsoft.com/office/drawing/2014/main" val="1143926894"/>
                    </a:ext>
                  </a:extLst>
                </a:gridCol>
                <a:gridCol w="430635">
                  <a:extLst>
                    <a:ext uri="{9D8B030D-6E8A-4147-A177-3AD203B41FA5}">
                      <a16:colId xmlns:a16="http://schemas.microsoft.com/office/drawing/2014/main" val="3732978582"/>
                    </a:ext>
                  </a:extLst>
                </a:gridCol>
                <a:gridCol w="430635">
                  <a:extLst>
                    <a:ext uri="{9D8B030D-6E8A-4147-A177-3AD203B41FA5}">
                      <a16:colId xmlns:a16="http://schemas.microsoft.com/office/drawing/2014/main" val="2739368648"/>
                    </a:ext>
                  </a:extLst>
                </a:gridCol>
                <a:gridCol w="430635">
                  <a:extLst>
                    <a:ext uri="{9D8B030D-6E8A-4147-A177-3AD203B41FA5}">
                      <a16:colId xmlns:a16="http://schemas.microsoft.com/office/drawing/2014/main" val="679850505"/>
                    </a:ext>
                  </a:extLst>
                </a:gridCol>
                <a:gridCol w="430635">
                  <a:extLst>
                    <a:ext uri="{9D8B030D-6E8A-4147-A177-3AD203B41FA5}">
                      <a16:colId xmlns:a16="http://schemas.microsoft.com/office/drawing/2014/main" val="3249994700"/>
                    </a:ext>
                  </a:extLst>
                </a:gridCol>
                <a:gridCol w="430635">
                  <a:extLst>
                    <a:ext uri="{9D8B030D-6E8A-4147-A177-3AD203B41FA5}">
                      <a16:colId xmlns:a16="http://schemas.microsoft.com/office/drawing/2014/main" val="148530654"/>
                    </a:ext>
                  </a:extLst>
                </a:gridCol>
                <a:gridCol w="430635">
                  <a:extLst>
                    <a:ext uri="{9D8B030D-6E8A-4147-A177-3AD203B41FA5}">
                      <a16:colId xmlns:a16="http://schemas.microsoft.com/office/drawing/2014/main" val="1474060006"/>
                    </a:ext>
                  </a:extLst>
                </a:gridCol>
                <a:gridCol w="430635">
                  <a:extLst>
                    <a:ext uri="{9D8B030D-6E8A-4147-A177-3AD203B41FA5}">
                      <a16:colId xmlns:a16="http://schemas.microsoft.com/office/drawing/2014/main" val="2354051938"/>
                    </a:ext>
                  </a:extLst>
                </a:gridCol>
                <a:gridCol w="430635">
                  <a:extLst>
                    <a:ext uri="{9D8B030D-6E8A-4147-A177-3AD203B41FA5}">
                      <a16:colId xmlns:a16="http://schemas.microsoft.com/office/drawing/2014/main" val="3981051620"/>
                    </a:ext>
                  </a:extLst>
                </a:gridCol>
                <a:gridCol w="430635">
                  <a:extLst>
                    <a:ext uri="{9D8B030D-6E8A-4147-A177-3AD203B41FA5}">
                      <a16:colId xmlns:a16="http://schemas.microsoft.com/office/drawing/2014/main" val="625698025"/>
                    </a:ext>
                  </a:extLst>
                </a:gridCol>
                <a:gridCol w="430635">
                  <a:extLst>
                    <a:ext uri="{9D8B030D-6E8A-4147-A177-3AD203B41FA5}">
                      <a16:colId xmlns:a16="http://schemas.microsoft.com/office/drawing/2014/main" val="2736387809"/>
                    </a:ext>
                  </a:extLst>
                </a:gridCol>
                <a:gridCol w="430635">
                  <a:extLst>
                    <a:ext uri="{9D8B030D-6E8A-4147-A177-3AD203B41FA5}">
                      <a16:colId xmlns:a16="http://schemas.microsoft.com/office/drawing/2014/main" val="3008745542"/>
                    </a:ext>
                  </a:extLst>
                </a:gridCol>
                <a:gridCol w="430635">
                  <a:extLst>
                    <a:ext uri="{9D8B030D-6E8A-4147-A177-3AD203B41FA5}">
                      <a16:colId xmlns:a16="http://schemas.microsoft.com/office/drawing/2014/main" val="3952503629"/>
                    </a:ext>
                  </a:extLst>
                </a:gridCol>
                <a:gridCol w="430635">
                  <a:extLst>
                    <a:ext uri="{9D8B030D-6E8A-4147-A177-3AD203B41FA5}">
                      <a16:colId xmlns:a16="http://schemas.microsoft.com/office/drawing/2014/main" val="654040744"/>
                    </a:ext>
                  </a:extLst>
                </a:gridCol>
                <a:gridCol w="430635">
                  <a:extLst>
                    <a:ext uri="{9D8B030D-6E8A-4147-A177-3AD203B41FA5}">
                      <a16:colId xmlns:a16="http://schemas.microsoft.com/office/drawing/2014/main" val="3933236141"/>
                    </a:ext>
                  </a:extLst>
                </a:gridCol>
                <a:gridCol w="430635">
                  <a:extLst>
                    <a:ext uri="{9D8B030D-6E8A-4147-A177-3AD203B41FA5}">
                      <a16:colId xmlns:a16="http://schemas.microsoft.com/office/drawing/2014/main" val="3134733209"/>
                    </a:ext>
                  </a:extLst>
                </a:gridCol>
                <a:gridCol w="430635">
                  <a:extLst>
                    <a:ext uri="{9D8B030D-6E8A-4147-A177-3AD203B41FA5}">
                      <a16:colId xmlns:a16="http://schemas.microsoft.com/office/drawing/2014/main" val="1765975741"/>
                    </a:ext>
                  </a:extLst>
                </a:gridCol>
              </a:tblGrid>
              <a:tr h="133339">
                <a:tc rowSpan="4">
                  <a:txBody>
                    <a:bodyPr/>
                    <a:lstStyle/>
                    <a:p>
                      <a:pPr algn="ctr" fontAlgn="ctr"/>
                      <a:r>
                        <a:rPr lang="en-GB" sz="1200" b="1" i="0" u="none" strike="noStrike">
                          <a:effectLst/>
                          <a:highlight>
                            <a:srgbClr val="DAEEF3"/>
                          </a:highlight>
                          <a:latin typeface="Arial" panose="020B0604020202020204" pitchFamily="34" charset="0"/>
                        </a:rPr>
                        <a:t>Local</a:t>
                      </a:r>
                      <a:br>
                        <a:rPr lang="en-GB" sz="1200" b="1" i="0" u="none" strike="noStrike">
                          <a:effectLst/>
                          <a:highlight>
                            <a:srgbClr val="DAEEF3"/>
                          </a:highlight>
                          <a:latin typeface="Arial" panose="020B0604020202020204" pitchFamily="34" charset="0"/>
                        </a:rPr>
                      </a:br>
                      <a:r>
                        <a:rPr lang="en-GB" sz="1200" b="1" i="0" u="none" strike="noStrike">
                          <a:effectLst/>
                          <a:highlight>
                            <a:srgbClr val="DAEEF3"/>
                          </a:highlight>
                          <a:latin typeface="Arial" panose="020B0604020202020204" pitchFamily="34" charset="0"/>
                        </a:rPr>
                        <a:t>Time</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gridSpan="2">
                  <a:txBody>
                    <a:bodyPr/>
                    <a:lstStyle/>
                    <a:p>
                      <a:pPr algn="ctr" fontAlgn="ctr"/>
                      <a:r>
                        <a:rPr lang="en-GB" sz="600" b="1" i="0" u="none" strike="noStrike">
                          <a:effectLst/>
                          <a:highlight>
                            <a:srgbClr val="DAEEF3"/>
                          </a:highlight>
                          <a:latin typeface="Arial" panose="020B0604020202020204" pitchFamily="34" charset="0"/>
                        </a:rPr>
                        <a:t>SUNDAY</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lang="en-GB"/>
                    </a:p>
                  </a:txBody>
                  <a:tcPr/>
                </a:tc>
                <a:tc gridSpan="4">
                  <a:txBody>
                    <a:bodyPr/>
                    <a:lstStyle/>
                    <a:p>
                      <a:pPr algn="ctr" fontAlgn="ctr"/>
                      <a:r>
                        <a:rPr lang="en-GB" sz="600" b="1" i="0" u="none" strike="noStrike">
                          <a:effectLst/>
                          <a:highlight>
                            <a:srgbClr val="DAEEF3"/>
                          </a:highlight>
                          <a:latin typeface="Arial" panose="020B0604020202020204" pitchFamily="34" charset="0"/>
                        </a:rPr>
                        <a:t>MONDAY</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600" b="1" i="0" u="none" strike="noStrike">
                          <a:effectLst/>
                          <a:highlight>
                            <a:srgbClr val="DAEEF3"/>
                          </a:highlight>
                          <a:latin typeface="Arial" panose="020B0604020202020204" pitchFamily="34" charset="0"/>
                        </a:rPr>
                        <a:t>TUESDAY</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600" b="1" i="0" u="none" strike="noStrike">
                          <a:effectLst/>
                          <a:highlight>
                            <a:srgbClr val="DAEEF3"/>
                          </a:highlight>
                          <a:latin typeface="Arial" panose="020B0604020202020204" pitchFamily="34" charset="0"/>
                        </a:rPr>
                        <a:t>WEDNESDAY</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600" b="1" i="0" u="none" strike="noStrike">
                          <a:effectLst/>
                          <a:highlight>
                            <a:srgbClr val="DAEEF3"/>
                          </a:highlight>
                          <a:latin typeface="Arial" panose="020B0604020202020204" pitchFamily="34" charset="0"/>
                        </a:rPr>
                        <a:t>THURSDAY</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AEEF3"/>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238545198"/>
                  </a:ext>
                </a:extLst>
              </a:tr>
              <a:tr h="131173">
                <a:tc vMerge="1">
                  <a:txBody>
                    <a:bodyPr/>
                    <a:lstStyle/>
                    <a:p>
                      <a:endParaRPr lang="en-GB"/>
                    </a:p>
                  </a:txBody>
                  <a:tcPr/>
                </a:tc>
                <a:tc gridSpan="2">
                  <a:txBody>
                    <a:bodyPr/>
                    <a:lstStyle/>
                    <a:p>
                      <a:pPr algn="ctr" fontAlgn="ctr"/>
                      <a:r>
                        <a:rPr lang="en-GB" sz="600" b="1" i="0" u="none" strike="noStrike">
                          <a:effectLst/>
                          <a:highlight>
                            <a:srgbClr val="DAEEF3"/>
                          </a:highlight>
                          <a:latin typeface="Arial" panose="020B0604020202020204" pitchFamily="34" charset="0"/>
                        </a:rPr>
                        <a:t>12-May-24</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AEEF3"/>
                    </a:solidFill>
                  </a:tcPr>
                </a:tc>
                <a:tc hMerge="1">
                  <a:txBody>
                    <a:bodyPr/>
                    <a:lstStyle/>
                    <a:p>
                      <a:endParaRPr lang="en-GB"/>
                    </a:p>
                  </a:txBody>
                  <a:tcPr/>
                </a:tc>
                <a:tc gridSpan="4">
                  <a:txBody>
                    <a:bodyPr/>
                    <a:lstStyle/>
                    <a:p>
                      <a:pPr algn="ctr" fontAlgn="ctr"/>
                      <a:r>
                        <a:rPr lang="en-GB" sz="600" b="1" i="0" u="none" strike="noStrike">
                          <a:effectLst/>
                          <a:highlight>
                            <a:srgbClr val="DAEEF3"/>
                          </a:highlight>
                          <a:latin typeface="Arial" panose="020B0604020202020204" pitchFamily="34" charset="0"/>
                        </a:rPr>
                        <a:t>13-May-24</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AEEF3"/>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600" b="1" i="0" u="none" strike="noStrike">
                          <a:effectLst/>
                          <a:highlight>
                            <a:srgbClr val="DAEEF3"/>
                          </a:highlight>
                          <a:latin typeface="Arial" panose="020B0604020202020204" pitchFamily="34" charset="0"/>
                        </a:rPr>
                        <a:t>14-May-24</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AEEF3"/>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600" b="1" i="0" u="none" strike="noStrike">
                          <a:effectLst/>
                          <a:highlight>
                            <a:srgbClr val="DAEEF3"/>
                          </a:highlight>
                          <a:latin typeface="Arial" panose="020B0604020202020204" pitchFamily="34" charset="0"/>
                        </a:rPr>
                        <a:t>15-May-24</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AEEF3"/>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600" b="1" i="0" u="none" strike="noStrike">
                          <a:effectLst/>
                          <a:highlight>
                            <a:srgbClr val="DAEEF3"/>
                          </a:highlight>
                          <a:latin typeface="Arial" panose="020B0604020202020204" pitchFamily="34" charset="0"/>
                        </a:rPr>
                        <a:t>16-May-24</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AEEF3"/>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113139594"/>
                  </a:ext>
                </a:extLst>
              </a:tr>
              <a:tr h="131173">
                <a:tc vMerge="1">
                  <a:txBody>
                    <a:bodyPr/>
                    <a:lstStyle/>
                    <a:p>
                      <a:endParaRPr lang="en-GB"/>
                    </a:p>
                  </a:txBody>
                  <a:tcPr/>
                </a:tc>
                <a:tc gridSpan="18">
                  <a:txBody>
                    <a:bodyPr/>
                    <a:lstStyle/>
                    <a:p>
                      <a:pPr algn="ctr" fontAlgn="ctr"/>
                      <a:r>
                        <a:rPr lang="en-GB" sz="600" b="1" i="0" u="none" strike="noStrike">
                          <a:solidFill>
                            <a:srgbClr val="0000FF"/>
                          </a:solidFill>
                          <a:effectLst/>
                          <a:highlight>
                            <a:srgbClr val="DAEEF3"/>
                          </a:highlight>
                          <a:latin typeface="Arial" panose="020B0604020202020204" pitchFamily="34" charset="0"/>
                        </a:rPr>
                        <a:t>WEBEX INFO</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176420618"/>
                  </a:ext>
                </a:extLst>
              </a:tr>
              <a:tr h="393842">
                <a:tc vMerge="1">
                  <a:txBody>
                    <a:bodyPr/>
                    <a:lstStyle/>
                    <a:p>
                      <a:endParaRPr lang="en-GB"/>
                    </a:p>
                  </a:txBody>
                  <a:tcPr/>
                </a:tc>
                <a:tc gridSpan="2">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2"/>
                        </a:rPr>
                        <a:t>Virtual Rm 1</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hMerge="1">
                  <a:txBody>
                    <a:bodyPr/>
                    <a:lstStyle/>
                    <a:p>
                      <a:endParaRPr lang="en-GB"/>
                    </a:p>
                  </a:txBody>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2"/>
                        </a:rPr>
                        <a:t>Virtual Rm 1</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3"/>
                        </a:rPr>
                        <a:t>Virtual Rm 2</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4"/>
                        </a:rPr>
                        <a:t>Virtual Rm 3</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5"/>
                        </a:rPr>
                        <a:t>Virtual Rm 4</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2"/>
                        </a:rPr>
                        <a:t>Virtual Rm 1</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3"/>
                        </a:rPr>
                        <a:t>Virtual Rm 2</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4"/>
                        </a:rPr>
                        <a:t>Virtual Rm 3</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5"/>
                        </a:rPr>
                        <a:t>Virtual Rm 4</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2"/>
                        </a:rPr>
                        <a:t>Virtual Rm 1</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3"/>
                        </a:rPr>
                        <a:t>Virtual Rm 2</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4"/>
                        </a:rPr>
                        <a:t>Virtual Rm 3</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5"/>
                        </a:rPr>
                        <a:t>Virtual Rm 4</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2"/>
                        </a:rPr>
                        <a:t>Virtual Rm 1</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3"/>
                        </a:rPr>
                        <a:t>Virtual Rm 2</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4"/>
                        </a:rPr>
                        <a:t>Virtual Rm 3</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GB" sz="600" b="1" i="0" u="sng" strike="noStrike">
                          <a:solidFill>
                            <a:srgbClr val="0000FF"/>
                          </a:solidFill>
                          <a:effectLst/>
                          <a:highlight>
                            <a:srgbClr val="DAEEF3"/>
                          </a:highlight>
                          <a:latin typeface="Calibri" panose="020F0502020204030204" pitchFamily="34" charset="0"/>
                          <a:hlinkClick r:id="rId5"/>
                        </a:rPr>
                        <a:t>Virtual Rm 4</a:t>
                      </a:r>
                      <a:endParaRPr lang="en-GB" sz="600" b="1" i="0" u="sng" strike="noStrike">
                        <a:solidFill>
                          <a:srgbClr val="0000FF"/>
                        </a:solidFill>
                        <a:effectLst/>
                        <a:highlight>
                          <a:srgbClr val="DAEEF3"/>
                        </a:highlight>
                        <a:latin typeface="Calibri" panose="020F0502020204030204" pitchFamily="34" charset="0"/>
                      </a:endParaRPr>
                    </a:p>
                  </a:txBody>
                  <a:tcPr marL="2774" marR="2774" marT="277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extLst>
                  <a:ext uri="{0D108BD9-81ED-4DB2-BD59-A6C34878D82A}">
                    <a16:rowId xmlns:a16="http://schemas.microsoft.com/office/drawing/2014/main" val="1091633285"/>
                  </a:ext>
                </a:extLst>
              </a:tr>
              <a:tr h="154448">
                <a:tc>
                  <a:txBody>
                    <a:bodyPr/>
                    <a:lstStyle/>
                    <a:p>
                      <a:pPr algn="ctr" fontAlgn="ctr"/>
                      <a:r>
                        <a:rPr lang="en-GB" sz="600" b="1" i="0" u="none" strike="noStrike">
                          <a:solidFill>
                            <a:srgbClr val="000000"/>
                          </a:solidFill>
                          <a:effectLst/>
                          <a:highlight>
                            <a:srgbClr val="FFFF99"/>
                          </a:highlight>
                          <a:latin typeface="Arial" panose="020B0604020202020204" pitchFamily="34" charset="0"/>
                        </a:rPr>
                        <a:t>07:00-07:30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rowSpan="2" gridSpan="4">
                  <a:txBody>
                    <a:bodyPr/>
                    <a:lstStyle/>
                    <a:p>
                      <a:pPr algn="ctr" fontAlgn="ctr"/>
                      <a:r>
                        <a:rPr lang="en-GB" sz="600" b="1" i="0" u="none" strike="noStrike">
                          <a:effectLst/>
                          <a:highlight>
                            <a:srgbClr val="FFFF99"/>
                          </a:highlight>
                          <a:latin typeface="Arial" panose="020B0604020202020204" pitchFamily="34" charset="0"/>
                        </a:rPr>
                        <a:t>CONTINENTAL BREAKFAST</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600" b="1" i="0" u="none" strike="noStrike">
                          <a:effectLst/>
                          <a:highlight>
                            <a:srgbClr val="FFFF99"/>
                          </a:highlight>
                          <a:latin typeface="Arial" panose="020B0604020202020204" pitchFamily="34" charset="0"/>
                        </a:rPr>
                        <a:t>CONTINENTAL BREAKFAST</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600" b="1" i="0" u="none" strike="noStrike">
                          <a:effectLst/>
                          <a:highlight>
                            <a:srgbClr val="FFFF99"/>
                          </a:highlight>
                          <a:latin typeface="Arial" panose="020B0604020202020204" pitchFamily="34" charset="0"/>
                        </a:rPr>
                        <a:t>CONTINENTAL BREAKFAST</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600" b="1" i="0" u="none" strike="noStrike">
                          <a:effectLst/>
                          <a:highlight>
                            <a:srgbClr val="FFFF99"/>
                          </a:highlight>
                          <a:latin typeface="Arial" panose="020B0604020202020204" pitchFamily="34" charset="0"/>
                        </a:rPr>
                        <a:t>CONTINENTAL BREAKFAST</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extLst>
                  <a:ext uri="{0D108BD9-81ED-4DB2-BD59-A6C34878D82A}">
                    <a16:rowId xmlns:a16="http://schemas.microsoft.com/office/drawing/2014/main" val="3522219052"/>
                  </a:ext>
                </a:extLst>
              </a:tr>
              <a:tr h="154448">
                <a:tc>
                  <a:txBody>
                    <a:bodyPr/>
                    <a:lstStyle/>
                    <a:p>
                      <a:pPr algn="ctr" fontAlgn="ctr"/>
                      <a:r>
                        <a:rPr lang="en-GB" sz="600" b="1" i="0" u="none" strike="noStrike">
                          <a:solidFill>
                            <a:srgbClr val="000000"/>
                          </a:solidFill>
                          <a:effectLst/>
                          <a:highlight>
                            <a:srgbClr val="FFFF99"/>
                          </a:highlight>
                          <a:latin typeface="Arial" panose="020B0604020202020204" pitchFamily="34" charset="0"/>
                        </a:rPr>
                        <a:t>07:30-08:00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4116150264"/>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08:00-08:30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GB" sz="600" b="1" i="0" u="none" strike="noStrike">
                          <a:solidFill>
                            <a:srgbClr val="000000"/>
                          </a:solidFill>
                          <a:effectLst/>
                          <a:highlight>
                            <a:srgbClr val="66FFFF"/>
                          </a:highlight>
                          <a:latin typeface="Arial" panose="020B0604020202020204" pitchFamily="34" charset="0"/>
                        </a:rPr>
                        <a:t>802 WIRELESS</a:t>
                      </a:r>
                      <a:br>
                        <a:rPr lang="en-GB" sz="600" b="1" i="0" u="none" strike="noStrike">
                          <a:solidFill>
                            <a:srgbClr val="000000"/>
                          </a:solidFill>
                          <a:effectLst/>
                          <a:highlight>
                            <a:srgbClr val="66FFFF"/>
                          </a:highlight>
                          <a:latin typeface="Arial" panose="020B0604020202020204" pitchFamily="34" charset="0"/>
                        </a:rPr>
                      </a:br>
                      <a:r>
                        <a:rPr lang="en-GB" sz="600" b="1" i="0" u="none" strike="noStrike">
                          <a:solidFill>
                            <a:srgbClr val="000000"/>
                          </a:solidFill>
                          <a:effectLst/>
                          <a:highlight>
                            <a:srgbClr val="66FFFF"/>
                          </a:highlight>
                          <a:latin typeface="Arial" panose="020B0604020202020204" pitchFamily="34" charset="0"/>
                        </a:rPr>
                        <a:t>OPENING MEETING</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4">
                  <a:txBody>
                    <a:bodyPr/>
                    <a:lstStyle/>
                    <a:p>
                      <a:pPr algn="ctr" fontAlgn="ctr"/>
                      <a:r>
                        <a:rPr lang="en-GB" sz="500" b="1" i="0" u="none" strike="noStrike">
                          <a:effectLst/>
                          <a:highlight>
                            <a:srgbClr val="DDD9C4"/>
                          </a:highlight>
                          <a:latin typeface="Arial" panose="020B0604020202020204" pitchFamily="34" charset="0"/>
                        </a:rPr>
                        <a:t>TG4ab</a:t>
                      </a:r>
                      <a:br>
                        <a:rPr lang="en-GB" sz="500" b="1" i="0" u="none" strike="noStrike">
                          <a:effectLst/>
                          <a:highlight>
                            <a:srgbClr val="DDD9C4"/>
                          </a:highlight>
                          <a:latin typeface="Arial" panose="020B0604020202020204" pitchFamily="34" charset="0"/>
                        </a:rPr>
                      </a:br>
                      <a:r>
                        <a:rPr lang="en-GB" sz="500" b="1" i="0" u="none" strike="noStrike">
                          <a:effectLst/>
                          <a:highlight>
                            <a:srgbClr val="DDD9C4"/>
                          </a:highlight>
                          <a:latin typeface="Arial" panose="020B0604020202020204" pitchFamily="34" charset="0"/>
                        </a:rPr>
                        <a:t>NG-UWB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500" b="1" i="0" u="none" strike="noStrike">
                          <a:solidFill>
                            <a:srgbClr val="FFFFFF"/>
                          </a:solidFill>
                          <a:effectLst/>
                          <a:highlight>
                            <a:srgbClr val="96368B"/>
                          </a:highlight>
                          <a:latin typeface="Arial" panose="020B0604020202020204" pitchFamily="34" charset="0"/>
                        </a:rPr>
                        <a:t>TG6ma</a:t>
                      </a:r>
                      <a:br>
                        <a:rPr lang="en-GB" sz="500" b="1" i="0" u="none" strike="noStrike">
                          <a:solidFill>
                            <a:srgbClr val="FFFFFF"/>
                          </a:solidFill>
                          <a:effectLst/>
                          <a:highlight>
                            <a:srgbClr val="96368B"/>
                          </a:highlight>
                          <a:latin typeface="Arial" panose="020B0604020202020204" pitchFamily="34" charset="0"/>
                        </a:rPr>
                      </a:br>
                      <a:r>
                        <a:rPr lang="en-GB" sz="500" b="1" i="0" u="none" strike="noStrike">
                          <a:solidFill>
                            <a:srgbClr val="FFFFFF"/>
                          </a:solidFill>
                          <a:effectLst/>
                          <a:highlight>
                            <a:srgbClr val="96368B"/>
                          </a:highlight>
                          <a:latin typeface="Arial" panose="020B0604020202020204" pitchFamily="34" charset="0"/>
                        </a:rPr>
                        <a:t>BAN/</a:t>
                      </a:r>
                      <a:br>
                        <a:rPr lang="en-GB" sz="500" b="1" i="0" u="none" strike="noStrike">
                          <a:solidFill>
                            <a:srgbClr val="FFFFFF"/>
                          </a:solidFill>
                          <a:effectLst/>
                          <a:highlight>
                            <a:srgbClr val="96368B"/>
                          </a:highlight>
                          <a:latin typeface="Arial" panose="020B0604020202020204" pitchFamily="34" charset="0"/>
                        </a:rPr>
                      </a:br>
                      <a:r>
                        <a:rPr lang="en-GB" sz="500" b="1" i="0" u="none" strike="noStrike">
                          <a:solidFill>
                            <a:srgbClr val="FFFFFF"/>
                          </a:solidFill>
                          <a:effectLst/>
                          <a:highlight>
                            <a:srgbClr val="96368B"/>
                          </a:highlight>
                          <a:latin typeface="Arial" panose="020B0604020202020204" pitchFamily="34" charset="0"/>
                        </a:rPr>
                        <a:t>VAN</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GB" sz="500" b="1" i="0" u="none" strike="noStrike">
                          <a:effectLst/>
                          <a:highlight>
                            <a:srgbClr val="66CCFF"/>
                          </a:highlight>
                          <a:latin typeface="Arial" panose="020B0604020202020204" pitchFamily="34" charset="0"/>
                        </a:rPr>
                        <a:t>TG7a OCC</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4">
                  <a:txBody>
                    <a:bodyPr/>
                    <a:lstStyle/>
                    <a:p>
                      <a:pPr algn="ctr" fontAlgn="ctr"/>
                      <a:r>
                        <a:rPr lang="en-GB" sz="500" b="1" i="0" u="none" strike="noStrike">
                          <a:solidFill>
                            <a:srgbClr val="FFFFFF"/>
                          </a:solidFill>
                          <a:effectLst/>
                          <a:highlight>
                            <a:srgbClr val="D9D9D9"/>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2" gridSpan="4">
                  <a:txBody>
                    <a:bodyPr/>
                    <a:lstStyle/>
                    <a:p>
                      <a:pPr algn="ctr" fontAlgn="ctr"/>
                      <a:r>
                        <a:rPr lang="en-GB" sz="500" b="1" i="0" u="none" strike="noStrike">
                          <a:solidFill>
                            <a:srgbClr val="FFFFFF"/>
                          </a:solidFill>
                          <a:effectLst/>
                          <a:highlight>
                            <a:srgbClr val="0000FF"/>
                          </a:highlight>
                          <a:latin typeface="Arial" panose="020B0604020202020204" pitchFamily="34" charset="0"/>
                        </a:rPr>
                        <a:t>802.15 AC Meeting</a:t>
                      </a:r>
                      <a:br>
                        <a:rPr lang="en-GB" sz="500" b="1" i="0" u="none" strike="noStrike">
                          <a:solidFill>
                            <a:srgbClr val="FFFFFF"/>
                          </a:solidFill>
                          <a:effectLst/>
                          <a:highlight>
                            <a:srgbClr val="0000FF"/>
                          </a:highlight>
                          <a:latin typeface="Arial" panose="020B0604020202020204" pitchFamily="34" charset="0"/>
                        </a:rPr>
                      </a:br>
                      <a:r>
                        <a:rPr lang="en-GB" sz="500" b="1" i="0" u="none" strike="noStrike">
                          <a:solidFill>
                            <a:srgbClr val="FFFFFF"/>
                          </a:solidFill>
                          <a:effectLst/>
                          <a:highlight>
                            <a:srgbClr val="0000FF"/>
                          </a:highlight>
                          <a:latin typeface="Arial" panose="020B0604020202020204" pitchFamily="34" charset="0"/>
                        </a:rPr>
                        <a:t>(Virtual Rm 1)</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4">
                  <a:txBody>
                    <a:bodyPr/>
                    <a:lstStyle/>
                    <a:p>
                      <a:pPr algn="ctr" fontAlgn="ctr"/>
                      <a:r>
                        <a:rPr lang="en-GB" sz="500" b="1" i="0" u="none" strike="noStrike">
                          <a:effectLst/>
                          <a:highlight>
                            <a:srgbClr val="FFFF00"/>
                          </a:highlight>
                          <a:latin typeface="Arial" panose="020B0604020202020204" pitchFamily="34" charset="0"/>
                        </a:rPr>
                        <a:t>TG4me</a:t>
                      </a:r>
                      <a:br>
                        <a:rPr lang="en-GB" sz="300" b="1" i="0" u="none" strike="noStrike">
                          <a:effectLst/>
                          <a:highlight>
                            <a:srgbClr val="FFFF00"/>
                          </a:highlight>
                          <a:latin typeface="Arial" panose="020B0604020202020204" pitchFamily="34" charset="0"/>
                        </a:rPr>
                      </a:br>
                      <a:r>
                        <a:rPr lang="en-GB" sz="300" b="1" i="0" u="none" strike="noStrike">
                          <a:effectLst/>
                          <a:highlight>
                            <a:srgbClr val="FFFF00"/>
                          </a:highlight>
                          <a:latin typeface="Arial" panose="020B0604020202020204" pitchFamily="34" charset="0"/>
                        </a:rPr>
                        <a:t>Revision</a:t>
                      </a:r>
                      <a:endParaRPr lang="en-GB" sz="500" b="1" i="0" u="none" strike="noStrike">
                        <a:effectLst/>
                        <a:highlight>
                          <a:srgbClr val="FFFF00"/>
                        </a:highlight>
                        <a:latin typeface="Arial" panose="020B0604020202020204" pitchFamily="34" charset="0"/>
                      </a:endParaRP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GB" sz="500" b="1" i="0" u="none" strike="noStrike">
                          <a:solidFill>
                            <a:srgbClr val="FFFFFF"/>
                          </a:solidFill>
                          <a:effectLst/>
                          <a:highlight>
                            <a:srgbClr val="96368B"/>
                          </a:highlight>
                          <a:latin typeface="Arial" panose="020B0604020202020204" pitchFamily="34" charset="0"/>
                        </a:rPr>
                        <a:t>TG6ma</a:t>
                      </a:r>
                      <a:br>
                        <a:rPr lang="en-GB" sz="500" b="1" i="0" u="none" strike="noStrike">
                          <a:solidFill>
                            <a:srgbClr val="FFFFFF"/>
                          </a:solidFill>
                          <a:effectLst/>
                          <a:highlight>
                            <a:srgbClr val="96368B"/>
                          </a:highlight>
                          <a:latin typeface="Arial" panose="020B0604020202020204" pitchFamily="34" charset="0"/>
                        </a:rPr>
                      </a:br>
                      <a:r>
                        <a:rPr lang="en-GB" sz="500" b="1" i="0" u="none" strike="noStrike">
                          <a:solidFill>
                            <a:srgbClr val="FFFFFF"/>
                          </a:solidFill>
                          <a:effectLst/>
                          <a:highlight>
                            <a:srgbClr val="96368B"/>
                          </a:highlight>
                          <a:latin typeface="Arial" panose="020B0604020202020204" pitchFamily="34" charset="0"/>
                        </a:rPr>
                        <a:t>BAN/</a:t>
                      </a:r>
                      <a:br>
                        <a:rPr lang="en-GB" sz="500" b="1" i="0" u="none" strike="noStrike">
                          <a:solidFill>
                            <a:srgbClr val="FFFFFF"/>
                          </a:solidFill>
                          <a:effectLst/>
                          <a:highlight>
                            <a:srgbClr val="96368B"/>
                          </a:highlight>
                          <a:latin typeface="Arial" panose="020B0604020202020204" pitchFamily="34" charset="0"/>
                        </a:rPr>
                      </a:br>
                      <a:r>
                        <a:rPr lang="en-GB" sz="500" b="1" i="0" u="none" strike="noStrike">
                          <a:solidFill>
                            <a:srgbClr val="FFFFFF"/>
                          </a:solidFill>
                          <a:effectLst/>
                          <a:highlight>
                            <a:srgbClr val="96368B"/>
                          </a:highlight>
                          <a:latin typeface="Arial" panose="020B0604020202020204" pitchFamily="34" charset="0"/>
                        </a:rPr>
                        <a:t>VAN</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GB" sz="500" b="1" i="0" u="none" strike="noStrike">
                          <a:effectLst/>
                          <a:highlight>
                            <a:srgbClr val="66CCFF"/>
                          </a:highlight>
                          <a:latin typeface="Arial" panose="020B0604020202020204" pitchFamily="34" charset="0"/>
                        </a:rPr>
                        <a:t>TG7a OCC</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4">
                  <a:txBody>
                    <a:bodyPr/>
                    <a:lstStyle/>
                    <a:p>
                      <a:pPr algn="ctr" fontAlgn="ctr"/>
                      <a:r>
                        <a:rPr lang="en-GB" sz="500" b="1" i="0" u="none" strike="noStrike">
                          <a:effectLst/>
                          <a:highlight>
                            <a:srgbClr val="37FB82"/>
                          </a:highlight>
                          <a:latin typeface="Arial" panose="020B0604020202020204" pitchFamily="34" charset="0"/>
                        </a:rPr>
                        <a:t>AdHoc</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Reqs.</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WG15</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Chair</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Approv.</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639895702"/>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08:30-09:00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262132682"/>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09:00-09:30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GB" sz="600" b="1" i="0" u="none" strike="noStrike">
                          <a:solidFill>
                            <a:srgbClr val="FFFFFF"/>
                          </a:solidFill>
                          <a:effectLst/>
                          <a:highlight>
                            <a:srgbClr val="0000FF"/>
                          </a:highlight>
                          <a:latin typeface="Arial" panose="020B0604020202020204" pitchFamily="34" charset="0"/>
                        </a:rPr>
                        <a:t>802.15 WG Opening Plenary</a:t>
                      </a:r>
                      <a:br>
                        <a:rPr lang="en-GB" sz="600" b="1" i="0" u="none" strike="noStrike">
                          <a:solidFill>
                            <a:srgbClr val="FFFFFF"/>
                          </a:solidFill>
                          <a:effectLst/>
                          <a:highlight>
                            <a:srgbClr val="0000FF"/>
                          </a:highlight>
                          <a:latin typeface="Arial" panose="020B0604020202020204" pitchFamily="34" charset="0"/>
                        </a:rPr>
                      </a:br>
                      <a:r>
                        <a:rPr lang="en-GB" sz="600" b="1" i="0" u="none" strike="noStrike">
                          <a:solidFill>
                            <a:srgbClr val="FFFFFF"/>
                          </a:solidFill>
                          <a:effectLst/>
                          <a:highlight>
                            <a:srgbClr val="0000FF"/>
                          </a:highlight>
                          <a:latin typeface="Arial" panose="020B0604020202020204" pitchFamily="34" charset="0"/>
                        </a:rPr>
                        <a:t>(Virtual Rm 1)</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rowSpan="2">
                  <a:txBody>
                    <a:bodyPr/>
                    <a:lstStyle/>
                    <a:p>
                      <a:pPr algn="ctr" fontAlgn="ctr"/>
                      <a:r>
                        <a:rPr lang="en-GB" sz="500" b="1" i="0" u="none" strike="noStrike">
                          <a:effectLst/>
                          <a:highlight>
                            <a:srgbClr val="DDD9C4"/>
                          </a:highlight>
                          <a:latin typeface="Arial" panose="020B0604020202020204" pitchFamily="34" charset="0"/>
                        </a:rPr>
                        <a:t>TG4ab</a:t>
                      </a:r>
                      <a:br>
                        <a:rPr lang="en-GB" sz="500" b="1" i="0" u="none" strike="noStrike">
                          <a:effectLst/>
                          <a:highlight>
                            <a:srgbClr val="DDD9C4"/>
                          </a:highlight>
                          <a:latin typeface="Arial" panose="020B0604020202020204" pitchFamily="34" charset="0"/>
                        </a:rPr>
                      </a:br>
                      <a:r>
                        <a:rPr lang="en-GB" sz="500" b="1" i="0" u="none" strike="noStrike">
                          <a:effectLst/>
                          <a:highlight>
                            <a:srgbClr val="DDD9C4"/>
                          </a:highlight>
                          <a:latin typeface="Arial" panose="020B0604020202020204" pitchFamily="34" charset="0"/>
                        </a:rPr>
                        <a:t>NG-UWB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2">
                  <a:txBody>
                    <a:bodyPr/>
                    <a:lstStyle/>
                    <a:p>
                      <a:pPr algn="ctr" fontAlgn="ctr"/>
                      <a:r>
                        <a:rPr lang="en-GB" sz="500" b="1" i="0" u="none" strike="noStrike">
                          <a:solidFill>
                            <a:srgbClr val="FFFFFF"/>
                          </a:solidFill>
                          <a:effectLst/>
                          <a:highlight>
                            <a:srgbClr val="96368B"/>
                          </a:highlight>
                          <a:latin typeface="Arial" panose="020B0604020202020204" pitchFamily="34" charset="0"/>
                        </a:rPr>
                        <a:t>TG6ma</a:t>
                      </a:r>
                      <a:br>
                        <a:rPr lang="en-GB" sz="500" b="1" i="0" u="none" strike="noStrike">
                          <a:solidFill>
                            <a:srgbClr val="FFFFFF"/>
                          </a:solidFill>
                          <a:effectLst/>
                          <a:highlight>
                            <a:srgbClr val="96368B"/>
                          </a:highlight>
                          <a:latin typeface="Arial" panose="020B0604020202020204" pitchFamily="34" charset="0"/>
                        </a:rPr>
                      </a:br>
                      <a:r>
                        <a:rPr lang="en-GB" sz="500" b="1" i="0" u="none" strike="noStrike">
                          <a:solidFill>
                            <a:srgbClr val="FFFFFF"/>
                          </a:solidFill>
                          <a:effectLst/>
                          <a:highlight>
                            <a:srgbClr val="96368B"/>
                          </a:highlight>
                          <a:latin typeface="Arial" panose="020B0604020202020204" pitchFamily="34" charset="0"/>
                        </a:rPr>
                        <a:t>BAN/</a:t>
                      </a:r>
                      <a:br>
                        <a:rPr lang="en-GB" sz="500" b="1" i="0" u="none" strike="noStrike">
                          <a:solidFill>
                            <a:srgbClr val="FFFFFF"/>
                          </a:solidFill>
                          <a:effectLst/>
                          <a:highlight>
                            <a:srgbClr val="96368B"/>
                          </a:highlight>
                          <a:latin typeface="Arial" panose="020B0604020202020204" pitchFamily="34" charset="0"/>
                        </a:rPr>
                      </a:br>
                      <a:r>
                        <a:rPr lang="en-GB" sz="500" b="1" i="0" u="none" strike="noStrike">
                          <a:solidFill>
                            <a:srgbClr val="FFFFFF"/>
                          </a:solidFill>
                          <a:effectLst/>
                          <a:highlight>
                            <a:srgbClr val="96368B"/>
                          </a:highlight>
                          <a:latin typeface="Arial" panose="020B0604020202020204" pitchFamily="34" charset="0"/>
                        </a:rPr>
                        <a:t>VAN</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2">
                  <a:txBody>
                    <a:bodyPr/>
                    <a:lstStyle/>
                    <a:p>
                      <a:pPr algn="ctr" fontAlgn="ctr"/>
                      <a:r>
                        <a:rPr lang="en-GB" sz="500" b="1" i="0" u="none" strike="noStrike">
                          <a:effectLst/>
                          <a:highlight>
                            <a:srgbClr val="66CCFF"/>
                          </a:highlight>
                          <a:latin typeface="Arial" panose="020B0604020202020204" pitchFamily="34" charset="0"/>
                        </a:rPr>
                        <a:t>TG7a OCC</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2">
                  <a:txBody>
                    <a:bodyPr/>
                    <a:lstStyle/>
                    <a:p>
                      <a:pPr algn="ctr" fontAlgn="ctr"/>
                      <a:r>
                        <a:rPr lang="en-GB" sz="500" b="1" i="0" u="none" strike="noStrike">
                          <a:solidFill>
                            <a:srgbClr val="FFFFFF"/>
                          </a:solidFill>
                          <a:effectLst/>
                          <a:highlight>
                            <a:srgbClr val="D9D9D9"/>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787586523"/>
                  </a:ext>
                </a:extLst>
              </a:tr>
              <a:tr h="177072">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09:30-10:00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662273047"/>
                  </a:ext>
                </a:extLst>
              </a:tr>
              <a:tr h="154448">
                <a:tc>
                  <a:txBody>
                    <a:bodyPr/>
                    <a:lstStyle/>
                    <a:p>
                      <a:pPr algn="ctr" fontAlgn="ctr"/>
                      <a:r>
                        <a:rPr lang="en-GB" sz="600" b="1" i="0" u="none" strike="noStrike">
                          <a:effectLst/>
                          <a:highlight>
                            <a:srgbClr val="CCFFCC"/>
                          </a:highlight>
                          <a:latin typeface="Arial" panose="020B0604020202020204" pitchFamily="34" charset="0"/>
                        </a:rPr>
                        <a:t>10:00-10:30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649807134"/>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10:30-11:00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4">
                  <a:txBody>
                    <a:bodyPr/>
                    <a:lstStyle/>
                    <a:p>
                      <a:pPr algn="ctr" fontAlgn="ctr"/>
                      <a:r>
                        <a:rPr lang="en-GB" sz="500" b="1" i="0" u="none" strike="noStrike">
                          <a:effectLst/>
                          <a:highlight>
                            <a:srgbClr val="DDD9C4"/>
                          </a:highlight>
                          <a:latin typeface="Arial" panose="020B0604020202020204" pitchFamily="34" charset="0"/>
                        </a:rPr>
                        <a:t>TG4ab</a:t>
                      </a:r>
                      <a:br>
                        <a:rPr lang="en-GB" sz="500" b="1" i="0" u="none" strike="noStrike">
                          <a:effectLst/>
                          <a:highlight>
                            <a:srgbClr val="DDD9C4"/>
                          </a:highlight>
                          <a:latin typeface="Arial" panose="020B0604020202020204" pitchFamily="34" charset="0"/>
                        </a:rPr>
                      </a:br>
                      <a:r>
                        <a:rPr lang="en-GB" sz="500" b="1" i="0" u="none" strike="noStrike">
                          <a:effectLst/>
                          <a:highlight>
                            <a:srgbClr val="DDD9C4"/>
                          </a:highlight>
                          <a:latin typeface="Arial" panose="020B0604020202020204" pitchFamily="34" charset="0"/>
                        </a:rPr>
                        <a:t>NG-UWB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500" b="1" i="0" u="none" strike="noStrike">
                          <a:solidFill>
                            <a:srgbClr val="FFFFFF"/>
                          </a:solidFill>
                          <a:effectLst/>
                          <a:highlight>
                            <a:srgbClr val="96368B"/>
                          </a:highlight>
                          <a:latin typeface="Arial" panose="020B0604020202020204" pitchFamily="34" charset="0"/>
                        </a:rPr>
                        <a:t>TG6ma</a:t>
                      </a:r>
                      <a:br>
                        <a:rPr lang="en-GB" sz="500" b="1" i="0" u="none" strike="noStrike">
                          <a:solidFill>
                            <a:srgbClr val="FFFFFF"/>
                          </a:solidFill>
                          <a:effectLst/>
                          <a:highlight>
                            <a:srgbClr val="96368B"/>
                          </a:highlight>
                          <a:latin typeface="Arial" panose="020B0604020202020204" pitchFamily="34" charset="0"/>
                        </a:rPr>
                      </a:br>
                      <a:r>
                        <a:rPr lang="en-GB" sz="500" b="1" i="0" u="none" strike="noStrike">
                          <a:solidFill>
                            <a:srgbClr val="FFFFFF"/>
                          </a:solidFill>
                          <a:effectLst/>
                          <a:highlight>
                            <a:srgbClr val="96368B"/>
                          </a:highlight>
                          <a:latin typeface="Arial" panose="020B0604020202020204" pitchFamily="34" charset="0"/>
                        </a:rPr>
                        <a:t>BAN/</a:t>
                      </a:r>
                      <a:br>
                        <a:rPr lang="en-GB" sz="500" b="1" i="0" u="none" strike="noStrike">
                          <a:solidFill>
                            <a:srgbClr val="FFFFFF"/>
                          </a:solidFill>
                          <a:effectLst/>
                          <a:highlight>
                            <a:srgbClr val="96368B"/>
                          </a:highlight>
                          <a:latin typeface="Arial" panose="020B0604020202020204" pitchFamily="34" charset="0"/>
                        </a:rPr>
                      </a:br>
                      <a:r>
                        <a:rPr lang="en-GB" sz="500" b="1" i="0" u="none" strike="noStrike">
                          <a:solidFill>
                            <a:srgbClr val="FFFFFF"/>
                          </a:solidFill>
                          <a:effectLst/>
                          <a:highlight>
                            <a:srgbClr val="96368B"/>
                          </a:highlight>
                          <a:latin typeface="Arial" panose="020B0604020202020204" pitchFamily="34" charset="0"/>
                        </a:rPr>
                        <a:t>VAN</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GB" sz="500" b="1" i="0" u="none" strike="noStrike">
                          <a:effectLst/>
                          <a:highlight>
                            <a:srgbClr val="92D050"/>
                          </a:highlight>
                          <a:latin typeface="Arial" panose="020B0604020202020204" pitchFamily="34" charset="0"/>
                        </a:rPr>
                        <a:t>SC</a:t>
                      </a:r>
                      <a:br>
                        <a:rPr lang="en-GB" sz="500" b="1" i="0" u="none" strike="noStrike">
                          <a:effectLst/>
                          <a:highlight>
                            <a:srgbClr val="92D050"/>
                          </a:highlight>
                          <a:latin typeface="Arial" panose="020B0604020202020204" pitchFamily="34" charset="0"/>
                        </a:rPr>
                      </a:br>
                      <a:r>
                        <a:rPr lang="en-GB" sz="500" b="1" i="0" u="none" strike="noStrike">
                          <a:effectLst/>
                          <a:highlight>
                            <a:srgbClr val="92D050"/>
                          </a:highlight>
                          <a:latin typeface="Arial" panose="020B0604020202020204" pitchFamily="34" charset="0"/>
                        </a:rPr>
                        <a:t>MAINT</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GB" sz="500" b="1" i="0" u="none" strike="noStrike">
                          <a:effectLst/>
                          <a:highlight>
                            <a:srgbClr val="FFC000"/>
                          </a:highlight>
                          <a:latin typeface="Arial" panose="020B0604020202020204" pitchFamily="34" charset="0"/>
                        </a:rPr>
                        <a:t>TG16t</a:t>
                      </a:r>
                      <a:br>
                        <a:rPr lang="en-GB" sz="500" b="1" i="0" u="none" strike="noStrike">
                          <a:effectLst/>
                          <a:highlight>
                            <a:srgbClr val="FFC000"/>
                          </a:highlight>
                          <a:latin typeface="Arial" panose="020B0604020202020204" pitchFamily="34" charset="0"/>
                        </a:rPr>
                      </a:br>
                      <a:r>
                        <a:rPr lang="en-GB" sz="500" b="1" i="0" u="none" strike="noStrike">
                          <a:effectLst/>
                          <a:highlight>
                            <a:srgbClr val="FFC000"/>
                          </a:highlight>
                          <a:latin typeface="Arial" panose="020B0604020202020204" pitchFamily="34" charset="0"/>
                        </a:rPr>
                        <a:t>LicNB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GB" sz="500" b="1" i="0" u="none" strike="noStrike">
                          <a:effectLst/>
                          <a:highlight>
                            <a:srgbClr val="FFFF00"/>
                          </a:highlight>
                          <a:latin typeface="Arial" panose="020B0604020202020204" pitchFamily="34" charset="0"/>
                        </a:rPr>
                        <a:t>TG4me</a:t>
                      </a:r>
                      <a:br>
                        <a:rPr lang="en-GB" sz="300" b="1" i="0" u="none" strike="noStrike">
                          <a:effectLst/>
                          <a:highlight>
                            <a:srgbClr val="FFFF00"/>
                          </a:highlight>
                          <a:latin typeface="Arial" panose="020B0604020202020204" pitchFamily="34" charset="0"/>
                        </a:rPr>
                      </a:br>
                      <a:r>
                        <a:rPr lang="en-GB" sz="300" b="1" i="0" u="none" strike="noStrike">
                          <a:effectLst/>
                          <a:highlight>
                            <a:srgbClr val="FFFF00"/>
                          </a:highlight>
                          <a:latin typeface="Arial" panose="020B0604020202020204" pitchFamily="34" charset="0"/>
                        </a:rPr>
                        <a:t>Revision</a:t>
                      </a:r>
                      <a:endParaRPr lang="en-GB" sz="500" b="1" i="0" u="none" strike="noStrike">
                        <a:effectLst/>
                        <a:highlight>
                          <a:srgbClr val="FFFF00"/>
                        </a:highlight>
                        <a:latin typeface="Arial" panose="020B0604020202020204" pitchFamily="34" charset="0"/>
                      </a:endParaRP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GB" sz="500" b="1" i="0" u="none" strike="noStrike">
                          <a:solidFill>
                            <a:srgbClr val="FFFFFF"/>
                          </a:solidFill>
                          <a:effectLst/>
                          <a:highlight>
                            <a:srgbClr val="0070C0"/>
                          </a:highlight>
                          <a:latin typeface="Arial" panose="020B0604020202020204" pitchFamily="34" charset="0"/>
                        </a:rPr>
                        <a:t>IG NG-OCC</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rowSpan="4">
                  <a:txBody>
                    <a:bodyPr/>
                    <a:lstStyle/>
                    <a:p>
                      <a:pPr algn="ctr" fontAlgn="ctr"/>
                      <a:r>
                        <a:rPr lang="en-GB" sz="500" b="1" i="0" u="none" strike="noStrike">
                          <a:solidFill>
                            <a:srgbClr val="FFFFFF"/>
                          </a:solidFill>
                          <a:effectLst/>
                          <a:highlight>
                            <a:srgbClr val="D9D9D9"/>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500" b="1" i="0" u="none" strike="noStrike">
                          <a:effectLst/>
                          <a:highlight>
                            <a:srgbClr val="FFC000"/>
                          </a:highlight>
                          <a:latin typeface="Arial" panose="020B0604020202020204" pitchFamily="34" charset="0"/>
                        </a:rPr>
                        <a:t>TG16t</a:t>
                      </a:r>
                      <a:br>
                        <a:rPr lang="en-GB" sz="500" b="1" i="0" u="none" strike="noStrike">
                          <a:effectLst/>
                          <a:highlight>
                            <a:srgbClr val="FFC000"/>
                          </a:highlight>
                          <a:latin typeface="Arial" panose="020B0604020202020204" pitchFamily="34" charset="0"/>
                        </a:rPr>
                      </a:br>
                      <a:r>
                        <a:rPr lang="en-GB" sz="500" b="1" i="0" u="none" strike="noStrike">
                          <a:effectLst/>
                          <a:highlight>
                            <a:srgbClr val="FFC000"/>
                          </a:highlight>
                          <a:latin typeface="Arial" panose="020B0604020202020204" pitchFamily="34" charset="0"/>
                        </a:rPr>
                        <a:t>LicNB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2" gridSpan="4">
                  <a:txBody>
                    <a:bodyPr/>
                    <a:lstStyle/>
                    <a:p>
                      <a:pPr algn="ctr" fontAlgn="ctr"/>
                      <a:r>
                        <a:rPr lang="en-GB" sz="500" b="1" i="0" u="none" strike="noStrike">
                          <a:solidFill>
                            <a:srgbClr val="FFFFFF"/>
                          </a:solidFill>
                          <a:effectLst/>
                          <a:highlight>
                            <a:srgbClr val="0000FF"/>
                          </a:highlight>
                          <a:latin typeface="Arial" panose="020B0604020202020204" pitchFamily="34" charset="0"/>
                        </a:rPr>
                        <a:t>802.15 WG Midweek Plenary (Virtual Rm 1)</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4">
                  <a:txBody>
                    <a:bodyPr/>
                    <a:lstStyle/>
                    <a:p>
                      <a:pPr algn="ctr" fontAlgn="ctr"/>
                      <a:r>
                        <a:rPr lang="en-GB" sz="500" b="1" i="0" u="none" strike="noStrike">
                          <a:effectLst/>
                          <a:highlight>
                            <a:srgbClr val="DDD9C4"/>
                          </a:highlight>
                          <a:latin typeface="Arial" panose="020B0604020202020204" pitchFamily="34" charset="0"/>
                        </a:rPr>
                        <a:t>TG4ab</a:t>
                      </a:r>
                      <a:br>
                        <a:rPr lang="en-GB" sz="500" b="1" i="0" u="none" strike="noStrike">
                          <a:effectLst/>
                          <a:highlight>
                            <a:srgbClr val="DDD9C4"/>
                          </a:highlight>
                          <a:latin typeface="Arial" panose="020B0604020202020204" pitchFamily="34" charset="0"/>
                        </a:rPr>
                      </a:br>
                      <a:r>
                        <a:rPr lang="en-GB" sz="500" b="1" i="0" u="none" strike="noStrike">
                          <a:effectLst/>
                          <a:highlight>
                            <a:srgbClr val="DDD9C4"/>
                          </a:highlight>
                          <a:latin typeface="Arial" panose="020B0604020202020204" pitchFamily="34" charset="0"/>
                        </a:rPr>
                        <a:t>NG-UWB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500" b="1" i="0" u="none" strike="noStrike">
                          <a:solidFill>
                            <a:srgbClr val="FFFFFF"/>
                          </a:solidFill>
                          <a:effectLst/>
                          <a:highlight>
                            <a:srgbClr val="0070C0"/>
                          </a:highlight>
                          <a:latin typeface="Arial" panose="020B0604020202020204" pitchFamily="34" charset="0"/>
                        </a:rPr>
                        <a:t>IG NG-OCC</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rowSpan="4">
                  <a:txBody>
                    <a:bodyPr/>
                    <a:lstStyle/>
                    <a:p>
                      <a:pPr algn="ctr" fontAlgn="ctr"/>
                      <a:r>
                        <a:rPr lang="en-GB" sz="500" b="1" i="0" u="none" strike="noStrike">
                          <a:effectLst/>
                          <a:highlight>
                            <a:srgbClr val="92D050"/>
                          </a:highlight>
                          <a:latin typeface="Arial" panose="020B0604020202020204" pitchFamily="34" charset="0"/>
                        </a:rPr>
                        <a:t>SC</a:t>
                      </a:r>
                      <a:br>
                        <a:rPr lang="en-GB" sz="500" b="1" i="0" u="none" strike="noStrike">
                          <a:effectLst/>
                          <a:highlight>
                            <a:srgbClr val="92D050"/>
                          </a:highlight>
                          <a:latin typeface="Arial" panose="020B0604020202020204" pitchFamily="34" charset="0"/>
                        </a:rPr>
                      </a:br>
                      <a:r>
                        <a:rPr lang="en-GB" sz="500" b="1" i="0" u="none" strike="noStrike">
                          <a:effectLst/>
                          <a:highlight>
                            <a:srgbClr val="92D050"/>
                          </a:highlight>
                          <a:latin typeface="Arial" panose="020B0604020202020204" pitchFamily="34" charset="0"/>
                        </a:rPr>
                        <a:t>MAINT</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GB" sz="500" b="1" i="0" u="none" strike="noStrike">
                          <a:effectLst/>
                          <a:highlight>
                            <a:srgbClr val="FFC000"/>
                          </a:highlight>
                          <a:latin typeface="Arial" panose="020B0604020202020204" pitchFamily="34" charset="0"/>
                        </a:rPr>
                        <a:t>TG16t</a:t>
                      </a:r>
                      <a:br>
                        <a:rPr lang="en-GB" sz="500" b="1" i="0" u="none" strike="noStrike">
                          <a:effectLst/>
                          <a:highlight>
                            <a:srgbClr val="FFC000"/>
                          </a:highlight>
                          <a:latin typeface="Arial" panose="020B0604020202020204" pitchFamily="34" charset="0"/>
                        </a:rPr>
                      </a:br>
                      <a:r>
                        <a:rPr lang="en-GB" sz="500" b="1" i="0" u="none" strike="noStrike">
                          <a:effectLst/>
                          <a:highlight>
                            <a:srgbClr val="FFC000"/>
                          </a:highlight>
                          <a:latin typeface="Arial" panose="020B0604020202020204" pitchFamily="34" charset="0"/>
                        </a:rPr>
                        <a:t>LicNB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976391395"/>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11:00-11:30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65591894"/>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11:30-12:00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rowSpan="2" gridSpan="4">
                  <a:txBody>
                    <a:bodyPr/>
                    <a:lstStyle/>
                    <a:p>
                      <a:pPr algn="ctr" fontAlgn="ctr"/>
                      <a:r>
                        <a:rPr lang="en-GB" sz="500" b="1" i="0" u="none" strike="noStrike">
                          <a:effectLst/>
                          <a:highlight>
                            <a:srgbClr val="E26B0A"/>
                          </a:highlight>
                          <a:latin typeface="Arial" panose="020B0604020202020204" pitchFamily="34" charset="0"/>
                        </a:rPr>
                        <a:t>SC WNG</a:t>
                      </a:r>
                      <a:br>
                        <a:rPr lang="en-GB" sz="500" b="1" i="0" u="none" strike="noStrike">
                          <a:effectLst/>
                          <a:highlight>
                            <a:srgbClr val="E26B0A"/>
                          </a:highlight>
                          <a:latin typeface="Arial" panose="020B0604020202020204" pitchFamily="34" charset="0"/>
                        </a:rPr>
                      </a:br>
                      <a:r>
                        <a:rPr lang="en-GB" sz="500" b="1" i="0" u="none" strike="noStrike">
                          <a:effectLst/>
                          <a:highlight>
                            <a:srgbClr val="E26B0A"/>
                          </a:highlight>
                          <a:latin typeface="Arial" panose="020B0604020202020204" pitchFamily="34" charset="0"/>
                        </a:rPr>
                        <a:t>(Virtual Rm 1)</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6B0A"/>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295054447"/>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12:00-12:30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911965135"/>
                  </a:ext>
                </a:extLst>
              </a:tr>
              <a:tr h="154448">
                <a:tc>
                  <a:txBody>
                    <a:bodyPr/>
                    <a:lstStyle/>
                    <a:p>
                      <a:pPr algn="ctr" fontAlgn="ctr"/>
                      <a:r>
                        <a:rPr lang="en-GB" sz="600" b="1" i="0" u="none" strike="noStrike">
                          <a:solidFill>
                            <a:srgbClr val="000000"/>
                          </a:solidFill>
                          <a:effectLst/>
                          <a:highlight>
                            <a:srgbClr val="FFFF99"/>
                          </a:highlight>
                          <a:latin typeface="Arial" panose="020B0604020202020204" pitchFamily="34" charset="0"/>
                        </a:rPr>
                        <a:t>12:30-13:00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GB" sz="600" b="1" i="0" u="none" strike="noStrike">
                          <a:effectLst/>
                          <a:highlight>
                            <a:srgbClr val="FFFF99"/>
                          </a:highlight>
                          <a:latin typeface="Arial" panose="020B0604020202020204" pitchFamily="34" charset="0"/>
                        </a:rPr>
                        <a:t>LUNCH</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600" b="1" i="0" u="none" strike="noStrike">
                          <a:effectLst/>
                          <a:highlight>
                            <a:srgbClr val="FFFF99"/>
                          </a:highlight>
                          <a:latin typeface="Arial" panose="020B0604020202020204" pitchFamily="34" charset="0"/>
                        </a:rPr>
                        <a:t>LUNCH</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600" b="1" i="0" u="none" strike="noStrike">
                          <a:effectLst/>
                          <a:highlight>
                            <a:srgbClr val="FFFF99"/>
                          </a:highlight>
                          <a:latin typeface="Arial" panose="020B0604020202020204" pitchFamily="34" charset="0"/>
                        </a:rPr>
                        <a:t>LUNCH</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600" b="1" i="0" u="none" strike="noStrike">
                          <a:effectLst/>
                          <a:highlight>
                            <a:srgbClr val="FFFF99"/>
                          </a:highlight>
                          <a:latin typeface="Arial" panose="020B0604020202020204" pitchFamily="34" charset="0"/>
                        </a:rPr>
                        <a:t>LUNCH</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extLst>
                  <a:ext uri="{0D108BD9-81ED-4DB2-BD59-A6C34878D82A}">
                    <a16:rowId xmlns:a16="http://schemas.microsoft.com/office/drawing/2014/main" val="3929916910"/>
                  </a:ext>
                </a:extLst>
              </a:tr>
              <a:tr h="154448">
                <a:tc>
                  <a:txBody>
                    <a:bodyPr/>
                    <a:lstStyle/>
                    <a:p>
                      <a:pPr algn="ctr" fontAlgn="ctr"/>
                      <a:r>
                        <a:rPr lang="en-GB" sz="600" b="1" i="0" u="none" strike="noStrike">
                          <a:solidFill>
                            <a:srgbClr val="000000"/>
                          </a:solidFill>
                          <a:effectLst/>
                          <a:highlight>
                            <a:srgbClr val="FFFF99"/>
                          </a:highlight>
                          <a:latin typeface="Arial" panose="020B0604020202020204" pitchFamily="34" charset="0"/>
                        </a:rPr>
                        <a:t>13:00-13:30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3195791611"/>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13:30-14:00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rowSpan="4">
                  <a:txBody>
                    <a:bodyPr/>
                    <a:lstStyle/>
                    <a:p>
                      <a:pPr algn="ctr" fontAlgn="ctr"/>
                      <a:r>
                        <a:rPr lang="en-GB" sz="500" b="1" i="0" u="none" strike="noStrike">
                          <a:effectLst/>
                          <a:highlight>
                            <a:srgbClr val="DDD9C4"/>
                          </a:highlight>
                          <a:latin typeface="Arial" panose="020B0604020202020204" pitchFamily="34" charset="0"/>
                        </a:rPr>
                        <a:t>TG4ab</a:t>
                      </a:r>
                      <a:br>
                        <a:rPr lang="en-GB" sz="500" b="1" i="0" u="none" strike="noStrike">
                          <a:effectLst/>
                          <a:highlight>
                            <a:srgbClr val="DDD9C4"/>
                          </a:highlight>
                          <a:latin typeface="Arial" panose="020B0604020202020204" pitchFamily="34" charset="0"/>
                        </a:rPr>
                      </a:br>
                      <a:r>
                        <a:rPr lang="en-GB" sz="500" b="1" i="0" u="none" strike="noStrike">
                          <a:effectLst/>
                          <a:highlight>
                            <a:srgbClr val="DDD9C4"/>
                          </a:highlight>
                          <a:latin typeface="Arial" panose="020B0604020202020204" pitchFamily="34" charset="0"/>
                        </a:rPr>
                        <a:t>NG-UWB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500" b="1" i="0" u="none" strike="noStrike">
                          <a:solidFill>
                            <a:srgbClr val="FFFFFF"/>
                          </a:solidFill>
                          <a:effectLst/>
                          <a:highlight>
                            <a:srgbClr val="FF0000"/>
                          </a:highlight>
                          <a:latin typeface="Arial" panose="020B0604020202020204" pitchFamily="34" charset="0"/>
                        </a:rPr>
                        <a:t>TG4ad</a:t>
                      </a:r>
                      <a:br>
                        <a:rPr lang="en-GB" sz="500" b="1" i="0" u="none" strike="noStrike">
                          <a:solidFill>
                            <a:srgbClr val="FFFFFF"/>
                          </a:solidFill>
                          <a:effectLst/>
                          <a:highlight>
                            <a:srgbClr val="FF0000"/>
                          </a:highlight>
                          <a:latin typeface="Arial" panose="020B0604020202020204" pitchFamily="34" charset="0"/>
                        </a:rPr>
                      </a:br>
                      <a:r>
                        <a:rPr lang="en-GB" sz="500" b="1" i="0" u="none" strike="noStrike">
                          <a:solidFill>
                            <a:srgbClr val="FFFFFF"/>
                          </a:solidFill>
                          <a:effectLst/>
                          <a:highlight>
                            <a:srgbClr val="FF0000"/>
                          </a:highlight>
                          <a:latin typeface="Arial" panose="020B0604020202020204" pitchFamily="34" charset="0"/>
                        </a:rPr>
                        <a:t>NG-</a:t>
                      </a:r>
                      <a:br>
                        <a:rPr lang="en-GB" sz="500" b="1" i="0" u="none" strike="noStrike">
                          <a:solidFill>
                            <a:srgbClr val="FFFFFF"/>
                          </a:solidFill>
                          <a:effectLst/>
                          <a:highlight>
                            <a:srgbClr val="FF0000"/>
                          </a:highlight>
                          <a:latin typeface="Arial" panose="020B0604020202020204" pitchFamily="34" charset="0"/>
                        </a:rPr>
                      </a:br>
                      <a:r>
                        <a:rPr lang="en-GB" sz="500" b="1" i="0" u="none" strike="noStrike">
                          <a:solidFill>
                            <a:srgbClr val="FFFFFF"/>
                          </a:solidFill>
                          <a:effectLst/>
                          <a:highlight>
                            <a:srgbClr val="FF0000"/>
                          </a:highlight>
                          <a:latin typeface="Arial" panose="020B0604020202020204" pitchFamily="34" charset="0"/>
                        </a:rPr>
                        <a:t>SUN PHYs</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rowSpan="4">
                  <a:txBody>
                    <a:bodyPr/>
                    <a:lstStyle/>
                    <a:p>
                      <a:pPr algn="ctr" fontAlgn="ctr"/>
                      <a:r>
                        <a:rPr lang="en-GB" sz="500" b="1" i="0" u="none" strike="noStrike">
                          <a:solidFill>
                            <a:srgbClr val="FFFFFF"/>
                          </a:solidFill>
                          <a:effectLst/>
                          <a:highlight>
                            <a:srgbClr val="948A54"/>
                          </a:highlight>
                          <a:latin typeface="Arial" panose="020B0604020202020204" pitchFamily="34" charset="0"/>
                        </a:rPr>
                        <a:t>IG</a:t>
                      </a:r>
                      <a:br>
                        <a:rPr lang="en-GB" sz="500" b="1" i="0" u="none" strike="noStrike">
                          <a:solidFill>
                            <a:srgbClr val="FFFFFF"/>
                          </a:solidFill>
                          <a:effectLst/>
                          <a:highlight>
                            <a:srgbClr val="948A54"/>
                          </a:highlight>
                          <a:latin typeface="Arial" panose="020B0604020202020204" pitchFamily="34" charset="0"/>
                        </a:rPr>
                      </a:br>
                      <a:r>
                        <a:rPr lang="en-GB" sz="500" b="1" i="0" u="none" strike="noStrike">
                          <a:solidFill>
                            <a:srgbClr val="FFFFFF"/>
                          </a:solidFill>
                          <a:effectLst/>
                          <a:highlight>
                            <a:srgbClr val="948A54"/>
                          </a:highlight>
                          <a:latin typeface="Arial" panose="020B0604020202020204" pitchFamily="34" charset="0"/>
                        </a:rPr>
                        <a:t>Crypto</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48A54"/>
                    </a:solidFill>
                  </a:tcPr>
                </a:tc>
                <a:tc rowSpan="4">
                  <a:txBody>
                    <a:bodyPr/>
                    <a:lstStyle/>
                    <a:p>
                      <a:pPr algn="ctr" fontAlgn="ctr"/>
                      <a:r>
                        <a:rPr lang="en-GB" sz="500" b="1" i="0" u="none" strike="noStrike">
                          <a:solidFill>
                            <a:srgbClr val="FFFFFF"/>
                          </a:solidFill>
                          <a:effectLst/>
                          <a:highlight>
                            <a:srgbClr val="D9D9D9"/>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500" b="1" i="0" u="none" strike="noStrike">
                          <a:effectLst/>
                          <a:highlight>
                            <a:srgbClr val="DDD9C4"/>
                          </a:highlight>
                          <a:latin typeface="Arial" panose="020B0604020202020204" pitchFamily="34" charset="0"/>
                        </a:rPr>
                        <a:t>TG4ab</a:t>
                      </a:r>
                      <a:br>
                        <a:rPr lang="en-GB" sz="500" b="1" i="0" u="none" strike="noStrike">
                          <a:effectLst/>
                          <a:highlight>
                            <a:srgbClr val="DDD9C4"/>
                          </a:highlight>
                          <a:latin typeface="Arial" panose="020B0604020202020204" pitchFamily="34" charset="0"/>
                        </a:rPr>
                      </a:br>
                      <a:r>
                        <a:rPr lang="en-GB" sz="500" b="1" i="0" u="none" strike="noStrike">
                          <a:effectLst/>
                          <a:highlight>
                            <a:srgbClr val="DDD9C4"/>
                          </a:highlight>
                          <a:latin typeface="Arial" panose="020B0604020202020204" pitchFamily="34" charset="0"/>
                        </a:rPr>
                        <a:t>NG-UWB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500" b="1" i="0" u="none" strike="noStrike">
                          <a:solidFill>
                            <a:srgbClr val="FFFFFF"/>
                          </a:solidFill>
                          <a:effectLst/>
                          <a:highlight>
                            <a:srgbClr val="CC00FF"/>
                          </a:highlight>
                          <a:latin typeface="Arial" panose="020B0604020202020204" pitchFamily="34" charset="0"/>
                        </a:rPr>
                        <a:t>SC</a:t>
                      </a:r>
                      <a:br>
                        <a:rPr lang="en-GB" sz="500" b="1" i="0" u="none" strike="noStrike">
                          <a:solidFill>
                            <a:srgbClr val="FFFFFF"/>
                          </a:solidFill>
                          <a:effectLst/>
                          <a:highlight>
                            <a:srgbClr val="CC00FF"/>
                          </a:highlight>
                          <a:latin typeface="Arial" panose="020B0604020202020204" pitchFamily="34" charset="0"/>
                        </a:rPr>
                      </a:br>
                      <a:r>
                        <a:rPr lang="en-GB" sz="500" b="1" i="0" u="none" strike="noStrike">
                          <a:solidFill>
                            <a:srgbClr val="FFFFFF"/>
                          </a:solidFill>
                          <a:effectLst/>
                          <a:highlight>
                            <a:srgbClr val="CC00FF"/>
                          </a:highlight>
                          <a:latin typeface="Arial" panose="020B0604020202020204" pitchFamily="34" charset="0"/>
                        </a:rPr>
                        <a:t>THz</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FF"/>
                    </a:solidFill>
                  </a:tcPr>
                </a:tc>
                <a:tc rowSpan="4">
                  <a:txBody>
                    <a:bodyPr/>
                    <a:lstStyle/>
                    <a:p>
                      <a:pPr algn="ctr" fontAlgn="ctr"/>
                      <a:r>
                        <a:rPr lang="en-GB" sz="500" b="1" i="0" u="none" strike="noStrike">
                          <a:solidFill>
                            <a:srgbClr val="FFFFFF"/>
                          </a:solidFill>
                          <a:effectLst/>
                          <a:highlight>
                            <a:srgbClr val="948A54"/>
                          </a:highlight>
                          <a:latin typeface="Arial" panose="020B0604020202020204" pitchFamily="34" charset="0"/>
                        </a:rPr>
                        <a:t>IG</a:t>
                      </a:r>
                      <a:br>
                        <a:rPr lang="en-GB" sz="500" b="1" i="0" u="none" strike="noStrike">
                          <a:solidFill>
                            <a:srgbClr val="FFFFFF"/>
                          </a:solidFill>
                          <a:effectLst/>
                          <a:highlight>
                            <a:srgbClr val="948A54"/>
                          </a:highlight>
                          <a:latin typeface="Arial" panose="020B0604020202020204" pitchFamily="34" charset="0"/>
                        </a:rPr>
                      </a:br>
                      <a:r>
                        <a:rPr lang="en-GB" sz="500" b="1" i="0" u="none" strike="noStrike">
                          <a:solidFill>
                            <a:srgbClr val="FFFFFF"/>
                          </a:solidFill>
                          <a:effectLst/>
                          <a:highlight>
                            <a:srgbClr val="948A54"/>
                          </a:highlight>
                          <a:latin typeface="Arial" panose="020B0604020202020204" pitchFamily="34" charset="0"/>
                        </a:rPr>
                        <a:t>Crypto</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48A54"/>
                    </a:solidFill>
                  </a:tcPr>
                </a:tc>
                <a:tc rowSpan="4">
                  <a:txBody>
                    <a:bodyPr/>
                    <a:lstStyle/>
                    <a:p>
                      <a:pPr algn="ctr" fontAlgn="ctr"/>
                      <a:r>
                        <a:rPr lang="en-GB" sz="500" b="1" i="0" u="none" strike="noStrike">
                          <a:effectLst/>
                          <a:highlight>
                            <a:srgbClr val="37FB82"/>
                          </a:highlight>
                          <a:latin typeface="Arial" panose="020B0604020202020204" pitchFamily="34" charset="0"/>
                        </a:rPr>
                        <a:t>AdHoc</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Reqs.</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WG15</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Chair</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Approv.</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GB" sz="500" b="1" i="0" u="none" strike="noStrike">
                          <a:effectLst/>
                          <a:highlight>
                            <a:srgbClr val="DDD9C4"/>
                          </a:highlight>
                          <a:latin typeface="Arial" panose="020B0604020202020204" pitchFamily="34" charset="0"/>
                        </a:rPr>
                        <a:t>TG4ab</a:t>
                      </a:r>
                      <a:br>
                        <a:rPr lang="en-GB" sz="500" b="1" i="0" u="none" strike="noStrike">
                          <a:effectLst/>
                          <a:highlight>
                            <a:srgbClr val="DDD9C4"/>
                          </a:highlight>
                          <a:latin typeface="Arial" panose="020B0604020202020204" pitchFamily="34" charset="0"/>
                        </a:rPr>
                      </a:br>
                      <a:r>
                        <a:rPr lang="en-GB" sz="500" b="1" i="0" u="none" strike="noStrike">
                          <a:effectLst/>
                          <a:highlight>
                            <a:srgbClr val="DDD9C4"/>
                          </a:highlight>
                          <a:latin typeface="Arial" panose="020B0604020202020204" pitchFamily="34" charset="0"/>
                        </a:rPr>
                        <a:t>NG-UWB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500" b="1" i="0" u="none" strike="noStrike">
                          <a:solidFill>
                            <a:srgbClr val="FFFFFF"/>
                          </a:solidFill>
                          <a:effectLst/>
                          <a:highlight>
                            <a:srgbClr val="FF0000"/>
                          </a:highlight>
                          <a:latin typeface="Arial" panose="020B0604020202020204" pitchFamily="34" charset="0"/>
                        </a:rPr>
                        <a:t>TG4ad</a:t>
                      </a:r>
                      <a:br>
                        <a:rPr lang="en-GB" sz="500" b="1" i="0" u="none" strike="noStrike">
                          <a:solidFill>
                            <a:srgbClr val="FFFFFF"/>
                          </a:solidFill>
                          <a:effectLst/>
                          <a:highlight>
                            <a:srgbClr val="FF0000"/>
                          </a:highlight>
                          <a:latin typeface="Arial" panose="020B0604020202020204" pitchFamily="34" charset="0"/>
                        </a:rPr>
                      </a:br>
                      <a:r>
                        <a:rPr lang="en-GB" sz="500" b="1" i="0" u="none" strike="noStrike">
                          <a:solidFill>
                            <a:srgbClr val="FFFFFF"/>
                          </a:solidFill>
                          <a:effectLst/>
                          <a:highlight>
                            <a:srgbClr val="FF0000"/>
                          </a:highlight>
                          <a:latin typeface="Arial" panose="020B0604020202020204" pitchFamily="34" charset="0"/>
                        </a:rPr>
                        <a:t>NG-</a:t>
                      </a:r>
                      <a:br>
                        <a:rPr lang="en-GB" sz="500" b="1" i="0" u="none" strike="noStrike">
                          <a:solidFill>
                            <a:srgbClr val="FFFFFF"/>
                          </a:solidFill>
                          <a:effectLst/>
                          <a:highlight>
                            <a:srgbClr val="FF0000"/>
                          </a:highlight>
                          <a:latin typeface="Arial" panose="020B0604020202020204" pitchFamily="34" charset="0"/>
                        </a:rPr>
                      </a:br>
                      <a:r>
                        <a:rPr lang="en-GB" sz="500" b="1" i="0" u="none" strike="noStrike">
                          <a:solidFill>
                            <a:srgbClr val="FFFFFF"/>
                          </a:solidFill>
                          <a:effectLst/>
                          <a:highlight>
                            <a:srgbClr val="FF0000"/>
                          </a:highlight>
                          <a:latin typeface="Arial" panose="020B0604020202020204" pitchFamily="34" charset="0"/>
                        </a:rPr>
                        <a:t>SUN PHYs</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rowSpan="4">
                  <a:txBody>
                    <a:bodyPr/>
                    <a:lstStyle/>
                    <a:p>
                      <a:pPr algn="ctr" fontAlgn="ctr"/>
                      <a:r>
                        <a:rPr lang="en-GB" sz="500" b="1" i="0" u="none" strike="noStrike">
                          <a:solidFill>
                            <a:srgbClr val="FFFFFF"/>
                          </a:solidFill>
                          <a:effectLst/>
                          <a:highlight>
                            <a:srgbClr val="948A54"/>
                          </a:highlight>
                          <a:latin typeface="Arial" panose="020B0604020202020204" pitchFamily="34" charset="0"/>
                        </a:rPr>
                        <a:t>IG</a:t>
                      </a:r>
                      <a:br>
                        <a:rPr lang="en-GB" sz="500" b="1" i="0" u="none" strike="noStrike">
                          <a:solidFill>
                            <a:srgbClr val="FFFFFF"/>
                          </a:solidFill>
                          <a:effectLst/>
                          <a:highlight>
                            <a:srgbClr val="948A54"/>
                          </a:highlight>
                          <a:latin typeface="Arial" panose="020B0604020202020204" pitchFamily="34" charset="0"/>
                        </a:rPr>
                      </a:br>
                      <a:r>
                        <a:rPr lang="en-GB" sz="500" b="1" i="0" u="none" strike="noStrike">
                          <a:solidFill>
                            <a:srgbClr val="FFFFFF"/>
                          </a:solidFill>
                          <a:effectLst/>
                          <a:highlight>
                            <a:srgbClr val="948A54"/>
                          </a:highlight>
                          <a:latin typeface="Arial" panose="020B0604020202020204" pitchFamily="34" charset="0"/>
                        </a:rPr>
                        <a:t>Crypto</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48A54"/>
                    </a:solidFill>
                  </a:tcPr>
                </a:tc>
                <a:tc rowSpan="4">
                  <a:txBody>
                    <a:bodyPr/>
                    <a:lstStyle/>
                    <a:p>
                      <a:pPr algn="ctr" fontAlgn="ctr"/>
                      <a:r>
                        <a:rPr lang="en-GB" sz="500" b="1" i="0" u="none" strike="noStrike">
                          <a:effectLst/>
                          <a:highlight>
                            <a:srgbClr val="37FB82"/>
                          </a:highlight>
                          <a:latin typeface="Arial" panose="020B0604020202020204" pitchFamily="34" charset="0"/>
                        </a:rPr>
                        <a:t>AdHoc</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Needs</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WG15</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Chair</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Approv.</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GB" sz="500" b="1" i="0" u="none" strike="noStrike">
                          <a:effectLst/>
                          <a:highlight>
                            <a:srgbClr val="DDD9C4"/>
                          </a:highlight>
                          <a:latin typeface="Arial" panose="020B0604020202020204" pitchFamily="34" charset="0"/>
                        </a:rPr>
                        <a:t>TG4ab</a:t>
                      </a:r>
                      <a:br>
                        <a:rPr lang="en-GB" sz="500" b="1" i="0" u="none" strike="noStrike">
                          <a:effectLst/>
                          <a:highlight>
                            <a:srgbClr val="DDD9C4"/>
                          </a:highlight>
                          <a:latin typeface="Arial" panose="020B0604020202020204" pitchFamily="34" charset="0"/>
                        </a:rPr>
                      </a:br>
                      <a:r>
                        <a:rPr lang="en-GB" sz="500" b="1" i="0" u="none" strike="noStrike">
                          <a:effectLst/>
                          <a:highlight>
                            <a:srgbClr val="DDD9C4"/>
                          </a:highlight>
                          <a:latin typeface="Arial" panose="020B0604020202020204" pitchFamily="34" charset="0"/>
                        </a:rPr>
                        <a:t>NG-UWB</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500" b="1" i="0" u="none" strike="noStrike">
                          <a:solidFill>
                            <a:srgbClr val="FFFFFF"/>
                          </a:solidFill>
                          <a:effectLst/>
                          <a:highlight>
                            <a:srgbClr val="FF0000"/>
                          </a:highlight>
                          <a:latin typeface="Arial" panose="020B0604020202020204" pitchFamily="34" charset="0"/>
                        </a:rPr>
                        <a:t>TG4ad</a:t>
                      </a:r>
                      <a:br>
                        <a:rPr lang="en-GB" sz="500" b="1" i="0" u="none" strike="noStrike">
                          <a:solidFill>
                            <a:srgbClr val="FFFFFF"/>
                          </a:solidFill>
                          <a:effectLst/>
                          <a:highlight>
                            <a:srgbClr val="FF0000"/>
                          </a:highlight>
                          <a:latin typeface="Arial" panose="020B0604020202020204" pitchFamily="34" charset="0"/>
                        </a:rPr>
                      </a:br>
                      <a:r>
                        <a:rPr lang="en-GB" sz="500" b="1" i="0" u="none" strike="noStrike">
                          <a:solidFill>
                            <a:srgbClr val="FFFFFF"/>
                          </a:solidFill>
                          <a:effectLst/>
                          <a:highlight>
                            <a:srgbClr val="FF0000"/>
                          </a:highlight>
                          <a:latin typeface="Arial" panose="020B0604020202020204" pitchFamily="34" charset="0"/>
                        </a:rPr>
                        <a:t>NG-</a:t>
                      </a:r>
                      <a:br>
                        <a:rPr lang="en-GB" sz="500" b="1" i="0" u="none" strike="noStrike">
                          <a:solidFill>
                            <a:srgbClr val="FFFFFF"/>
                          </a:solidFill>
                          <a:effectLst/>
                          <a:highlight>
                            <a:srgbClr val="FF0000"/>
                          </a:highlight>
                          <a:latin typeface="Arial" panose="020B0604020202020204" pitchFamily="34" charset="0"/>
                        </a:rPr>
                      </a:br>
                      <a:r>
                        <a:rPr lang="en-GB" sz="500" b="1" i="0" u="none" strike="noStrike">
                          <a:solidFill>
                            <a:srgbClr val="FFFFFF"/>
                          </a:solidFill>
                          <a:effectLst/>
                          <a:highlight>
                            <a:srgbClr val="FF0000"/>
                          </a:highlight>
                          <a:latin typeface="Arial" panose="020B0604020202020204" pitchFamily="34" charset="0"/>
                        </a:rPr>
                        <a:t>SUN PHYs</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rowSpan="4">
                  <a:txBody>
                    <a:bodyPr/>
                    <a:lstStyle/>
                    <a:p>
                      <a:pPr algn="ctr" fontAlgn="ctr"/>
                      <a:r>
                        <a:rPr lang="en-GB" sz="500" b="1" i="0" u="none" strike="noStrike">
                          <a:effectLst/>
                          <a:highlight>
                            <a:srgbClr val="FFABAB"/>
                          </a:highlight>
                          <a:latin typeface="Arial" panose="020B0604020202020204" pitchFamily="34" charset="0"/>
                        </a:rPr>
                        <a:t>TG4ac</a:t>
                      </a:r>
                      <a:br>
                        <a:rPr lang="en-GB" sz="500" b="1" i="0" u="none" strike="noStrike">
                          <a:effectLst/>
                          <a:highlight>
                            <a:srgbClr val="FFABAB"/>
                          </a:highlight>
                          <a:latin typeface="Arial" panose="020B0604020202020204" pitchFamily="34" charset="0"/>
                        </a:rPr>
                      </a:br>
                      <a:r>
                        <a:rPr lang="en-GB" sz="400" b="1" i="0" u="none" strike="noStrike">
                          <a:effectLst/>
                          <a:highlight>
                            <a:srgbClr val="FFABAB"/>
                          </a:highlight>
                          <a:latin typeface="Arial" panose="020B0604020202020204" pitchFamily="34" charset="0"/>
                        </a:rPr>
                        <a:t>Privacy</a:t>
                      </a:r>
                      <a:endParaRPr lang="en-GB" sz="500" b="1" i="0" u="none" strike="noStrike">
                        <a:effectLst/>
                        <a:highlight>
                          <a:srgbClr val="FFABAB"/>
                        </a:highlight>
                        <a:latin typeface="Arial" panose="020B0604020202020204" pitchFamily="34" charset="0"/>
                      </a:endParaRP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GB" sz="500" b="1" i="0" u="none" strike="noStrike">
                          <a:solidFill>
                            <a:srgbClr val="FFFFFF"/>
                          </a:solidFill>
                          <a:effectLst/>
                          <a:highlight>
                            <a:srgbClr val="D9D9D9"/>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extLst>
                  <a:ext uri="{0D108BD9-81ED-4DB2-BD59-A6C34878D82A}">
                    <a16:rowId xmlns:a16="http://schemas.microsoft.com/office/drawing/2014/main" val="3464008065"/>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14:00-14:30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2" gridSpan="2">
                  <a:txBody>
                    <a:bodyPr/>
                    <a:lstStyle/>
                    <a:p>
                      <a:pPr algn="ctr" fontAlgn="ctr"/>
                      <a:r>
                        <a:rPr lang="en-GB" sz="500" b="1" i="0" u="none" strike="noStrike">
                          <a:solidFill>
                            <a:srgbClr val="FFFFFF"/>
                          </a:solidFill>
                          <a:effectLst/>
                          <a:highlight>
                            <a:srgbClr val="0000FF"/>
                          </a:highlight>
                          <a:latin typeface="Arial" panose="020B0604020202020204" pitchFamily="34" charset="0"/>
                        </a:rPr>
                        <a:t>802.15 WG</a:t>
                      </a:r>
                      <a:br>
                        <a:rPr lang="en-GB" sz="500" b="1" i="0" u="none" strike="noStrike">
                          <a:solidFill>
                            <a:srgbClr val="FFFFFF"/>
                          </a:solidFill>
                          <a:effectLst/>
                          <a:highlight>
                            <a:srgbClr val="0000FF"/>
                          </a:highlight>
                          <a:latin typeface="Arial" panose="020B0604020202020204" pitchFamily="34" charset="0"/>
                        </a:rPr>
                      </a:br>
                      <a:r>
                        <a:rPr lang="en-GB" sz="500" b="1" i="0" u="none" strike="noStrike">
                          <a:solidFill>
                            <a:srgbClr val="FFFFFF"/>
                          </a:solidFill>
                          <a:effectLst/>
                          <a:highlight>
                            <a:srgbClr val="0000FF"/>
                          </a:highlight>
                          <a:latin typeface="Arial" panose="020B0604020202020204" pitchFamily="34" charset="0"/>
                        </a:rPr>
                        <a:t>Chair Hr</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467382171"/>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14:30-15:00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518357147"/>
                  </a:ext>
                </a:extLst>
              </a:tr>
              <a:tr h="177072">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15:00-15:30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77939181"/>
                  </a:ext>
                </a:extLst>
              </a:tr>
              <a:tr h="154448">
                <a:tc>
                  <a:txBody>
                    <a:bodyPr/>
                    <a:lstStyle/>
                    <a:p>
                      <a:pPr algn="ctr" fontAlgn="ctr"/>
                      <a:r>
                        <a:rPr lang="en-GB" sz="600" b="1" i="0" u="none" strike="noStrike">
                          <a:effectLst/>
                          <a:highlight>
                            <a:srgbClr val="CCFFCC"/>
                          </a:highlight>
                          <a:latin typeface="Arial" panose="020B0604020202020204" pitchFamily="34" charset="0"/>
                        </a:rPr>
                        <a:t>15:30-16:00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GB" sz="600" b="1" i="0" u="none" strike="noStrike">
                          <a:solidFill>
                            <a:srgbClr val="339933"/>
                          </a:solidFill>
                          <a:effectLst/>
                          <a:highlight>
                            <a:srgbClr val="969696"/>
                          </a:highlight>
                          <a:latin typeface="Arial" panose="020B0604020202020204" pitchFamily="34" charset="0"/>
                        </a:rPr>
                        <a:t> </a:t>
                      </a:r>
                    </a:p>
                  </a:txBody>
                  <a:tcPr marL="2774" marR="2774" marT="2774"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404023288"/>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16:00-16:30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3" gridSpan="2">
                  <a:txBody>
                    <a:bodyPr/>
                    <a:lstStyle/>
                    <a:p>
                      <a:pPr algn="ctr" fontAlgn="ctr"/>
                      <a:r>
                        <a:rPr lang="en-GB" sz="400" b="1" i="0" u="sng" strike="noStrike">
                          <a:effectLst/>
                          <a:highlight>
                            <a:srgbClr val="66FFFF"/>
                          </a:highlight>
                          <a:latin typeface="Arial" panose="020B0604020202020204" pitchFamily="34" charset="0"/>
                          <a:hlinkClick r:id="rId6"/>
                        </a:rPr>
                        <a:t>802 WIRELESS CHAIRS MTG</a:t>
                      </a:r>
                      <a:endParaRPr lang="en-GB" sz="400" b="1" i="0" u="sng" strike="noStrike">
                        <a:effectLst/>
                        <a:highlight>
                          <a:srgbClr val="66FFFF"/>
                        </a:highlight>
                        <a:latin typeface="Arial" panose="020B0604020202020204" pitchFamily="34" charset="0"/>
                      </a:endParaRP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rowSpan="3" hMerge="1">
                  <a:txBody>
                    <a:bodyPr/>
                    <a:lstStyle/>
                    <a:p>
                      <a:endParaRPr lang="en-GB"/>
                    </a:p>
                  </a:txBody>
                  <a:tcPr/>
                </a:tc>
                <a:tc rowSpan="4">
                  <a:txBody>
                    <a:bodyPr/>
                    <a:lstStyle/>
                    <a:p>
                      <a:pPr algn="ctr" fontAlgn="ctr"/>
                      <a:r>
                        <a:rPr lang="en-GB" sz="500" b="1" i="0" u="none" strike="noStrike">
                          <a:effectLst/>
                          <a:highlight>
                            <a:srgbClr val="FFFF00"/>
                          </a:highlight>
                          <a:latin typeface="Arial" panose="020B0604020202020204" pitchFamily="34" charset="0"/>
                        </a:rPr>
                        <a:t>TG4me</a:t>
                      </a:r>
                      <a:br>
                        <a:rPr lang="en-GB" sz="300" b="1" i="0" u="none" strike="noStrike">
                          <a:effectLst/>
                          <a:highlight>
                            <a:srgbClr val="FFFF00"/>
                          </a:highlight>
                          <a:latin typeface="Arial" panose="020B0604020202020204" pitchFamily="34" charset="0"/>
                        </a:rPr>
                      </a:br>
                      <a:r>
                        <a:rPr lang="en-GB" sz="300" b="1" i="0" u="none" strike="noStrike">
                          <a:effectLst/>
                          <a:highlight>
                            <a:srgbClr val="FFFF00"/>
                          </a:highlight>
                          <a:latin typeface="Arial" panose="020B0604020202020204" pitchFamily="34" charset="0"/>
                        </a:rPr>
                        <a:t>Revision</a:t>
                      </a:r>
                      <a:endParaRPr lang="en-GB" sz="500" b="1" i="0" u="none" strike="noStrike">
                        <a:effectLst/>
                        <a:highlight>
                          <a:srgbClr val="FFFF00"/>
                        </a:highlight>
                        <a:latin typeface="Arial" panose="020B0604020202020204" pitchFamily="34" charset="0"/>
                      </a:endParaRP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GB" sz="500" b="1" i="0" u="none" strike="noStrike">
                          <a:solidFill>
                            <a:srgbClr val="FFFFFF"/>
                          </a:solidFill>
                          <a:effectLst/>
                          <a:highlight>
                            <a:srgbClr val="CC00FF"/>
                          </a:highlight>
                          <a:latin typeface="Arial" panose="020B0604020202020204" pitchFamily="34" charset="0"/>
                        </a:rPr>
                        <a:t>SC</a:t>
                      </a:r>
                      <a:br>
                        <a:rPr lang="en-GB" sz="500" b="1" i="0" u="none" strike="noStrike">
                          <a:solidFill>
                            <a:srgbClr val="FFFFFF"/>
                          </a:solidFill>
                          <a:effectLst/>
                          <a:highlight>
                            <a:srgbClr val="CC00FF"/>
                          </a:highlight>
                          <a:latin typeface="Arial" panose="020B0604020202020204" pitchFamily="34" charset="0"/>
                        </a:rPr>
                      </a:br>
                      <a:r>
                        <a:rPr lang="en-GB" sz="500" b="1" i="0" u="none" strike="noStrike">
                          <a:solidFill>
                            <a:srgbClr val="FFFFFF"/>
                          </a:solidFill>
                          <a:effectLst/>
                          <a:highlight>
                            <a:srgbClr val="CC00FF"/>
                          </a:highlight>
                          <a:latin typeface="Arial" panose="020B0604020202020204" pitchFamily="34" charset="0"/>
                        </a:rPr>
                        <a:t>THz</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FF"/>
                    </a:solidFill>
                  </a:tcPr>
                </a:tc>
                <a:tc rowSpan="4">
                  <a:txBody>
                    <a:bodyPr/>
                    <a:lstStyle/>
                    <a:p>
                      <a:pPr algn="ctr" fontAlgn="ctr"/>
                      <a:r>
                        <a:rPr lang="en-GB" sz="500" b="1" i="0" u="none" strike="noStrike">
                          <a:solidFill>
                            <a:srgbClr val="FFFFFF"/>
                          </a:solidFill>
                          <a:effectLst/>
                          <a:highlight>
                            <a:srgbClr val="D9D9D9"/>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500" b="1" i="0" u="none" strike="noStrike">
                          <a:solidFill>
                            <a:srgbClr val="FFFFFF"/>
                          </a:solidFill>
                          <a:effectLst/>
                          <a:highlight>
                            <a:srgbClr val="D9D9D9"/>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500" b="1" i="0" u="none" strike="noStrike">
                          <a:solidFill>
                            <a:srgbClr val="FFFFFF"/>
                          </a:solidFill>
                          <a:effectLst/>
                          <a:highlight>
                            <a:srgbClr val="D9D9D9"/>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500" b="1" i="0" u="none" strike="noStrike">
                          <a:solidFill>
                            <a:srgbClr val="FFFFFF"/>
                          </a:solidFill>
                          <a:effectLst/>
                          <a:highlight>
                            <a:srgbClr val="FF0000"/>
                          </a:highlight>
                          <a:latin typeface="Arial" panose="020B0604020202020204" pitchFamily="34" charset="0"/>
                        </a:rPr>
                        <a:t>TG4ad</a:t>
                      </a:r>
                      <a:br>
                        <a:rPr lang="en-GB" sz="500" b="1" i="0" u="none" strike="noStrike">
                          <a:solidFill>
                            <a:srgbClr val="FFFFFF"/>
                          </a:solidFill>
                          <a:effectLst/>
                          <a:highlight>
                            <a:srgbClr val="FF0000"/>
                          </a:highlight>
                          <a:latin typeface="Arial" panose="020B0604020202020204" pitchFamily="34" charset="0"/>
                        </a:rPr>
                      </a:br>
                      <a:r>
                        <a:rPr lang="en-GB" sz="500" b="1" i="0" u="none" strike="noStrike">
                          <a:solidFill>
                            <a:srgbClr val="FFFFFF"/>
                          </a:solidFill>
                          <a:effectLst/>
                          <a:highlight>
                            <a:srgbClr val="FF0000"/>
                          </a:highlight>
                          <a:latin typeface="Arial" panose="020B0604020202020204" pitchFamily="34" charset="0"/>
                        </a:rPr>
                        <a:t>NG-</a:t>
                      </a:r>
                      <a:br>
                        <a:rPr lang="en-GB" sz="500" b="1" i="0" u="none" strike="noStrike">
                          <a:solidFill>
                            <a:srgbClr val="FFFFFF"/>
                          </a:solidFill>
                          <a:effectLst/>
                          <a:highlight>
                            <a:srgbClr val="FF0000"/>
                          </a:highlight>
                          <a:latin typeface="Arial" panose="020B0604020202020204" pitchFamily="34" charset="0"/>
                        </a:rPr>
                      </a:br>
                      <a:r>
                        <a:rPr lang="en-GB" sz="500" b="1" i="0" u="none" strike="noStrike">
                          <a:solidFill>
                            <a:srgbClr val="FFFFFF"/>
                          </a:solidFill>
                          <a:effectLst/>
                          <a:highlight>
                            <a:srgbClr val="FF0000"/>
                          </a:highlight>
                          <a:latin typeface="Arial" panose="020B0604020202020204" pitchFamily="34" charset="0"/>
                        </a:rPr>
                        <a:t>SUN PHYs</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rowSpan="4">
                  <a:txBody>
                    <a:bodyPr/>
                    <a:lstStyle/>
                    <a:p>
                      <a:pPr algn="ctr" fontAlgn="ctr"/>
                      <a:r>
                        <a:rPr lang="en-GB" sz="500" b="1" i="0" u="none" strike="noStrike">
                          <a:solidFill>
                            <a:srgbClr val="FFFFFF"/>
                          </a:solidFill>
                          <a:effectLst/>
                          <a:highlight>
                            <a:srgbClr val="808080"/>
                          </a:highlight>
                          <a:latin typeface="Arial" panose="020B0604020202020204" pitchFamily="34" charset="0"/>
                        </a:rPr>
                        <a:t>802</a:t>
                      </a:r>
                      <a:br>
                        <a:rPr lang="en-GB" sz="500" b="1" i="0" u="none" strike="noStrike">
                          <a:solidFill>
                            <a:srgbClr val="FFFFFF"/>
                          </a:solidFill>
                          <a:effectLst/>
                          <a:highlight>
                            <a:srgbClr val="808080"/>
                          </a:highlight>
                          <a:latin typeface="Arial" panose="020B0604020202020204" pitchFamily="34" charset="0"/>
                        </a:rPr>
                      </a:br>
                      <a:r>
                        <a:rPr lang="en-GB" sz="500" b="1" i="0" u="none" strike="noStrike">
                          <a:solidFill>
                            <a:srgbClr val="FFFFFF"/>
                          </a:solidFill>
                          <a:effectLst/>
                          <a:highlight>
                            <a:srgbClr val="808080"/>
                          </a:highlight>
                          <a:latin typeface="Arial" panose="020B0604020202020204" pitchFamily="34" charset="0"/>
                        </a:rPr>
                        <a:t>JTC1</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rowSpan="4">
                  <a:txBody>
                    <a:bodyPr/>
                    <a:lstStyle/>
                    <a:p>
                      <a:pPr algn="ctr" fontAlgn="ctr"/>
                      <a:r>
                        <a:rPr lang="en-GB" sz="500" b="1" i="0" u="none" strike="noStrike">
                          <a:effectLst/>
                          <a:highlight>
                            <a:srgbClr val="37FB82"/>
                          </a:highlight>
                          <a:latin typeface="Arial" panose="020B0604020202020204" pitchFamily="34" charset="0"/>
                        </a:rPr>
                        <a:t>AdHoc</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Reqs.</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WG15</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Chair</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Approv.</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GB" sz="500" b="1" i="0" u="none" strike="noStrike">
                          <a:effectLst/>
                          <a:highlight>
                            <a:srgbClr val="FFFF00"/>
                          </a:highlight>
                          <a:latin typeface="Arial" panose="020B0604020202020204" pitchFamily="34" charset="0"/>
                        </a:rPr>
                        <a:t>TG4me</a:t>
                      </a:r>
                      <a:br>
                        <a:rPr lang="en-GB" sz="300" b="1" i="0" u="none" strike="noStrike">
                          <a:effectLst/>
                          <a:highlight>
                            <a:srgbClr val="FFFF00"/>
                          </a:highlight>
                          <a:latin typeface="Arial" panose="020B0604020202020204" pitchFamily="34" charset="0"/>
                        </a:rPr>
                      </a:br>
                      <a:r>
                        <a:rPr lang="en-GB" sz="300" b="1" i="0" u="none" strike="noStrike">
                          <a:effectLst/>
                          <a:highlight>
                            <a:srgbClr val="FFFF00"/>
                          </a:highlight>
                          <a:latin typeface="Arial" panose="020B0604020202020204" pitchFamily="34" charset="0"/>
                        </a:rPr>
                        <a:t>Revision</a:t>
                      </a:r>
                      <a:endParaRPr lang="en-GB" sz="500" b="1" i="0" u="none" strike="noStrike">
                        <a:effectLst/>
                        <a:highlight>
                          <a:srgbClr val="FFFF00"/>
                        </a:highlight>
                        <a:latin typeface="Arial" panose="020B0604020202020204" pitchFamily="34" charset="0"/>
                      </a:endParaRP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GB" sz="500" b="1" i="0" u="none" strike="noStrike">
                          <a:solidFill>
                            <a:srgbClr val="FFFFFF"/>
                          </a:solidFill>
                          <a:effectLst/>
                          <a:highlight>
                            <a:srgbClr val="D9D9D9"/>
                          </a:highlight>
                          <a:latin typeface="Arial" panose="020B0604020202020204" pitchFamily="34" charset="0"/>
                        </a:rPr>
                        <a:t> </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500" b="1" i="0" u="none" strike="noStrike">
                          <a:effectLst/>
                          <a:highlight>
                            <a:srgbClr val="FFABAB"/>
                          </a:highlight>
                          <a:latin typeface="Arial" panose="020B0604020202020204" pitchFamily="34" charset="0"/>
                        </a:rPr>
                        <a:t>TG4ac</a:t>
                      </a:r>
                      <a:br>
                        <a:rPr lang="en-GB" sz="500" b="1" i="0" u="none" strike="noStrike">
                          <a:effectLst/>
                          <a:highlight>
                            <a:srgbClr val="FFABAB"/>
                          </a:highlight>
                          <a:latin typeface="Arial" panose="020B0604020202020204" pitchFamily="34" charset="0"/>
                        </a:rPr>
                      </a:br>
                      <a:r>
                        <a:rPr lang="en-GB" sz="400" b="1" i="0" u="none" strike="noStrike">
                          <a:effectLst/>
                          <a:highlight>
                            <a:srgbClr val="FFABAB"/>
                          </a:highlight>
                          <a:latin typeface="Arial" panose="020B0604020202020204" pitchFamily="34" charset="0"/>
                        </a:rPr>
                        <a:t>Privacy</a:t>
                      </a:r>
                      <a:endParaRPr lang="en-GB" sz="500" b="1" i="0" u="none" strike="noStrike">
                        <a:effectLst/>
                        <a:highlight>
                          <a:srgbClr val="FFABAB"/>
                        </a:highlight>
                        <a:latin typeface="Arial" panose="020B0604020202020204" pitchFamily="34" charset="0"/>
                      </a:endParaRP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GB" sz="500" b="1" i="0" u="none" strike="noStrike">
                          <a:effectLst/>
                          <a:highlight>
                            <a:srgbClr val="37FB82"/>
                          </a:highlight>
                          <a:latin typeface="Arial" panose="020B0604020202020204" pitchFamily="34" charset="0"/>
                        </a:rPr>
                        <a:t>AdHoc</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Needs</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WG15</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Chair</a:t>
                      </a:r>
                      <a:br>
                        <a:rPr lang="en-GB" sz="500" b="1" i="0" u="none" strike="noStrike">
                          <a:effectLst/>
                          <a:highlight>
                            <a:srgbClr val="37FB82"/>
                          </a:highlight>
                          <a:latin typeface="Arial" panose="020B0604020202020204" pitchFamily="34" charset="0"/>
                        </a:rPr>
                      </a:br>
                      <a:r>
                        <a:rPr lang="en-GB" sz="500" b="1" i="0" u="none" strike="noStrike">
                          <a:effectLst/>
                          <a:highlight>
                            <a:srgbClr val="37FB82"/>
                          </a:highlight>
                          <a:latin typeface="Arial" panose="020B0604020202020204" pitchFamily="34" charset="0"/>
                        </a:rPr>
                        <a:t>Approv.</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gridSpan="4">
                  <a:txBody>
                    <a:bodyPr/>
                    <a:lstStyle/>
                    <a:p>
                      <a:pPr algn="ctr" fontAlgn="ctr"/>
                      <a:r>
                        <a:rPr lang="en-GB" sz="500" b="1" i="0" u="none" strike="noStrike">
                          <a:solidFill>
                            <a:srgbClr val="FFFFFF"/>
                          </a:solidFill>
                          <a:effectLst/>
                          <a:highlight>
                            <a:srgbClr val="0000FF"/>
                          </a:highlight>
                          <a:latin typeface="Arial" panose="020B0604020202020204" pitchFamily="34" charset="0"/>
                        </a:rPr>
                        <a:t>802.15 WG Closing Plenary</a:t>
                      </a:r>
                      <a:br>
                        <a:rPr lang="en-GB" sz="500" b="1" i="0" u="none" strike="noStrike">
                          <a:solidFill>
                            <a:srgbClr val="FFFFFF"/>
                          </a:solidFill>
                          <a:effectLst/>
                          <a:highlight>
                            <a:srgbClr val="0000FF"/>
                          </a:highlight>
                          <a:latin typeface="Arial" panose="020B0604020202020204" pitchFamily="34" charset="0"/>
                        </a:rPr>
                      </a:br>
                      <a:r>
                        <a:rPr lang="en-GB" sz="500" b="1" i="0" u="none" strike="noStrike">
                          <a:solidFill>
                            <a:srgbClr val="FFFFFF"/>
                          </a:solidFill>
                          <a:effectLst/>
                          <a:highlight>
                            <a:srgbClr val="0000FF"/>
                          </a:highlight>
                          <a:latin typeface="Arial" panose="020B0604020202020204" pitchFamily="34" charset="0"/>
                        </a:rPr>
                        <a:t>(Virtual Rm 1)</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4" hMerge="1">
                  <a:txBody>
                    <a:bodyPr/>
                    <a:lstStyle/>
                    <a:p>
                      <a:endParaRPr lang="en-GB"/>
                    </a:p>
                  </a:txBody>
                  <a:tcPr/>
                </a:tc>
                <a:tc rowSpan="4" hMerge="1">
                  <a:txBody>
                    <a:bodyPr/>
                    <a:lstStyle/>
                    <a:p>
                      <a:endParaRPr lang="en-GB"/>
                    </a:p>
                  </a:txBody>
                  <a:tcPr/>
                </a:tc>
                <a:tc rowSpan="4" hMerge="1">
                  <a:txBody>
                    <a:bodyPr/>
                    <a:lstStyle/>
                    <a:p>
                      <a:endParaRPr lang="en-GB"/>
                    </a:p>
                  </a:txBody>
                  <a:tcPr/>
                </a:tc>
                <a:extLst>
                  <a:ext uri="{0D108BD9-81ED-4DB2-BD59-A6C34878D82A}">
                    <a16:rowId xmlns:a16="http://schemas.microsoft.com/office/drawing/2014/main" val="3135878345"/>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16:30-17:00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2586647382"/>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17:00-17:30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940659177"/>
                  </a:ext>
                </a:extLst>
              </a:tr>
              <a:tr h="177072">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17:30-18:00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2" gridSpan="2">
                  <a:txBody>
                    <a:bodyPr/>
                    <a:lstStyle/>
                    <a:p>
                      <a:pPr algn="ctr" fontAlgn="ctr"/>
                      <a:r>
                        <a:rPr lang="en-GB" sz="500" b="1" i="0" u="none" strike="noStrike">
                          <a:solidFill>
                            <a:srgbClr val="FFFFFF"/>
                          </a:solidFill>
                          <a:effectLst/>
                          <a:highlight>
                            <a:srgbClr val="0000FF"/>
                          </a:highlight>
                          <a:latin typeface="Arial" panose="020B0604020202020204" pitchFamily="34" charset="0"/>
                        </a:rPr>
                        <a:t>802.15</a:t>
                      </a:r>
                      <a:br>
                        <a:rPr lang="en-GB" sz="500" b="1" i="0" u="none" strike="noStrike">
                          <a:solidFill>
                            <a:srgbClr val="FFFFFF"/>
                          </a:solidFill>
                          <a:effectLst/>
                          <a:highlight>
                            <a:srgbClr val="0000FF"/>
                          </a:highlight>
                          <a:latin typeface="Arial" panose="020B0604020202020204" pitchFamily="34" charset="0"/>
                        </a:rPr>
                      </a:br>
                      <a:r>
                        <a:rPr lang="en-GB" sz="500" b="1" i="0" u="none" strike="noStrike">
                          <a:solidFill>
                            <a:srgbClr val="FFFFFF"/>
                          </a:solidFill>
                          <a:effectLst/>
                          <a:highlight>
                            <a:srgbClr val="0000FF"/>
                          </a:highlight>
                          <a:latin typeface="Arial" panose="020B0604020202020204" pitchFamily="34" charset="0"/>
                        </a:rPr>
                        <a:t>AC MEETING</a:t>
                      </a:r>
                      <a:br>
                        <a:rPr lang="en-GB" sz="500" b="1" i="0" u="none" strike="noStrike">
                          <a:solidFill>
                            <a:srgbClr val="FFFFFF"/>
                          </a:solidFill>
                          <a:effectLst/>
                          <a:highlight>
                            <a:srgbClr val="0000FF"/>
                          </a:highlight>
                          <a:latin typeface="Arial" panose="020B0604020202020204" pitchFamily="34" charset="0"/>
                        </a:rPr>
                      </a:br>
                      <a:r>
                        <a:rPr lang="en-GB" sz="500" b="1" i="0" u="none" strike="noStrike">
                          <a:solidFill>
                            <a:srgbClr val="FFFFFF"/>
                          </a:solidFill>
                          <a:effectLst/>
                          <a:highlight>
                            <a:srgbClr val="0000FF"/>
                          </a:highlight>
                          <a:latin typeface="Arial" panose="020B0604020202020204" pitchFamily="34" charset="0"/>
                        </a:rPr>
                        <a:t>(Virtual Rm 1)</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2071113410"/>
                  </a:ext>
                </a:extLst>
              </a:tr>
              <a:tr h="154448">
                <a:tc>
                  <a:txBody>
                    <a:bodyPr/>
                    <a:lstStyle/>
                    <a:p>
                      <a:pPr algn="ctr" fontAlgn="ctr"/>
                      <a:r>
                        <a:rPr lang="en-GB" sz="600" b="1" i="0" u="none" strike="noStrike">
                          <a:solidFill>
                            <a:srgbClr val="000000"/>
                          </a:solidFill>
                          <a:effectLst/>
                          <a:highlight>
                            <a:srgbClr val="CCFFCC"/>
                          </a:highlight>
                          <a:latin typeface="Arial" panose="020B0604020202020204" pitchFamily="34" charset="0"/>
                        </a:rPr>
                        <a:t>18:00-18:30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vMerge="1">
                  <a:txBody>
                    <a:bodyPr/>
                    <a:lstStyle/>
                    <a:p>
                      <a:endParaRPr lang="en-GB"/>
                    </a:p>
                  </a:txBody>
                  <a:tcPr/>
                </a:tc>
                <a:tc hMerge="1" vMerge="1">
                  <a:txBody>
                    <a:bodyPr/>
                    <a:lstStyle/>
                    <a:p>
                      <a:endParaRPr lang="en-GB"/>
                    </a:p>
                  </a:txBody>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rowSpan="2" gridSpan="4">
                  <a:txBody>
                    <a:bodyPr/>
                    <a:lstStyle/>
                    <a:p>
                      <a:pPr algn="ctr" fontAlgn="ctr"/>
                      <a:r>
                        <a:rPr lang="en-GB" sz="500" b="1" i="0" u="sng" strike="noStrike">
                          <a:solidFill>
                            <a:srgbClr val="FFFFFF"/>
                          </a:solidFill>
                          <a:effectLst/>
                          <a:highlight>
                            <a:srgbClr val="0000FF"/>
                          </a:highlight>
                          <a:latin typeface="Arial" panose="020B0604020202020204" pitchFamily="34" charset="0"/>
                          <a:hlinkClick r:id="rId6"/>
                        </a:rPr>
                        <a:t>802.15 / 802.1</a:t>
                      </a:r>
                      <a:br>
                        <a:rPr lang="en-GB" sz="500" b="1" i="0" u="sng" strike="noStrike">
                          <a:solidFill>
                            <a:srgbClr val="FFFFFF"/>
                          </a:solidFill>
                          <a:effectLst/>
                          <a:highlight>
                            <a:srgbClr val="0000FF"/>
                          </a:highlight>
                          <a:latin typeface="Arial" panose="020B0604020202020204" pitchFamily="34" charset="0"/>
                          <a:hlinkClick r:id="rId6"/>
                        </a:rPr>
                      </a:br>
                      <a:r>
                        <a:rPr lang="en-GB" sz="500" b="1" i="0" u="sng" strike="noStrike">
                          <a:solidFill>
                            <a:srgbClr val="FFFFFF"/>
                          </a:solidFill>
                          <a:effectLst/>
                          <a:highlight>
                            <a:srgbClr val="0000FF"/>
                          </a:highlight>
                          <a:latin typeface="Arial" panose="020B0604020202020204" pitchFamily="34" charset="0"/>
                          <a:hlinkClick r:id="rId6"/>
                        </a:rPr>
                        <a:t> Joint Mtg.</a:t>
                      </a:r>
                      <a:endParaRPr lang="en-GB" sz="500" b="1" i="0" u="sng" strike="noStrike">
                        <a:solidFill>
                          <a:srgbClr val="FFFFFF"/>
                        </a:solidFill>
                        <a:effectLst/>
                        <a:highlight>
                          <a:srgbClr val="0000FF"/>
                        </a:highlight>
                        <a:latin typeface="Arial" panose="020B0604020202020204" pitchFamily="34" charset="0"/>
                      </a:endParaRP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effectLst/>
                          <a:highlight>
                            <a:srgbClr val="CCFFCC"/>
                          </a:highlight>
                          <a:latin typeface="Arial" panose="020B0604020202020204" pitchFamily="34" charset="0"/>
                        </a:rPr>
                        <a:t>Break</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67790765"/>
                  </a:ext>
                </a:extLst>
              </a:tr>
              <a:tr h="154448">
                <a:tc>
                  <a:txBody>
                    <a:bodyPr/>
                    <a:lstStyle/>
                    <a:p>
                      <a:pPr algn="ctr" fontAlgn="ctr"/>
                      <a:r>
                        <a:rPr lang="en-GB" sz="600" b="1" i="0" u="none" strike="noStrike">
                          <a:solidFill>
                            <a:srgbClr val="000000"/>
                          </a:solidFill>
                          <a:effectLst/>
                          <a:highlight>
                            <a:srgbClr val="FFFF99"/>
                          </a:highlight>
                          <a:latin typeface="Arial" panose="020B0604020202020204" pitchFamily="34" charset="0"/>
                        </a:rPr>
                        <a:t>18:30-19:00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9" gridSpan="2">
                  <a:txBody>
                    <a:bodyPr/>
                    <a:lstStyle/>
                    <a:p>
                      <a:pPr algn="ctr" fontAlgn="ctr"/>
                      <a:r>
                        <a:rPr lang="en-GB" sz="600" b="1" i="0" u="none" strike="noStrike">
                          <a:effectLst/>
                          <a:highlight>
                            <a:srgbClr val="FFFF99"/>
                          </a:highlight>
                          <a:latin typeface="Arial" panose="020B0604020202020204" pitchFamily="34" charset="0"/>
                        </a:rPr>
                        <a:t>Dinner on your own</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lang="en-GB"/>
                    </a:p>
                  </a:txBody>
                  <a:tcPr/>
                </a:tc>
                <a:tc rowSpan="9" gridSpan="4">
                  <a:txBody>
                    <a:bodyPr/>
                    <a:lstStyle/>
                    <a:p>
                      <a:pPr algn="ctr" fontAlgn="ctr"/>
                      <a:r>
                        <a:rPr lang="en-GB" sz="500" b="1" i="0" u="none" strike="noStrike">
                          <a:solidFill>
                            <a:srgbClr val="000000"/>
                          </a:solidFill>
                          <a:effectLst/>
                          <a:highlight>
                            <a:srgbClr val="FFFF99"/>
                          </a:highlight>
                          <a:latin typeface="Arial" panose="020B0604020202020204" pitchFamily="34" charset="0"/>
                        </a:rPr>
                        <a:t>Dinner on your own</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lang="en-GB"/>
                    </a:p>
                  </a:txBody>
                  <a:tcPr/>
                </a:tc>
                <a:tc rowSpan="9" hMerge="1">
                  <a:txBody>
                    <a:bodyPr/>
                    <a:lstStyle/>
                    <a:p>
                      <a:endParaRPr lang="en-GB"/>
                    </a:p>
                  </a:txBody>
                  <a:tcPr/>
                </a:tc>
                <a:tc rowSpan="9" h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rowSpan="4" gridSpan="4">
                  <a:txBody>
                    <a:bodyPr/>
                    <a:lstStyle/>
                    <a:p>
                      <a:pPr algn="ctr" fontAlgn="ctr"/>
                      <a:r>
                        <a:rPr lang="en-GB" sz="800" b="1" i="0" u="none" strike="noStrike">
                          <a:effectLst/>
                          <a:highlight>
                            <a:srgbClr val="66FFFF"/>
                          </a:highlight>
                          <a:latin typeface="Arial" panose="020B0604020202020204" pitchFamily="34" charset="0"/>
                        </a:rPr>
                        <a:t>Social</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rowSpan="4" hMerge="1">
                  <a:txBody>
                    <a:bodyPr/>
                    <a:lstStyle/>
                    <a:p>
                      <a:endParaRPr lang="en-GB"/>
                    </a:p>
                  </a:txBody>
                  <a:tcPr/>
                </a:tc>
                <a:tc rowSpan="4" hMerge="1">
                  <a:txBody>
                    <a:bodyPr/>
                    <a:lstStyle/>
                    <a:p>
                      <a:endParaRPr lang="en-GB"/>
                    </a:p>
                  </a:txBody>
                  <a:tcPr/>
                </a:tc>
                <a:tc rowSpan="4" hMerge="1">
                  <a:txBody>
                    <a:bodyPr/>
                    <a:lstStyle/>
                    <a:p>
                      <a:endParaRPr lang="en-GB"/>
                    </a:p>
                  </a:txBody>
                  <a:tcPr/>
                </a:tc>
                <a:tc rowSpan="9" gridSpan="4">
                  <a:txBody>
                    <a:bodyPr/>
                    <a:lstStyle/>
                    <a:p>
                      <a:pPr algn="ctr" fontAlgn="ctr"/>
                      <a:r>
                        <a:rPr lang="en-GB" sz="500" b="1" i="0" u="none" strike="noStrike" dirty="0">
                          <a:solidFill>
                            <a:srgbClr val="000000"/>
                          </a:solidFill>
                          <a:effectLst/>
                          <a:highlight>
                            <a:srgbClr val="FFFF99"/>
                          </a:highlight>
                          <a:latin typeface="Arial" panose="020B0604020202020204" pitchFamily="34" charset="0"/>
                        </a:rPr>
                        <a:t>Dinner on your own</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lang="en-GB"/>
                    </a:p>
                  </a:txBody>
                  <a:tcPr/>
                </a:tc>
                <a:tc rowSpan="9" hMerge="1">
                  <a:txBody>
                    <a:bodyPr/>
                    <a:lstStyle/>
                    <a:p>
                      <a:endParaRPr lang="en-GB"/>
                    </a:p>
                  </a:txBody>
                  <a:tcPr/>
                </a:tc>
                <a:tc rowSpan="9" hMerge="1">
                  <a:txBody>
                    <a:bodyPr/>
                    <a:lstStyle/>
                    <a:p>
                      <a:endParaRPr lang="en-GB"/>
                    </a:p>
                  </a:txBody>
                  <a:tcPr/>
                </a:tc>
                <a:extLst>
                  <a:ext uri="{0D108BD9-81ED-4DB2-BD59-A6C34878D82A}">
                    <a16:rowId xmlns:a16="http://schemas.microsoft.com/office/drawing/2014/main" val="3322071085"/>
                  </a:ext>
                </a:extLst>
              </a:tr>
              <a:tr h="154448">
                <a:tc>
                  <a:txBody>
                    <a:bodyPr/>
                    <a:lstStyle/>
                    <a:p>
                      <a:pPr algn="ctr" fontAlgn="ctr"/>
                      <a:r>
                        <a:rPr lang="en-GB" sz="600" b="1" i="0" u="none" strike="noStrike">
                          <a:solidFill>
                            <a:srgbClr val="000000"/>
                          </a:solidFill>
                          <a:effectLst/>
                          <a:highlight>
                            <a:srgbClr val="FFFF99"/>
                          </a:highlight>
                          <a:latin typeface="Arial" panose="020B0604020202020204" pitchFamily="34" charset="0"/>
                        </a:rPr>
                        <a:t>19:00-19:30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rowSpan="4" gridSpan="4">
                  <a:txBody>
                    <a:bodyPr/>
                    <a:lstStyle/>
                    <a:p>
                      <a:pPr algn="ctr" fontAlgn="ctr"/>
                      <a:r>
                        <a:rPr lang="fr-FR" sz="500" b="1" i="0" u="sng" strike="noStrike">
                          <a:solidFill>
                            <a:srgbClr val="FFFFFF"/>
                          </a:solidFill>
                          <a:effectLst/>
                          <a:highlight>
                            <a:srgbClr val="0000FF"/>
                          </a:highlight>
                          <a:latin typeface="Arial" panose="020B0604020202020204" pitchFamily="34" charset="0"/>
                          <a:hlinkClick r:id="rId6"/>
                        </a:rPr>
                        <a:t>802.15 / 802.11</a:t>
                      </a:r>
                      <a:br>
                        <a:rPr lang="fr-FR" sz="500" b="1" i="0" u="sng" strike="noStrike">
                          <a:solidFill>
                            <a:srgbClr val="FFFFFF"/>
                          </a:solidFill>
                          <a:effectLst/>
                          <a:highlight>
                            <a:srgbClr val="0000FF"/>
                          </a:highlight>
                          <a:latin typeface="Arial" panose="020B0604020202020204" pitchFamily="34" charset="0"/>
                          <a:hlinkClick r:id="rId6"/>
                        </a:rPr>
                      </a:br>
                      <a:r>
                        <a:rPr lang="fr-FR" sz="500" b="1" i="0" u="sng" strike="noStrike">
                          <a:solidFill>
                            <a:srgbClr val="FFFFFF"/>
                          </a:solidFill>
                          <a:effectLst/>
                          <a:highlight>
                            <a:srgbClr val="0000FF"/>
                          </a:highlight>
                          <a:latin typeface="Arial" panose="020B0604020202020204" pitchFamily="34" charset="0"/>
                          <a:hlinkClick r:id="rId6"/>
                        </a:rPr>
                        <a:t> Joint Coex. Mtg.</a:t>
                      </a:r>
                      <a:endParaRPr lang="fr-FR" sz="500" b="1" i="0" u="sng" strike="noStrike">
                        <a:solidFill>
                          <a:srgbClr val="FFFFFF"/>
                        </a:solidFill>
                        <a:effectLst/>
                        <a:highlight>
                          <a:srgbClr val="0000FF"/>
                        </a:highlight>
                        <a:latin typeface="Arial" panose="020B0604020202020204" pitchFamily="34" charset="0"/>
                      </a:endParaRP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FF"/>
                    </a:solidFill>
                  </a:tcPr>
                </a:tc>
                <a:tc rowSpan="4" hMerge="1">
                  <a:txBody>
                    <a:bodyPr/>
                    <a:lstStyle/>
                    <a:p>
                      <a:endParaRPr lang="en-GB"/>
                    </a:p>
                  </a:txBody>
                  <a:tcPr/>
                </a:tc>
                <a:tc rowSpan="4" hMerge="1">
                  <a:txBody>
                    <a:bodyPr/>
                    <a:lstStyle/>
                    <a:p>
                      <a:endParaRPr lang="en-GB"/>
                    </a:p>
                  </a:txBody>
                  <a:tcPr/>
                </a:tc>
                <a:tc rowSpan="4" h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751425352"/>
                  </a:ext>
                </a:extLst>
              </a:tr>
              <a:tr h="154448">
                <a:tc>
                  <a:txBody>
                    <a:bodyPr/>
                    <a:lstStyle/>
                    <a:p>
                      <a:pPr algn="ctr" fontAlgn="ctr"/>
                      <a:r>
                        <a:rPr lang="en-GB" sz="600" b="1" i="0" u="none" strike="noStrike">
                          <a:solidFill>
                            <a:srgbClr val="000000"/>
                          </a:solidFill>
                          <a:effectLst/>
                          <a:highlight>
                            <a:srgbClr val="FFFF99"/>
                          </a:highlight>
                          <a:latin typeface="Arial" panose="020B0604020202020204" pitchFamily="34" charset="0"/>
                        </a:rPr>
                        <a:t>19:30-20:00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14006994"/>
                  </a:ext>
                </a:extLst>
              </a:tr>
              <a:tr h="154448">
                <a:tc>
                  <a:txBody>
                    <a:bodyPr/>
                    <a:lstStyle/>
                    <a:p>
                      <a:pPr algn="ctr" fontAlgn="ctr"/>
                      <a:r>
                        <a:rPr lang="en-GB" sz="600" b="1" i="0" u="none" strike="noStrike">
                          <a:solidFill>
                            <a:srgbClr val="000000"/>
                          </a:solidFill>
                          <a:effectLst/>
                          <a:highlight>
                            <a:srgbClr val="FFFF99"/>
                          </a:highlight>
                          <a:latin typeface="Arial" panose="020B0604020202020204" pitchFamily="34" charset="0"/>
                        </a:rPr>
                        <a:t>20:00-20:30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2595908963"/>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20:30-21:00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rowSpan="5" gridSpan="4">
                  <a:txBody>
                    <a:bodyPr/>
                    <a:lstStyle/>
                    <a:p>
                      <a:pPr algn="ctr" fontAlgn="ctr"/>
                      <a:r>
                        <a:rPr lang="en-GB" sz="600" b="1" i="0" u="none" strike="noStrike">
                          <a:effectLst/>
                          <a:highlight>
                            <a:srgbClr val="FFFF99"/>
                          </a:highlight>
                          <a:latin typeface="Arial" panose="020B0604020202020204" pitchFamily="34" charset="0"/>
                        </a:rPr>
                        <a:t>Dinner on your own</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5" hMerge="1">
                  <a:txBody>
                    <a:bodyPr/>
                    <a:lstStyle/>
                    <a:p>
                      <a:endParaRPr lang="en-GB"/>
                    </a:p>
                  </a:txBody>
                  <a:tcPr/>
                </a:tc>
                <a:tc rowSpan="5" hMerge="1">
                  <a:txBody>
                    <a:bodyPr/>
                    <a:lstStyle/>
                    <a:p>
                      <a:endParaRPr lang="en-GB"/>
                    </a:p>
                  </a:txBody>
                  <a:tcPr/>
                </a:tc>
                <a:tc rowSpan="5" h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44444890"/>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21:00-21:30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rowSpan="4" gridSpan="4">
                  <a:txBody>
                    <a:bodyPr/>
                    <a:lstStyle/>
                    <a:p>
                      <a:pPr algn="ctr" fontAlgn="ctr"/>
                      <a:r>
                        <a:rPr lang="en-GB" sz="500" b="1" i="0" u="none" strike="noStrike">
                          <a:solidFill>
                            <a:srgbClr val="000000"/>
                          </a:solidFill>
                          <a:effectLst/>
                          <a:highlight>
                            <a:srgbClr val="FFFF99"/>
                          </a:highlight>
                          <a:latin typeface="Arial" panose="020B0604020202020204" pitchFamily="34" charset="0"/>
                        </a:rPr>
                        <a:t>Dinner on your own</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99"/>
                    </a:solidFill>
                  </a:tcPr>
                </a:tc>
                <a:tc rowSpan="4" hMerge="1">
                  <a:txBody>
                    <a:bodyPr/>
                    <a:lstStyle/>
                    <a:p>
                      <a:endParaRPr lang="en-GB"/>
                    </a:p>
                  </a:txBody>
                  <a:tcPr/>
                </a:tc>
                <a:tc rowSpan="4" hMerge="1">
                  <a:txBody>
                    <a:bodyPr/>
                    <a:lstStyle/>
                    <a:p>
                      <a:endParaRPr lang="en-GB"/>
                    </a:p>
                  </a:txBody>
                  <a:tcPr/>
                </a:tc>
                <a:tc rowSpan="4" h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66320272"/>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21:30-22:00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969868239"/>
                  </a:ext>
                </a:extLst>
              </a:tr>
              <a:tr h="154448">
                <a:tc>
                  <a:txBody>
                    <a:bodyPr/>
                    <a:lstStyle/>
                    <a:p>
                      <a:pPr algn="ctr" fontAlgn="ctr"/>
                      <a:r>
                        <a:rPr lang="en-GB" sz="600" b="1" i="0" u="none" strike="noStrike">
                          <a:solidFill>
                            <a:srgbClr val="FFFFFF"/>
                          </a:solidFill>
                          <a:effectLst/>
                          <a:highlight>
                            <a:srgbClr val="808080"/>
                          </a:highlight>
                          <a:latin typeface="Arial" panose="020B0604020202020204" pitchFamily="34" charset="0"/>
                        </a:rPr>
                        <a:t>22:00-22:30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620836484"/>
                  </a:ext>
                </a:extLst>
              </a:tr>
              <a:tr h="154448">
                <a:tc>
                  <a:txBody>
                    <a:bodyPr/>
                    <a:lstStyle/>
                    <a:p>
                      <a:pPr algn="ctr" fontAlgn="ctr"/>
                      <a:r>
                        <a:rPr lang="en-GB" sz="600" b="1" i="0" u="none" strike="noStrike" dirty="0">
                          <a:solidFill>
                            <a:srgbClr val="FFFFFF"/>
                          </a:solidFill>
                          <a:effectLst/>
                          <a:highlight>
                            <a:srgbClr val="808080"/>
                          </a:highlight>
                          <a:latin typeface="Arial" panose="020B0604020202020204" pitchFamily="34" charset="0"/>
                        </a:rPr>
                        <a:t>22:30-23:00</a:t>
                      </a:r>
                    </a:p>
                  </a:txBody>
                  <a:tcPr marL="2774" marR="2774" marT="277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2880094889"/>
                  </a:ext>
                </a:extLst>
              </a:tr>
            </a:tbl>
          </a:graphicData>
        </a:graphic>
      </p:graphicFrame>
      <p:sp>
        <p:nvSpPr>
          <p:cNvPr id="5" name="Slide Number Placeholder 4">
            <a:extLst>
              <a:ext uri="{FF2B5EF4-FFF2-40B4-BE49-F238E27FC236}">
                <a16:creationId xmlns:a16="http://schemas.microsoft.com/office/drawing/2014/main" id="{1D38A657-4B4B-1840-51FC-B06EF05047D0}"/>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7</a:t>
            </a:fld>
            <a:endParaRPr lang="en-US"/>
          </a:p>
        </p:txBody>
      </p:sp>
      <p:sp>
        <p:nvSpPr>
          <p:cNvPr id="10" name="Oval 9">
            <a:extLst>
              <a:ext uri="{FF2B5EF4-FFF2-40B4-BE49-F238E27FC236}">
                <a16:creationId xmlns:a16="http://schemas.microsoft.com/office/drawing/2014/main" id="{02B1D539-4F46-9315-FC85-568F229C68EC}"/>
              </a:ext>
            </a:extLst>
          </p:cNvPr>
          <p:cNvSpPr/>
          <p:nvPr/>
        </p:nvSpPr>
        <p:spPr bwMode="auto">
          <a:xfrm>
            <a:off x="3810000" y="2514600"/>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11" name="Oval 10">
            <a:extLst>
              <a:ext uri="{FF2B5EF4-FFF2-40B4-BE49-F238E27FC236}">
                <a16:creationId xmlns:a16="http://schemas.microsoft.com/office/drawing/2014/main" id="{53180258-1EFD-8D49-76FA-51C685316D65}"/>
              </a:ext>
            </a:extLst>
          </p:cNvPr>
          <p:cNvSpPr/>
          <p:nvPr/>
        </p:nvSpPr>
        <p:spPr bwMode="auto">
          <a:xfrm>
            <a:off x="8990758" y="2514600"/>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9" name="Footer Placeholder 2">
            <a:extLst>
              <a:ext uri="{FF2B5EF4-FFF2-40B4-BE49-F238E27FC236}">
                <a16:creationId xmlns:a16="http://schemas.microsoft.com/office/drawing/2014/main" id="{314552DC-C13A-A57E-256A-84A1CA486DF9}"/>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944720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9" name="Rectangle 2"/>
          <p:cNvSpPr>
            <a:spLocks noGrp="1" noChangeArrowheads="1"/>
          </p:cNvSpPr>
          <p:nvPr>
            <p:ph type="title" idx="4294967295"/>
          </p:nvPr>
        </p:nvSpPr>
        <p:spPr>
          <a:xfrm>
            <a:off x="1980199" y="382587"/>
            <a:ext cx="7772400" cy="762000"/>
          </a:xfrm>
        </p:spPr>
        <p:txBody>
          <a:bodyPr/>
          <a:lstStyle/>
          <a:p>
            <a:r>
              <a:rPr lang="en-US" sz="3200" b="1" dirty="0">
                <a:latin typeface="Calibri" panose="020F0502020204030204" pitchFamily="34" charset="0"/>
                <a:ea typeface="ＭＳ Ｐゴシック" charset="0"/>
                <a:cs typeface="Calibri" panose="020F0502020204030204" pitchFamily="34" charset="0"/>
              </a:rPr>
              <a:t>SC Meeting Objectives – Agenda</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838201" y="990600"/>
            <a:ext cx="10591800" cy="502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0" lvl="2">
              <a:spcAft>
                <a:spcPts val="300"/>
              </a:spcAft>
            </a:pPr>
            <a:r>
              <a:rPr lang="en-US" sz="2000" b="1" dirty="0">
                <a:latin typeface="Calibri" panose="020F0502020204030204" pitchFamily="34" charset="0"/>
                <a:cs typeface="Calibri" panose="020F0502020204030204" pitchFamily="34" charset="0"/>
              </a:rPr>
              <a:t>Meetings 1 (Monday)</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Policy and Procedure</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Approve Agenda</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Updates for 802.1 and what’s next?</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JTC1 topics?</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sym typeface="Wingdings" panose="05000000000000000000" pitchFamily="2" charset="2"/>
              </a:rPr>
              <a:t>Recess</a:t>
            </a:r>
          </a:p>
          <a:p>
            <a:pPr marL="0" lvl="2">
              <a:spcAft>
                <a:spcPts val="300"/>
              </a:spcAft>
            </a:pPr>
            <a:r>
              <a:rPr lang="en-US" sz="2000" b="1" dirty="0">
                <a:latin typeface="Calibri" panose="020F0502020204030204" pitchFamily="34" charset="0"/>
                <a:cs typeface="Calibri" panose="020F0502020204030204" pitchFamily="34" charset="0"/>
                <a:sym typeface="Wingdings" panose="05000000000000000000" pitchFamily="2" charset="2"/>
              </a:rPr>
              <a:t>Meeting 2 Thursday</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Review any change requests for Operations Manual – none</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Review Motion Templates 15-23-0506-03-0mag</a:t>
            </a:r>
          </a:p>
          <a:p>
            <a:pPr marL="457200" lvl="2" indent="-457200">
              <a:spcAft>
                <a:spcPts val="300"/>
              </a:spcAft>
              <a:buFont typeface="+mj-lt"/>
              <a:buAutoNum type="arabicPeriod"/>
            </a:pPr>
            <a:r>
              <a:rPr lang="en-US" sz="2000" dirty="0" err="1">
                <a:latin typeface="Calibri" panose="020F0502020204030204" pitchFamily="34" charset="0"/>
                <a:cs typeface="Calibri" panose="020F0502020204030204" pitchFamily="34" charset="0"/>
              </a:rPr>
              <a:t>AoB</a:t>
            </a:r>
            <a:endParaRPr lang="en-US" sz="2000" dirty="0">
              <a:latin typeface="Calibri" panose="020F0502020204030204" pitchFamily="34" charset="0"/>
              <a:cs typeface="Calibri" panose="020F0502020204030204" pitchFamily="34" charset="0"/>
            </a:endParaRP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Adjourn </a:t>
            </a:r>
            <a:r>
              <a:rPr lang="en-US" sz="2000" dirty="0">
                <a:latin typeface="Calibri" panose="020F0502020204030204" pitchFamily="34" charset="0"/>
                <a:cs typeface="Calibri" panose="020F0502020204030204" pitchFamily="34" charset="0"/>
                <a:sym typeface="Wingdings" panose="05000000000000000000" pitchFamily="2" charset="2"/>
              </a:rPr>
              <a:t> </a:t>
            </a:r>
            <a:endParaRPr lang="en-US" sz="2000" dirty="0">
              <a:latin typeface="Calibri" panose="020F0502020204030204" pitchFamily="34" charset="0"/>
              <a:cs typeface="Calibri" panose="020F0502020204030204" pitchFamily="34" charset="0"/>
            </a:endParaRPr>
          </a:p>
        </p:txBody>
      </p:sp>
      <p:sp>
        <p:nvSpPr>
          <p:cNvPr id="2" name="Footer Placeholder 2">
            <a:extLst>
              <a:ext uri="{FF2B5EF4-FFF2-40B4-BE49-F238E27FC236}">
                <a16:creationId xmlns:a16="http://schemas.microsoft.com/office/drawing/2014/main" id="{9EC22D68-BECA-4229-6CE7-61837DCE9DEE}"/>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9" name="Rectangle 2"/>
          <p:cNvSpPr>
            <a:spLocks noGrp="1" noChangeArrowheads="1"/>
          </p:cNvSpPr>
          <p:nvPr>
            <p:ph type="title" idx="4294967295"/>
          </p:nvPr>
        </p:nvSpPr>
        <p:spPr>
          <a:xfrm>
            <a:off x="1980199" y="382587"/>
            <a:ext cx="7772400" cy="762000"/>
          </a:xfrm>
        </p:spPr>
        <p:txBody>
          <a:bodyPr/>
          <a:lstStyle/>
          <a:p>
            <a:r>
              <a:rPr lang="en-US" sz="3200" b="1" dirty="0">
                <a:latin typeface="Calibri" panose="020F0502020204030204" pitchFamily="34" charset="0"/>
                <a:ea typeface="ＭＳ Ｐゴシック" charset="0"/>
                <a:cs typeface="Calibri" panose="020F0502020204030204" pitchFamily="34" charset="0"/>
              </a:rPr>
              <a:t>802.1 / 802.15 Agenda</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838201" y="1371600"/>
            <a:ext cx="10591800" cy="464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0" lvl="2">
              <a:spcAft>
                <a:spcPts val="300"/>
              </a:spcAft>
            </a:pPr>
            <a:r>
              <a:rPr lang="en-US" sz="2000" dirty="0">
                <a:latin typeface="Calibri" panose="020F0502020204030204" pitchFamily="34" charset="0"/>
                <a:cs typeface="Calibri" panose="020F0502020204030204" pitchFamily="34" charset="0"/>
              </a:rPr>
              <a:t>1. Status Update </a:t>
            </a:r>
          </a:p>
          <a:p>
            <a:pPr marL="0" lvl="2">
              <a:spcAft>
                <a:spcPts val="300"/>
              </a:spcAft>
            </a:pPr>
            <a:endParaRPr lang="en-US" sz="2000" dirty="0">
              <a:latin typeface="Calibri" panose="020F0502020204030204" pitchFamily="34" charset="0"/>
              <a:cs typeface="Calibri" panose="020F0502020204030204" pitchFamily="34" charset="0"/>
            </a:endParaRPr>
          </a:p>
          <a:p>
            <a:pPr marL="0" lvl="2">
              <a:spcAft>
                <a:spcPts val="300"/>
              </a:spcAft>
            </a:pPr>
            <a:r>
              <a:rPr lang="en-US" sz="2000" dirty="0">
                <a:latin typeface="Calibri" panose="020F0502020204030204" pitchFamily="34" charset="0"/>
                <a:cs typeface="Calibri" panose="020F0502020204030204" pitchFamily="34" charset="0"/>
              </a:rPr>
              <a:t>802.1 PAR approved for 802.15.6 </a:t>
            </a:r>
          </a:p>
          <a:p>
            <a:pPr marL="0" lvl="2">
              <a:spcAft>
                <a:spcPts val="300"/>
              </a:spcAft>
            </a:pPr>
            <a:r>
              <a:rPr lang="en-US" sz="2000" dirty="0">
                <a:latin typeface="Calibri" panose="020F0502020204030204" pitchFamily="34" charset="0"/>
                <a:cs typeface="Calibri" panose="020F0502020204030204" pitchFamily="34" charset="0"/>
              </a:rPr>
              <a:t>TG in progress – status update from 802.1</a:t>
            </a:r>
          </a:p>
          <a:p>
            <a:pPr marL="0" lvl="2">
              <a:spcAft>
                <a:spcPts val="300"/>
              </a:spcAft>
            </a:pPr>
            <a:endParaRPr lang="en-US" sz="2000" dirty="0">
              <a:latin typeface="Calibri" panose="020F0502020204030204" pitchFamily="34" charset="0"/>
              <a:cs typeface="Calibri" panose="020F0502020204030204" pitchFamily="34" charset="0"/>
            </a:endParaRPr>
          </a:p>
          <a:p>
            <a:pPr marL="0" lvl="2">
              <a:spcAft>
                <a:spcPts val="300"/>
              </a:spcAft>
            </a:pPr>
            <a:r>
              <a:rPr lang="en-US" sz="2000" dirty="0">
                <a:latin typeface="Calibri" panose="020F0502020204030204" pitchFamily="34" charset="0"/>
                <a:cs typeface="Calibri" panose="020F0502020204030204" pitchFamily="34" charset="0"/>
              </a:rPr>
              <a:t>2. The question from March – 15-24-148</a:t>
            </a:r>
          </a:p>
          <a:p>
            <a:pPr marL="0" lvl="2">
              <a:spcAft>
                <a:spcPts val="300"/>
              </a:spcAft>
            </a:pPr>
            <a:r>
              <a:rPr lang="en-US" sz="2000" dirty="0">
                <a:latin typeface="Calibri" panose="020F0502020204030204" pitchFamily="34" charset="0"/>
                <a:cs typeface="Calibri" panose="020F0502020204030204" pitchFamily="34" charset="0"/>
              </a:rPr>
              <a:t>;  we consider time stamps (for ranging) are taken from the antenna see 10.7.3.9 in 802.15.4me, 10.29.1.1.  Ranging overview.</a:t>
            </a:r>
          </a:p>
          <a:p>
            <a:pPr marL="0" lvl="2">
              <a:spcAft>
                <a:spcPts val="300"/>
              </a:spcAft>
            </a:pPr>
            <a:endParaRPr lang="en-US" sz="2000" dirty="0">
              <a:latin typeface="Calibri" panose="020F0502020204030204" pitchFamily="34" charset="0"/>
              <a:cs typeface="Calibri" panose="020F0502020204030204" pitchFamily="34" charset="0"/>
            </a:endParaRPr>
          </a:p>
          <a:p>
            <a:pPr marL="0" lvl="2">
              <a:spcAft>
                <a:spcPts val="300"/>
              </a:spcAft>
            </a:pPr>
            <a:r>
              <a:rPr lang="en-US" sz="2000" dirty="0">
                <a:latin typeface="Calibri" panose="020F0502020204030204" pitchFamily="34" charset="0"/>
                <a:cs typeface="Calibri" panose="020F0502020204030204" pitchFamily="34" charset="0"/>
              </a:rPr>
              <a:t>TG6ma is consistent with 802.15.4 </a:t>
            </a:r>
          </a:p>
          <a:p>
            <a:pPr marL="0" lvl="2">
              <a:spcAft>
                <a:spcPts val="300"/>
              </a:spcAft>
            </a:pPr>
            <a:endParaRPr lang="en-US" sz="2000" dirty="0">
              <a:latin typeface="Calibri" panose="020F0502020204030204" pitchFamily="34" charset="0"/>
              <a:cs typeface="Calibri" panose="020F0502020204030204" pitchFamily="34" charset="0"/>
            </a:endParaRPr>
          </a:p>
          <a:p>
            <a:pPr marL="0" lvl="2">
              <a:spcAft>
                <a:spcPts val="300"/>
              </a:spcAft>
            </a:pPr>
            <a:r>
              <a:rPr lang="en-US" sz="2000" dirty="0">
                <a:latin typeface="Calibri" panose="020F0502020204030204" pitchFamily="34" charset="0"/>
                <a:cs typeface="Calibri" panose="020F0502020204030204" pitchFamily="34" charset="0"/>
              </a:rPr>
              <a:t>Question for Tim – is there any of relevance  802.1 for 802.15.16 – if no, then no future project? </a:t>
            </a:r>
          </a:p>
          <a:p>
            <a:pPr marL="0" lvl="2">
              <a:spcAft>
                <a:spcPts val="300"/>
              </a:spcAft>
            </a:pPr>
            <a:endParaRPr lang="en-US" sz="2000" b="1" dirty="0">
              <a:latin typeface="Calibri" panose="020F0502020204030204" pitchFamily="34" charset="0"/>
              <a:cs typeface="Calibri" panose="020F0502020204030204" pitchFamily="34" charset="0"/>
            </a:endParaRPr>
          </a:p>
          <a:p>
            <a:pPr marL="0" lvl="2">
              <a:spcAft>
                <a:spcPts val="300"/>
              </a:spcAft>
            </a:pPr>
            <a:endParaRPr lang="en-US" sz="2000" b="1" dirty="0">
              <a:latin typeface="Calibri" panose="020F0502020204030204" pitchFamily="34" charset="0"/>
              <a:cs typeface="Calibri" panose="020F0502020204030204" pitchFamily="34" charset="0"/>
            </a:endParaRPr>
          </a:p>
          <a:p>
            <a:pPr marL="0" lvl="2">
              <a:spcAft>
                <a:spcPts val="300"/>
              </a:spcAft>
            </a:pPr>
            <a:endParaRPr lang="en-US" sz="2000" b="1" dirty="0">
              <a:latin typeface="Calibri" panose="020F0502020204030204" pitchFamily="34" charset="0"/>
              <a:cs typeface="Calibri" panose="020F0502020204030204" pitchFamily="34" charset="0"/>
            </a:endParaRPr>
          </a:p>
          <a:p>
            <a:pPr marL="0" lvl="2">
              <a:spcAft>
                <a:spcPts val="300"/>
              </a:spcAft>
            </a:pPr>
            <a:endParaRPr lang="en-US" sz="2000" b="1" dirty="0">
              <a:latin typeface="Calibri" panose="020F0502020204030204" pitchFamily="34" charset="0"/>
              <a:cs typeface="Calibri" panose="020F0502020204030204" pitchFamily="34" charset="0"/>
            </a:endParaRPr>
          </a:p>
          <a:p>
            <a:pPr marL="0" lvl="2">
              <a:spcAft>
                <a:spcPts val="300"/>
              </a:spcAft>
            </a:pPr>
            <a:r>
              <a:rPr lang="en-US" sz="2000" b="1"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sym typeface="Wingdings" panose="05000000000000000000" pitchFamily="2" charset="2"/>
              </a:rPr>
              <a:t> </a:t>
            </a:r>
            <a:endParaRPr lang="en-US" sz="2000" dirty="0">
              <a:latin typeface="Calibri" panose="020F0502020204030204" pitchFamily="34" charset="0"/>
              <a:cs typeface="Calibri" panose="020F0502020204030204" pitchFamily="34" charset="0"/>
            </a:endParaRPr>
          </a:p>
        </p:txBody>
      </p:sp>
      <p:sp>
        <p:nvSpPr>
          <p:cNvPr id="2" name="Footer Placeholder 2">
            <a:extLst>
              <a:ext uri="{FF2B5EF4-FFF2-40B4-BE49-F238E27FC236}">
                <a16:creationId xmlns:a16="http://schemas.microsoft.com/office/drawing/2014/main" id="{9EC22D68-BECA-4229-6CE7-61837DCE9DEE}"/>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361071934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69962</TotalTime>
  <Words>1484</Words>
  <Application>Microsoft Office PowerPoint</Application>
  <PresentationFormat>Widescreen</PresentationFormat>
  <Paragraphs>311</Paragraphs>
  <Slides>10</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Default Design</vt:lpstr>
      <vt:lpstr>PowerPoint Presentation</vt:lpstr>
      <vt:lpstr>Registration for 802 LMSC Plenaries and 802 Wireless Interims</vt:lpstr>
      <vt:lpstr>Deadbeat Consequences (Deadbeat: in default of paying registration fee for a prior mtg.)</vt:lpstr>
      <vt:lpstr>SC Maintenance Reminders</vt:lpstr>
      <vt:lpstr>IEEE-SA Patent, Copyright, and Participation Policies</vt:lpstr>
      <vt:lpstr>IEEE 802 Ground Rules</vt:lpstr>
      <vt:lpstr>PowerPoint Presentation</vt:lpstr>
      <vt:lpstr>SC Meeting Objectives – Agenda</vt:lpstr>
      <vt:lpstr>802.1 / 802.15 Agenda</vt:lpstr>
      <vt:lpstr>Achievements</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Maintenance Opening/Closing Report</dc:title>
  <dc:subject>IEEE 802.15 &lt;SCM Report&gt;</dc:subject>
  <dc:creator>Phil Beecher</dc:creator>
  <cp:keywords/>
  <dc:description>15-21-0456-nn</dc:description>
  <cp:lastModifiedBy>Phil Beecher</cp:lastModifiedBy>
  <cp:revision>1136</cp:revision>
  <cp:lastPrinted>2016-07-25T16:00:41Z</cp:lastPrinted>
  <dcterms:created xsi:type="dcterms:W3CDTF">2009-07-12T16:25:16Z</dcterms:created>
  <dcterms:modified xsi:type="dcterms:W3CDTF">2024-05-16T13:59:34Z</dcterms:modified>
  <cp:category/>
</cp:coreProperties>
</file>