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366" r:id="rId3"/>
    <p:sldId id="2372" r:id="rId4"/>
    <p:sldId id="290" r:id="rId5"/>
    <p:sldId id="2369" r:id="rId6"/>
    <p:sldId id="2376" r:id="rId7"/>
    <p:sldId id="2375" r:id="rId8"/>
    <p:sldId id="2370" r:id="rId9"/>
    <p:sldId id="2379" r:id="rId10"/>
    <p:sldId id="2380" r:id="rId1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79"/>
            <p14:sldId id="2380"/>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218468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71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802.15-24-0254-01-0mag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webex.com/ieeesa/j.php?MTID=mf6b3dcaaa3f8fd4aef59dabcdf40525c" TargetMode="External"/><Relationship Id="rId2" Type="http://schemas.openxmlformats.org/officeDocument/2006/relationships/hyperlink" Target="https://ieeesa.webex.com/ieeesa/j.php?MTID=m08ad5fa764194afbed9cfb42220d6cfa"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704fd5fb4348be2c398421946ca1ed1f" TargetMode="External"/><Relationship Id="rId4" Type="http://schemas.openxmlformats.org/officeDocument/2006/relationships/hyperlink" Target="https://ieeesa.webex.com/ieeesa/j.php?MTID=m446d741d2011fbf01d251323596506f4"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[SCM Agenda</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 Opening / Closing Report for May 2024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May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Achievements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1371600"/>
            <a:ext cx="105918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300"/>
              </a:spcAft>
              <a:buAutoNum type="arabicPeriod"/>
            </a:pPr>
            <a:r>
              <a:rPr lang="en-US" sz="2000" dirty="0">
                <a:latin typeface="Calibri" panose="020F0502020204030204" pitchFamily="34" charset="0"/>
                <a:cs typeface="Calibri" panose="020F0502020204030204" pitchFamily="34" charset="0"/>
              </a:rPr>
              <a:t>802.1/802.15 </a:t>
            </a:r>
          </a:p>
          <a:p>
            <a:pPr marL="971550" lvl="3" indent="-514350">
              <a:spcAft>
                <a:spcPts val="300"/>
              </a:spcAft>
              <a:buFont typeface="+mj-lt"/>
              <a:buAutoNum type="romanLcPeriod"/>
            </a:pPr>
            <a:r>
              <a:rPr lang="en-US" sz="2000" dirty="0">
                <a:latin typeface="Calibri" panose="020F0502020204030204" pitchFamily="34" charset="0"/>
                <a:cs typeface="Calibri" panose="020F0502020204030204" pitchFamily="34" charset="0"/>
              </a:rPr>
              <a:t>TG6ma activity status update </a:t>
            </a:r>
          </a:p>
          <a:p>
            <a:pPr marL="914400" lvl="3" indent="-457200">
              <a:spcAft>
                <a:spcPts val="300"/>
              </a:spcAft>
              <a:buAutoNum type="romanLcPeriod"/>
            </a:pPr>
            <a:r>
              <a:rPr lang="en-US" sz="2000" dirty="0">
                <a:latin typeface="Calibri" panose="020F0502020204030204" pitchFamily="34" charset="0"/>
                <a:cs typeface="Calibri" panose="020F0502020204030204" pitchFamily="34" charset="0"/>
              </a:rPr>
              <a:t>802.15 will provide 802.1 with further information on “timing reference points” in 802.15 standards</a:t>
            </a:r>
          </a:p>
          <a:p>
            <a:pPr marL="914400" lvl="3" indent="-457200">
              <a:spcAft>
                <a:spcPts val="300"/>
              </a:spcAft>
              <a:buAutoNum type="romanLcPeriod"/>
            </a:pPr>
            <a:endParaRPr lang="en-US" sz="2000" dirty="0">
              <a:latin typeface="Calibri" panose="020F0502020204030204" pitchFamily="34" charset="0"/>
              <a:cs typeface="Calibri" panose="020F0502020204030204" pitchFamily="34" charset="0"/>
            </a:endParaRPr>
          </a:p>
          <a:p>
            <a:pPr marL="457200" lvl="2" indent="-457200">
              <a:spcAft>
                <a:spcPts val="300"/>
              </a:spcAft>
              <a:buAutoNum type="arabicPeriod"/>
            </a:pPr>
            <a:r>
              <a:rPr lang="en-US" sz="2000" dirty="0">
                <a:latin typeface="Calibri" panose="020F0502020204030204" pitchFamily="34" charset="0"/>
                <a:cs typeface="Calibri" panose="020F0502020204030204" pitchFamily="34" charset="0"/>
              </a:rPr>
              <a:t>Prepared IEC/ISO JTC1/SC6 motions</a:t>
            </a:r>
          </a:p>
          <a:p>
            <a:pPr marL="457200" lvl="2" indent="-457200">
              <a:spcAft>
                <a:spcPts val="300"/>
              </a:spcAft>
              <a:buAutoNum type="arabicPeriod"/>
            </a:pP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Reviewed and updated sample motion templates: 15-23-0506-03-0mag (numbering in progress) 	To be posted this week</a:t>
            </a:r>
          </a:p>
          <a:p>
            <a:pPr marL="457200" lvl="2" indent="-457200">
              <a:spcAft>
                <a:spcPts val="300"/>
              </a:spcAft>
              <a:buFont typeface="+mj-lt"/>
              <a:buAutoNum type="arabicPeriod"/>
            </a:pPr>
            <a:endParaRPr lang="en-US" sz="2000" dirty="0">
              <a:latin typeface="Calibri" panose="020F0502020204030204" pitchFamily="34" charset="0"/>
              <a:cs typeface="Calibri" panose="020F0502020204030204" pitchFamily="34" charset="0"/>
            </a:endParaRPr>
          </a:p>
          <a:p>
            <a:pPr marL="0" lvl="2">
              <a:spcAft>
                <a:spcPts val="300"/>
              </a:spcAft>
            </a:pPr>
            <a:endParaRPr lang="en-US" sz="2000" dirty="0">
              <a:latin typeface="Calibri" panose="020F0502020204030204" pitchFamily="34" charset="0"/>
              <a:cs typeface="Calibri" panose="020F0502020204030204" pitchFamily="34" charset="0"/>
            </a:endParaRPr>
          </a:p>
          <a:p>
            <a:pPr marL="457200" lvl="2" indent="-457200">
              <a:spcAft>
                <a:spcPts val="300"/>
              </a:spcAft>
              <a:buAutoNum type="arabicPeriod"/>
            </a:pPr>
            <a:endParaRPr lang="en-US" sz="2000" dirty="0">
              <a:latin typeface="Calibri" panose="020F0502020204030204" pitchFamily="34" charset="0"/>
              <a:cs typeface="Calibri" panose="020F0502020204030204" pitchFamily="34" charset="0"/>
            </a:endParaRPr>
          </a:p>
          <a:p>
            <a:pPr marL="457200" lvl="2" indent="-457200">
              <a:spcAft>
                <a:spcPts val="300"/>
              </a:spcAft>
              <a:buAutoNum type="arabicPeriod"/>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15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306651-3517-06A4-70DF-B8A11AE501BB}"/>
              </a:ext>
            </a:extLst>
          </p:cNvPr>
          <p:cNvGraphicFramePr>
            <a:graphicFrameLocks noGrp="1"/>
          </p:cNvGraphicFramePr>
          <p:nvPr>
            <p:extLst>
              <p:ext uri="{D42A27DB-BD31-4B8C-83A1-F6EECF244321}">
                <p14:modId xmlns:p14="http://schemas.microsoft.com/office/powerpoint/2010/main" val="3249389200"/>
              </p:ext>
            </p:extLst>
          </p:nvPr>
        </p:nvGraphicFramePr>
        <p:xfrm>
          <a:off x="1524000" y="601078"/>
          <a:ext cx="8534403" cy="5799735"/>
        </p:xfrm>
        <a:graphic>
          <a:graphicData uri="http://schemas.openxmlformats.org/drawingml/2006/table">
            <a:tbl>
              <a:tblPr/>
              <a:tblGrid>
                <a:gridCol w="782973">
                  <a:extLst>
                    <a:ext uri="{9D8B030D-6E8A-4147-A177-3AD203B41FA5}">
                      <a16:colId xmlns:a16="http://schemas.microsoft.com/office/drawing/2014/main" val="655990819"/>
                    </a:ext>
                  </a:extLst>
                </a:gridCol>
                <a:gridCol w="430635">
                  <a:extLst>
                    <a:ext uri="{9D8B030D-6E8A-4147-A177-3AD203B41FA5}">
                      <a16:colId xmlns:a16="http://schemas.microsoft.com/office/drawing/2014/main" val="2484882833"/>
                    </a:ext>
                  </a:extLst>
                </a:gridCol>
                <a:gridCol w="430635">
                  <a:extLst>
                    <a:ext uri="{9D8B030D-6E8A-4147-A177-3AD203B41FA5}">
                      <a16:colId xmlns:a16="http://schemas.microsoft.com/office/drawing/2014/main" val="1143926894"/>
                    </a:ext>
                  </a:extLst>
                </a:gridCol>
                <a:gridCol w="430635">
                  <a:extLst>
                    <a:ext uri="{9D8B030D-6E8A-4147-A177-3AD203B41FA5}">
                      <a16:colId xmlns:a16="http://schemas.microsoft.com/office/drawing/2014/main" val="3732978582"/>
                    </a:ext>
                  </a:extLst>
                </a:gridCol>
                <a:gridCol w="430635">
                  <a:extLst>
                    <a:ext uri="{9D8B030D-6E8A-4147-A177-3AD203B41FA5}">
                      <a16:colId xmlns:a16="http://schemas.microsoft.com/office/drawing/2014/main" val="2739368648"/>
                    </a:ext>
                  </a:extLst>
                </a:gridCol>
                <a:gridCol w="430635">
                  <a:extLst>
                    <a:ext uri="{9D8B030D-6E8A-4147-A177-3AD203B41FA5}">
                      <a16:colId xmlns:a16="http://schemas.microsoft.com/office/drawing/2014/main" val="679850505"/>
                    </a:ext>
                  </a:extLst>
                </a:gridCol>
                <a:gridCol w="430635">
                  <a:extLst>
                    <a:ext uri="{9D8B030D-6E8A-4147-A177-3AD203B41FA5}">
                      <a16:colId xmlns:a16="http://schemas.microsoft.com/office/drawing/2014/main" val="3249994700"/>
                    </a:ext>
                  </a:extLst>
                </a:gridCol>
                <a:gridCol w="430635">
                  <a:extLst>
                    <a:ext uri="{9D8B030D-6E8A-4147-A177-3AD203B41FA5}">
                      <a16:colId xmlns:a16="http://schemas.microsoft.com/office/drawing/2014/main" val="148530654"/>
                    </a:ext>
                  </a:extLst>
                </a:gridCol>
                <a:gridCol w="430635">
                  <a:extLst>
                    <a:ext uri="{9D8B030D-6E8A-4147-A177-3AD203B41FA5}">
                      <a16:colId xmlns:a16="http://schemas.microsoft.com/office/drawing/2014/main" val="1474060006"/>
                    </a:ext>
                  </a:extLst>
                </a:gridCol>
                <a:gridCol w="430635">
                  <a:extLst>
                    <a:ext uri="{9D8B030D-6E8A-4147-A177-3AD203B41FA5}">
                      <a16:colId xmlns:a16="http://schemas.microsoft.com/office/drawing/2014/main" val="2354051938"/>
                    </a:ext>
                  </a:extLst>
                </a:gridCol>
                <a:gridCol w="430635">
                  <a:extLst>
                    <a:ext uri="{9D8B030D-6E8A-4147-A177-3AD203B41FA5}">
                      <a16:colId xmlns:a16="http://schemas.microsoft.com/office/drawing/2014/main" val="3981051620"/>
                    </a:ext>
                  </a:extLst>
                </a:gridCol>
                <a:gridCol w="430635">
                  <a:extLst>
                    <a:ext uri="{9D8B030D-6E8A-4147-A177-3AD203B41FA5}">
                      <a16:colId xmlns:a16="http://schemas.microsoft.com/office/drawing/2014/main" val="625698025"/>
                    </a:ext>
                  </a:extLst>
                </a:gridCol>
                <a:gridCol w="430635">
                  <a:extLst>
                    <a:ext uri="{9D8B030D-6E8A-4147-A177-3AD203B41FA5}">
                      <a16:colId xmlns:a16="http://schemas.microsoft.com/office/drawing/2014/main" val="2736387809"/>
                    </a:ext>
                  </a:extLst>
                </a:gridCol>
                <a:gridCol w="430635">
                  <a:extLst>
                    <a:ext uri="{9D8B030D-6E8A-4147-A177-3AD203B41FA5}">
                      <a16:colId xmlns:a16="http://schemas.microsoft.com/office/drawing/2014/main" val="3008745542"/>
                    </a:ext>
                  </a:extLst>
                </a:gridCol>
                <a:gridCol w="430635">
                  <a:extLst>
                    <a:ext uri="{9D8B030D-6E8A-4147-A177-3AD203B41FA5}">
                      <a16:colId xmlns:a16="http://schemas.microsoft.com/office/drawing/2014/main" val="3952503629"/>
                    </a:ext>
                  </a:extLst>
                </a:gridCol>
                <a:gridCol w="430635">
                  <a:extLst>
                    <a:ext uri="{9D8B030D-6E8A-4147-A177-3AD203B41FA5}">
                      <a16:colId xmlns:a16="http://schemas.microsoft.com/office/drawing/2014/main" val="654040744"/>
                    </a:ext>
                  </a:extLst>
                </a:gridCol>
                <a:gridCol w="430635">
                  <a:extLst>
                    <a:ext uri="{9D8B030D-6E8A-4147-A177-3AD203B41FA5}">
                      <a16:colId xmlns:a16="http://schemas.microsoft.com/office/drawing/2014/main" val="3933236141"/>
                    </a:ext>
                  </a:extLst>
                </a:gridCol>
                <a:gridCol w="430635">
                  <a:extLst>
                    <a:ext uri="{9D8B030D-6E8A-4147-A177-3AD203B41FA5}">
                      <a16:colId xmlns:a16="http://schemas.microsoft.com/office/drawing/2014/main" val="3134733209"/>
                    </a:ext>
                  </a:extLst>
                </a:gridCol>
                <a:gridCol w="430635">
                  <a:extLst>
                    <a:ext uri="{9D8B030D-6E8A-4147-A177-3AD203B41FA5}">
                      <a16:colId xmlns:a16="http://schemas.microsoft.com/office/drawing/2014/main" val="1765975741"/>
                    </a:ext>
                  </a:extLst>
                </a:gridCol>
              </a:tblGrid>
              <a:tr h="133339">
                <a:tc rowSpan="4">
                  <a:txBody>
                    <a:bodyPr/>
                    <a:lstStyle/>
                    <a:p>
                      <a:pPr algn="ctr" fontAlgn="ctr"/>
                      <a:r>
                        <a:rPr lang="en-GB" sz="1200" b="1" i="0" u="none" strike="noStrike">
                          <a:effectLst/>
                          <a:highlight>
                            <a:srgbClr val="DAEEF3"/>
                          </a:highlight>
                          <a:latin typeface="Arial" panose="020B0604020202020204" pitchFamily="34" charset="0"/>
                        </a:rPr>
                        <a:t>Local</a:t>
                      </a:r>
                      <a:br>
                        <a:rPr lang="en-GB" sz="1200" b="1" i="0" u="none" strike="noStrike">
                          <a:effectLst/>
                          <a:highlight>
                            <a:srgbClr val="DAEEF3"/>
                          </a:highlight>
                          <a:latin typeface="Arial" panose="020B0604020202020204" pitchFamily="34" charset="0"/>
                        </a:rPr>
                      </a:br>
                      <a:r>
                        <a:rPr lang="en-GB" sz="1200" b="1" i="0" u="none" strike="noStrike">
                          <a:effectLst/>
                          <a:highlight>
                            <a:srgbClr val="DAEEF3"/>
                          </a:highlight>
                          <a:latin typeface="Arial" panose="020B0604020202020204" pitchFamily="34" charset="0"/>
                        </a:rPr>
                        <a:t>Time</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fontAlgn="ctr"/>
                      <a:r>
                        <a:rPr lang="en-GB" sz="600" b="1" i="0" u="none" strike="noStrike">
                          <a:effectLst/>
                          <a:highlight>
                            <a:srgbClr val="DAEEF3"/>
                          </a:highlight>
                          <a:latin typeface="Arial" panose="020B0604020202020204" pitchFamily="34" charset="0"/>
                        </a:rPr>
                        <a:t>SUNDAY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MONDAY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TUESDAY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WEDNESDAY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THURSDAY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38545198"/>
                  </a:ext>
                </a:extLst>
              </a:tr>
              <a:tr h="131173">
                <a:tc vMerge="1">
                  <a:txBody>
                    <a:bodyPr/>
                    <a:lstStyle/>
                    <a:p>
                      <a:endParaRPr lang="en-GB"/>
                    </a:p>
                  </a:txBody>
                  <a:tcPr/>
                </a:tc>
                <a:tc gridSpan="2">
                  <a:txBody>
                    <a:bodyPr/>
                    <a:lstStyle/>
                    <a:p>
                      <a:pPr algn="ctr" fontAlgn="ctr"/>
                      <a:r>
                        <a:rPr lang="en-GB" sz="600" b="1" i="0" u="none" strike="noStrike">
                          <a:effectLst/>
                          <a:highlight>
                            <a:srgbClr val="DAEEF3"/>
                          </a:highlight>
                          <a:latin typeface="Arial" panose="020B0604020202020204" pitchFamily="34" charset="0"/>
                        </a:rPr>
                        <a:t>12-May-24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13-May-24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14-May-24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15-May-24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16-May-24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13139594"/>
                  </a:ext>
                </a:extLst>
              </a:tr>
              <a:tr h="131173">
                <a:tc vMerge="1">
                  <a:txBody>
                    <a:bodyPr/>
                    <a:lstStyle/>
                    <a:p>
                      <a:endParaRPr lang="en-GB"/>
                    </a:p>
                  </a:txBody>
                  <a:tcPr/>
                </a:tc>
                <a:tc gridSpan="18">
                  <a:txBody>
                    <a:bodyPr/>
                    <a:lstStyle/>
                    <a:p>
                      <a:pPr algn="ctr" fontAlgn="ctr"/>
                      <a:r>
                        <a:rPr lang="en-GB" sz="600" b="1" i="0" u="none" strike="noStrike">
                          <a:solidFill>
                            <a:srgbClr val="0000FF"/>
                          </a:solidFill>
                          <a:effectLst/>
                          <a:highlight>
                            <a:srgbClr val="DAEEF3"/>
                          </a:highlight>
                          <a:latin typeface="Arial" panose="020B0604020202020204" pitchFamily="34" charset="0"/>
                        </a:rPr>
                        <a:t>WEBEX INFO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76420618"/>
                  </a:ext>
                </a:extLst>
              </a:tr>
              <a:tr h="393842">
                <a:tc vMerge="1">
                  <a:txBody>
                    <a:bodyPr/>
                    <a:lstStyle/>
                    <a:p>
                      <a:endParaRPr lang="en-GB"/>
                    </a:p>
                  </a:txBody>
                  <a:tcPr/>
                </a:tc>
                <a:tc gridSpan="2">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916332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07:00-07:30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5222190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07:30-08:00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11615026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08:00-08:30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000000"/>
                          </a:solidFill>
                          <a:effectLst/>
                          <a:highlight>
                            <a:srgbClr val="66FFFF"/>
                          </a:highlight>
                          <a:latin typeface="Arial" panose="020B0604020202020204" pitchFamily="34" charset="0"/>
                        </a:rPr>
                        <a:t>802 WIRELESS</a:t>
                      </a:r>
                      <a:br>
                        <a:rPr lang="en-GB" sz="600" b="1" i="0" u="none" strike="noStrike">
                          <a:solidFill>
                            <a:srgbClr val="000000"/>
                          </a:solidFill>
                          <a:effectLst/>
                          <a:highlight>
                            <a:srgbClr val="66FFFF"/>
                          </a:highlight>
                          <a:latin typeface="Arial" panose="020B0604020202020204" pitchFamily="34" charset="0"/>
                        </a:rPr>
                      </a:br>
                      <a:r>
                        <a:rPr lang="en-GB" sz="600" b="1" i="0" u="none" strike="noStrike">
                          <a:solidFill>
                            <a:srgbClr val="000000"/>
                          </a:solidFill>
                          <a:effectLst/>
                          <a:highlight>
                            <a:srgbClr val="66FFFF"/>
                          </a:highlight>
                          <a:latin typeface="Arial" panose="020B0604020202020204" pitchFamily="34" charset="0"/>
                        </a:rPr>
                        <a:t>OPENING MEETING</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63989570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08:30-09:00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621326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09:00-09:30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FFFFFF"/>
                          </a:solidFill>
                          <a:effectLst/>
                          <a:highlight>
                            <a:srgbClr val="0000FF"/>
                          </a:highlight>
                          <a:latin typeface="Arial" panose="020B0604020202020204" pitchFamily="34" charset="0"/>
                        </a:rPr>
                        <a:t>802.15 WG Opening Plenary</a:t>
                      </a:r>
                      <a:br>
                        <a:rPr lang="en-GB" sz="600" b="1" i="0" u="none" strike="noStrike">
                          <a:solidFill>
                            <a:srgbClr val="FFFFFF"/>
                          </a:solidFill>
                          <a:effectLst/>
                          <a:highlight>
                            <a:srgbClr val="0000FF"/>
                          </a:highlight>
                          <a:latin typeface="Arial" panose="020B0604020202020204" pitchFamily="34" charset="0"/>
                        </a:rPr>
                      </a:br>
                      <a:r>
                        <a:rPr lang="en-GB" sz="6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87586523"/>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09:30-10:00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62273047"/>
                  </a:ext>
                </a:extLst>
              </a:tr>
              <a:tr h="154448">
                <a:tc>
                  <a:txBody>
                    <a:bodyPr/>
                    <a:lstStyle/>
                    <a:p>
                      <a:pPr algn="ctr" fontAlgn="ctr"/>
                      <a:r>
                        <a:rPr lang="en-GB" sz="600" b="1" i="0" u="none" strike="noStrike">
                          <a:effectLst/>
                          <a:highlight>
                            <a:srgbClr val="CCFFCC"/>
                          </a:highlight>
                          <a:latin typeface="Arial" panose="020B0604020202020204" pitchFamily="34" charset="0"/>
                        </a:rPr>
                        <a:t>10:00-10:30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980713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10:30-11:00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Midweek Plenary (Virtual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97639139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11:00-11:30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559189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11:30-12:00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500" b="1" i="0" u="none" strike="noStrike">
                          <a:effectLst/>
                          <a:highlight>
                            <a:srgbClr val="E26B0A"/>
                          </a:highlight>
                          <a:latin typeface="Arial" panose="020B0604020202020204" pitchFamily="34" charset="0"/>
                        </a:rPr>
                        <a:t>SC WNG</a:t>
                      </a:r>
                      <a:br>
                        <a:rPr lang="en-GB" sz="500" b="1" i="0" u="none" strike="noStrike">
                          <a:effectLst/>
                          <a:highlight>
                            <a:srgbClr val="E26B0A"/>
                          </a:highlight>
                          <a:latin typeface="Arial" panose="020B0604020202020204" pitchFamily="34" charset="0"/>
                        </a:rPr>
                      </a:br>
                      <a:r>
                        <a:rPr lang="en-GB" sz="500" b="1" i="0" u="none" strike="noStrike">
                          <a:effectLst/>
                          <a:highlight>
                            <a:srgbClr val="E26B0A"/>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95054447"/>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12:00-12:30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1196513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12:30-13:00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929916910"/>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13:00-13:30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19579161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13:30-14:00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extLst>
                  <a:ext uri="{0D108BD9-81ED-4DB2-BD59-A6C34878D82A}">
                    <a16:rowId xmlns:a16="http://schemas.microsoft.com/office/drawing/2014/main" val="346400806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14:00-14:30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Chair Hr</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6738217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14:30-15:00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1835714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15:00-15:30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7939181"/>
                  </a:ext>
                </a:extLst>
              </a:tr>
              <a:tr h="154448">
                <a:tc>
                  <a:txBody>
                    <a:bodyPr/>
                    <a:lstStyle/>
                    <a:p>
                      <a:pPr algn="ctr" fontAlgn="ctr"/>
                      <a:r>
                        <a:rPr lang="en-GB" sz="600" b="1" i="0" u="none" strike="noStrike">
                          <a:effectLst/>
                          <a:highlight>
                            <a:srgbClr val="CCFFCC"/>
                          </a:highlight>
                          <a:latin typeface="Arial" panose="020B0604020202020204" pitchFamily="34" charset="0"/>
                        </a:rPr>
                        <a:t>15:30-16:00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4023288"/>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16:00-16:30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400" b="1" i="0" u="sng" strike="noStrike">
                          <a:effectLst/>
                          <a:highlight>
                            <a:srgbClr val="66FFFF"/>
                          </a:highlight>
                          <a:latin typeface="Arial" panose="020B0604020202020204" pitchFamily="34" charset="0"/>
                          <a:hlinkClick r:id="rId6"/>
                        </a:rPr>
                        <a:t>802 WIRELESS CHAIRS MTG</a:t>
                      </a:r>
                      <a:endParaRPr lang="en-GB" sz="400" b="1" i="0" u="sng" strike="noStrike">
                        <a:effectLst/>
                        <a:highlight>
                          <a:srgbClr val="66FF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808080"/>
                          </a:highlight>
                          <a:latin typeface="Arial" panose="020B0604020202020204" pitchFamily="34" charset="0"/>
                        </a:rPr>
                        <a:t>802</a:t>
                      </a:r>
                      <a:br>
                        <a:rPr lang="en-GB" sz="500" b="1" i="0" u="none" strike="noStrike">
                          <a:solidFill>
                            <a:srgbClr val="FFFFFF"/>
                          </a:solidFill>
                          <a:effectLst/>
                          <a:highlight>
                            <a:srgbClr val="808080"/>
                          </a:highlight>
                          <a:latin typeface="Arial" panose="020B0604020202020204" pitchFamily="34" charset="0"/>
                        </a:rPr>
                      </a:br>
                      <a:r>
                        <a:rPr lang="en-GB" sz="500" b="1" i="0" u="none" strike="noStrike">
                          <a:solidFill>
                            <a:srgbClr val="FFFFFF"/>
                          </a:solidFill>
                          <a:effectLst/>
                          <a:highlight>
                            <a:srgbClr val="808080"/>
                          </a:highlight>
                          <a:latin typeface="Arial" panose="020B0604020202020204" pitchFamily="34" charset="0"/>
                        </a:rPr>
                        <a:t>JTC1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Closing Plenary</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313587834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16:30-17:00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866473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17:00-17:30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4065917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17:30-18:00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71113410"/>
                  </a:ext>
                </a:extLst>
              </a:tr>
              <a:tr h="154448">
                <a:tc>
                  <a:txBody>
                    <a:bodyPr/>
                    <a:lstStyle/>
                    <a:p>
                      <a:pPr algn="ctr" fontAlgn="ctr"/>
                      <a:r>
                        <a:rPr lang="en-GB" sz="600" b="1" i="0" u="none" strike="noStrike">
                          <a:solidFill>
                            <a:srgbClr val="000000"/>
                          </a:solidFill>
                          <a:effectLst/>
                          <a:highlight>
                            <a:srgbClr val="CCFFCC"/>
                          </a:highlight>
                          <a:latin typeface="Arial" panose="020B0604020202020204" pitchFamily="34" charset="0"/>
                        </a:rPr>
                        <a:t>18:00-18:30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4">
                  <a:txBody>
                    <a:bodyPr/>
                    <a:lstStyle/>
                    <a:p>
                      <a:pPr algn="ctr" fontAlgn="ctr"/>
                      <a:r>
                        <a:rPr lang="en-GB" sz="500" b="1" i="0" u="sng" strike="noStrike">
                          <a:solidFill>
                            <a:srgbClr val="FFFFFF"/>
                          </a:solidFill>
                          <a:effectLst/>
                          <a:highlight>
                            <a:srgbClr val="0000FF"/>
                          </a:highlight>
                          <a:latin typeface="Arial" panose="020B0604020202020204" pitchFamily="34" charset="0"/>
                          <a:hlinkClick r:id="rId6"/>
                        </a:rPr>
                        <a:t>802.15 / 802.1</a:t>
                      </a:r>
                      <a:br>
                        <a:rPr lang="en-GB" sz="500" b="1" i="0" u="sng" strike="noStrike">
                          <a:solidFill>
                            <a:srgbClr val="FFFFFF"/>
                          </a:solidFill>
                          <a:effectLst/>
                          <a:highlight>
                            <a:srgbClr val="0000FF"/>
                          </a:highlight>
                          <a:latin typeface="Arial" panose="020B0604020202020204" pitchFamily="34" charset="0"/>
                          <a:hlinkClick r:id="rId6"/>
                        </a:rPr>
                      </a:br>
                      <a:r>
                        <a:rPr lang="en-GB" sz="500" b="1" i="0" u="sng" strike="noStrike">
                          <a:solidFill>
                            <a:srgbClr val="FFFFFF"/>
                          </a:solidFill>
                          <a:effectLst/>
                          <a:highlight>
                            <a:srgbClr val="0000FF"/>
                          </a:highlight>
                          <a:latin typeface="Arial" panose="020B0604020202020204" pitchFamily="34" charset="0"/>
                          <a:hlinkClick r:id="rId6"/>
                        </a:rPr>
                        <a:t> Joint Mtg.</a:t>
                      </a:r>
                      <a:endParaRPr lang="en-GB"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779076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18:30-19:00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9" gridSpan="2">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800" b="1" i="0" u="none" strike="noStrike">
                          <a:effectLst/>
                          <a:highlight>
                            <a:srgbClr val="66FFFF"/>
                          </a:highlight>
                          <a:latin typeface="Arial" panose="020B0604020202020204" pitchFamily="34" charset="0"/>
                        </a:rPr>
                        <a:t>Social</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9" gridSpan="4">
                  <a:txBody>
                    <a:bodyPr/>
                    <a:lstStyle/>
                    <a:p>
                      <a:pPr algn="ctr" fontAlgn="ctr"/>
                      <a:r>
                        <a:rPr lang="en-GB" sz="500" b="1" i="0" u="none" strike="noStrike" dirty="0">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extLst>
                  <a:ext uri="{0D108BD9-81ED-4DB2-BD59-A6C34878D82A}">
                    <a16:rowId xmlns:a16="http://schemas.microsoft.com/office/drawing/2014/main" val="33220710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19:00-19:30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fr-FR" sz="500" b="1" i="0" u="sng" strike="noStrike">
                          <a:solidFill>
                            <a:srgbClr val="FFFFFF"/>
                          </a:solidFill>
                          <a:effectLst/>
                          <a:highlight>
                            <a:srgbClr val="0000FF"/>
                          </a:highlight>
                          <a:latin typeface="Arial" panose="020B0604020202020204" pitchFamily="34" charset="0"/>
                          <a:hlinkClick r:id="rId6"/>
                        </a:rPr>
                        <a:t>802.15 / 802.11</a:t>
                      </a:r>
                      <a:br>
                        <a:rPr lang="fr-FR" sz="500" b="1" i="0" u="sng" strike="noStrike">
                          <a:solidFill>
                            <a:srgbClr val="FFFFFF"/>
                          </a:solidFill>
                          <a:effectLst/>
                          <a:highlight>
                            <a:srgbClr val="0000FF"/>
                          </a:highlight>
                          <a:latin typeface="Arial" panose="020B0604020202020204" pitchFamily="34" charset="0"/>
                          <a:hlinkClick r:id="rId6"/>
                        </a:rPr>
                      </a:br>
                      <a:r>
                        <a:rPr lang="fr-FR" sz="500" b="1" i="0" u="sng" strike="noStrike">
                          <a:solidFill>
                            <a:srgbClr val="FFFFFF"/>
                          </a:solidFill>
                          <a:effectLst/>
                          <a:highlight>
                            <a:srgbClr val="0000FF"/>
                          </a:highlight>
                          <a:latin typeface="Arial" panose="020B0604020202020204" pitchFamily="34" charset="0"/>
                          <a:hlinkClick r:id="rId6"/>
                        </a:rPr>
                        <a:t> Joint Coex. Mtg.</a:t>
                      </a:r>
                      <a:endParaRPr lang="fr-FR"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514253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19:30-20:00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14006994"/>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20:00-20:30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95908963"/>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20:30-21:00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44444890"/>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21:00-21:30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632027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21:30-22:00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69868239"/>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22:00-22:30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20836484"/>
                  </a:ext>
                </a:extLst>
              </a:tr>
              <a:tr h="154448">
                <a:tc>
                  <a:txBody>
                    <a:bodyPr/>
                    <a:lstStyle/>
                    <a:p>
                      <a:pPr algn="ctr" fontAlgn="ctr"/>
                      <a:r>
                        <a:rPr lang="en-GB" sz="600" b="1" i="0" u="none" strike="noStrike" dirty="0">
                          <a:solidFill>
                            <a:srgbClr val="FFFFFF"/>
                          </a:solidFill>
                          <a:effectLst/>
                          <a:highlight>
                            <a:srgbClr val="808080"/>
                          </a:highlight>
                          <a:latin typeface="Arial" panose="020B0604020202020204" pitchFamily="34" charset="0"/>
                        </a:rPr>
                        <a:t>22:30-23:00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880094889"/>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3810000" y="2514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8990758" y="2514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 (Monday)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Updates for 802.1 and what’s next?</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JTC1 topics?</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3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2 Thursday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Motion Templates 15-23-0506-03-0mag</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802.1 / 802.15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1371600"/>
            <a:ext cx="105918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300"/>
              </a:spcAft>
            </a:pPr>
            <a:r>
              <a:rPr lang="en-US" sz="2000" dirty="0">
                <a:latin typeface="Calibri" panose="020F0502020204030204" pitchFamily="34" charset="0"/>
                <a:cs typeface="Calibri" panose="020F0502020204030204" pitchFamily="34" charset="0"/>
              </a:rPr>
              <a:t>1. Status Update </a:t>
            </a:r>
          </a:p>
          <a:p>
            <a:pPr marL="0" lvl="2">
              <a:spcAft>
                <a:spcPts val="300"/>
              </a:spcAft>
            </a:pPr>
            <a:endParaRPr lang="en-US" sz="2000" dirty="0">
              <a:latin typeface="Calibri" panose="020F0502020204030204" pitchFamily="34" charset="0"/>
              <a:cs typeface="Calibri" panose="020F0502020204030204" pitchFamily="34" charset="0"/>
            </a:endParaRPr>
          </a:p>
          <a:p>
            <a:pPr marL="0" lvl="2">
              <a:spcAft>
                <a:spcPts val="300"/>
              </a:spcAft>
            </a:pPr>
            <a:r>
              <a:rPr lang="en-US" sz="2000" dirty="0">
                <a:latin typeface="Calibri" panose="020F0502020204030204" pitchFamily="34" charset="0"/>
                <a:cs typeface="Calibri" panose="020F0502020204030204" pitchFamily="34" charset="0"/>
              </a:rPr>
              <a:t>802.1 PAR approved for 802.15.6 </a:t>
            </a:r>
          </a:p>
          <a:p>
            <a:pPr marL="0" lvl="2">
              <a:spcAft>
                <a:spcPts val="300"/>
              </a:spcAft>
            </a:pPr>
            <a:r>
              <a:rPr lang="en-US" sz="2000" dirty="0">
                <a:latin typeface="Calibri" panose="020F0502020204030204" pitchFamily="34" charset="0"/>
                <a:cs typeface="Calibri" panose="020F0502020204030204" pitchFamily="34" charset="0"/>
              </a:rPr>
              <a:t>TG in progress – status update from 802.1</a:t>
            </a:r>
          </a:p>
          <a:p>
            <a:pPr marL="0" lvl="2">
              <a:spcAft>
                <a:spcPts val="300"/>
              </a:spcAft>
            </a:pPr>
            <a:endParaRPr lang="en-US" sz="2000" dirty="0">
              <a:latin typeface="Calibri" panose="020F0502020204030204" pitchFamily="34" charset="0"/>
              <a:cs typeface="Calibri" panose="020F0502020204030204" pitchFamily="34" charset="0"/>
            </a:endParaRPr>
          </a:p>
          <a:p>
            <a:pPr marL="0" lvl="2">
              <a:spcAft>
                <a:spcPts val="300"/>
              </a:spcAft>
            </a:pPr>
            <a:r>
              <a:rPr lang="en-US" sz="2000" dirty="0">
                <a:latin typeface="Calibri" panose="020F0502020204030204" pitchFamily="34" charset="0"/>
                <a:cs typeface="Calibri" panose="020F0502020204030204" pitchFamily="34" charset="0"/>
              </a:rPr>
              <a:t>2. The question from March – 15-24-148</a:t>
            </a:r>
          </a:p>
          <a:p>
            <a:pPr marL="0" lvl="2">
              <a:spcAft>
                <a:spcPts val="300"/>
              </a:spcAft>
            </a:pPr>
            <a:r>
              <a:rPr lang="en-US" sz="2000" dirty="0">
                <a:latin typeface="Calibri" panose="020F0502020204030204" pitchFamily="34" charset="0"/>
                <a:cs typeface="Calibri" panose="020F0502020204030204" pitchFamily="34" charset="0"/>
              </a:rPr>
              <a:t>;  we consider time stamps (for ranging) are taken from the antenna see 10.7.3.9 in 802.15.4me, 10.29.1.1.  Ranging overview.</a:t>
            </a:r>
          </a:p>
          <a:p>
            <a:pPr marL="0" lvl="2">
              <a:spcAft>
                <a:spcPts val="300"/>
              </a:spcAft>
            </a:pPr>
            <a:endParaRPr lang="en-US" sz="2000" dirty="0">
              <a:latin typeface="Calibri" panose="020F0502020204030204" pitchFamily="34" charset="0"/>
              <a:cs typeface="Calibri" panose="020F0502020204030204" pitchFamily="34" charset="0"/>
            </a:endParaRPr>
          </a:p>
          <a:p>
            <a:pPr marL="0" lvl="2">
              <a:spcAft>
                <a:spcPts val="300"/>
              </a:spcAft>
            </a:pPr>
            <a:r>
              <a:rPr lang="en-US" sz="2000" dirty="0">
                <a:latin typeface="Calibri" panose="020F0502020204030204" pitchFamily="34" charset="0"/>
                <a:cs typeface="Calibri" panose="020F0502020204030204" pitchFamily="34" charset="0"/>
              </a:rPr>
              <a:t>TG6ma is consistent with 802.15.4 </a:t>
            </a:r>
          </a:p>
          <a:p>
            <a:pPr marL="0" lvl="2">
              <a:spcAft>
                <a:spcPts val="300"/>
              </a:spcAft>
            </a:pPr>
            <a:endParaRPr lang="en-US" sz="2000" dirty="0">
              <a:latin typeface="Calibri" panose="020F0502020204030204" pitchFamily="34" charset="0"/>
              <a:cs typeface="Calibri" panose="020F0502020204030204" pitchFamily="34" charset="0"/>
            </a:endParaRPr>
          </a:p>
          <a:p>
            <a:pPr marL="0" lvl="2">
              <a:spcAft>
                <a:spcPts val="300"/>
              </a:spcAft>
            </a:pPr>
            <a:r>
              <a:rPr lang="en-US" sz="2000" dirty="0">
                <a:latin typeface="Calibri" panose="020F0502020204030204" pitchFamily="34" charset="0"/>
                <a:cs typeface="Calibri" panose="020F0502020204030204" pitchFamily="34" charset="0"/>
              </a:rPr>
              <a:t>Question for Tim – is there any of relevance  802.1 for 802.15.16 – if no, then no future project? </a:t>
            </a: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6107193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69962</TotalTime>
  <Words>1484</Words>
  <Application>Microsoft Office PowerPoint</Application>
  <PresentationFormat>Widescreen</PresentationFormat>
  <Paragraphs>311</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802.1 / 802.15 Agenda</vt:lpstr>
      <vt:lpstr>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1136</cp:revision>
  <cp:lastPrinted>2016-07-25T16:00:41Z</cp:lastPrinted>
  <dcterms:created xsi:type="dcterms:W3CDTF">2009-07-12T16:25:16Z</dcterms:created>
  <dcterms:modified xsi:type="dcterms:W3CDTF">2024-05-16T13:59:34Z</dcterms:modified>
  <cp:category/>
</cp:coreProperties>
</file>