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59" r:id="rId2"/>
    <p:sldId id="2366" r:id="rId3"/>
    <p:sldId id="2372" r:id="rId4"/>
    <p:sldId id="290" r:id="rId5"/>
    <p:sldId id="2369" r:id="rId6"/>
    <p:sldId id="369" r:id="rId7"/>
    <p:sldId id="370" r:id="rId8"/>
    <p:sldId id="371" r:id="rId9"/>
    <p:sldId id="2422" r:id="rId10"/>
    <p:sldId id="2423" r:id="rId11"/>
    <p:sldId id="2424" r:id="rId12"/>
    <p:sldId id="401" r:id="rId13"/>
    <p:sldId id="402" r:id="rId14"/>
    <p:sldId id="261" r:id="rId15"/>
    <p:sldId id="2378" r:id="rId16"/>
    <p:sldId id="2376" r:id="rId17"/>
    <p:sldId id="2377" r:id="rId18"/>
    <p:sldId id="2375" r:id="rId19"/>
    <p:sldId id="264" r:id="rId20"/>
    <p:sldId id="2370" r:id="rId21"/>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369"/>
            <p14:sldId id="370"/>
            <p14:sldId id="371"/>
            <p14:sldId id="2422"/>
            <p14:sldId id="2423"/>
            <p14:sldId id="2424"/>
            <p14:sldId id="401"/>
            <p14:sldId id="402"/>
            <p14:sldId id="261"/>
            <p14:sldId id="2378"/>
            <p14:sldId id="2376"/>
            <p14:sldId id="2377"/>
            <p14:sldId id="2375"/>
            <p14:sldId id="264"/>
            <p14:sldId id="2370"/>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A0605C-8653-421E-8844-9871F9265717}" v="3" dt="2024-05-14T13:04:02.2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84" d="100"/>
          <a:sy n="84" d="100"/>
        </p:scale>
        <p:origin x="663" y="4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19</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615245"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2"/>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2" y="6267452"/>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4849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46482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802.15-24-0254-00-0mag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8.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eeesa.webex.com/ieeesa/j.php?MTID=mf6b3dcaaa3f8fd4aef59dabcdf40525c" TargetMode="External"/><Relationship Id="rId2" Type="http://schemas.openxmlformats.org/officeDocument/2006/relationships/hyperlink" Target="https://ieeesa.webex.com/ieeesa/j.php?MTID=m08ad5fa764194afbed9cfb42220d6cfa" TargetMode="External"/><Relationship Id="rId1" Type="http://schemas.openxmlformats.org/officeDocument/2006/relationships/slideLayout" Target="../slideLayouts/slideLayout2.xml"/><Relationship Id="rId6" Type="http://schemas.openxmlformats.org/officeDocument/2006/relationships/hyperlink" Target="https://www.ieee802.org/802tele_calendar.html" TargetMode="External"/><Relationship Id="rId5" Type="http://schemas.openxmlformats.org/officeDocument/2006/relationships/hyperlink" Target="https://ieeesa.webex.com/ieeesa/j.php?MTID=m704fd5fb4348be2c398421946ca1ed1f" TargetMode="External"/><Relationship Id="rId4" Type="http://schemas.openxmlformats.org/officeDocument/2006/relationships/hyperlink" Target="https://ieeesa.webex.com/ieeesa/j.php?MTID=m446d741d2011fbf01d251323596506f4"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4/15-24-0237-00-04ad-may-2024-tg-next-gen-sun-phy-interim-agenda.ppt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Opening / Closing Report for May 2024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13 May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TG4ad Report for May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2224705" y="646394"/>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2087533"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12</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8"/>
            <a:ext cx="8229600" cy="4521007"/>
          </a:xfrm>
        </p:spPr>
        <p:txBody>
          <a:bodyPr>
            <a:normAutofit fontScale="625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dirty="0"/>
              <a:t>IEEE SA Best Practices for IEEE Standards Development </a:t>
            </a:r>
          </a:p>
          <a:p>
            <a:pPr marL="1588" lvl="2" indent="0">
              <a:buSzPct val="150000"/>
              <a:buNone/>
            </a:pPr>
            <a:r>
              <a:rPr lang="en-US" dirty="0">
                <a:hlinkClick r:id="rId6"/>
              </a:rPr>
              <a:t>http://standards.ieee.org/content/dam/ieee-standards/standards/web/documents/other/best_practices_for_ieee_standards_development_051215.pdf</a:t>
            </a:r>
            <a:endParaRPr lang="en-US" dirty="0"/>
          </a:p>
          <a:p>
            <a:pPr marL="114297" lvl="3" indent="0">
              <a:buSzPct val="150000"/>
              <a:buNone/>
            </a:pP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13</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519518"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a:xfrm>
            <a:off x="5894777" y="6475413"/>
            <a:ext cx="504049" cy="184666"/>
          </a:xfrm>
        </p:spPr>
        <p:txBody>
          <a:bodyPr/>
          <a:lstStyle/>
          <a:p>
            <a:r>
              <a:rPr lang="en-US" altLang="en-US"/>
              <a:t>Slide </a:t>
            </a:r>
            <a:fld id="{D4132CD9-BA9C-914B-A325-EA338A619694}" type="slidenum">
              <a:rPr lang="en-US" altLang="en-US" smtClean="0"/>
              <a:pPr/>
              <a:t>14</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a:bodyPr>
          <a:lstStyle/>
          <a:p>
            <a:pPr>
              <a:defRPr/>
            </a:pPr>
            <a:r>
              <a:rPr lang="en-US" sz="2800" b="1" dirty="0"/>
              <a:t>Call for Patents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15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533400" y="1447801"/>
            <a:ext cx="10896599" cy="4949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427687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16</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TG4ad Leadership</a:t>
            </a:r>
          </a:p>
        </p:txBody>
      </p:sp>
      <p:sp>
        <p:nvSpPr>
          <p:cNvPr id="3" name="Content Placeholder 2"/>
          <p:cNvSpPr>
            <a:spLocks noGrp="1"/>
          </p:cNvSpPr>
          <p:nvPr>
            <p:ph idx="1"/>
          </p:nvPr>
        </p:nvSpPr>
        <p:spPr>
          <a:xfrm>
            <a:off x="609600" y="1628801"/>
            <a:ext cx="10668000"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Chair:  Phil Beecher (Wi-SUN Alliance)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Joerg Robert (</a:t>
            </a:r>
            <a:r>
              <a:rPr lang="en-US" altLang="de-DE" sz="3200" dirty="0"/>
              <a:t>TU Ilmenau/Fraunhofer IIS</a:t>
            </a:r>
            <a:r>
              <a:rPr lang="en-US" altLang="de-DE" sz="3200" dirty="0">
                <a:latin typeface="Calibri" panose="020F0502020204030204" pitchFamily="34" charset="0"/>
                <a:cs typeface="Calibri" panose="020F0502020204030204" pitchFamily="34" charset="0"/>
              </a:rPr>
              <a:t>)</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Hiroshi Harada (Kyoto University)</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Secretary: vacancy – let me know if you want to volunteer?</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17</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298499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9306651-3517-06A4-70DF-B8A11AE501BB}"/>
              </a:ext>
            </a:extLst>
          </p:cNvPr>
          <p:cNvGraphicFramePr>
            <a:graphicFrameLocks noGrp="1"/>
          </p:cNvGraphicFramePr>
          <p:nvPr>
            <p:extLst>
              <p:ext uri="{D42A27DB-BD31-4B8C-83A1-F6EECF244321}">
                <p14:modId xmlns:p14="http://schemas.microsoft.com/office/powerpoint/2010/main" val="3249389200"/>
              </p:ext>
            </p:extLst>
          </p:nvPr>
        </p:nvGraphicFramePr>
        <p:xfrm>
          <a:off x="1524000" y="601078"/>
          <a:ext cx="8534403" cy="5799735"/>
        </p:xfrm>
        <a:graphic>
          <a:graphicData uri="http://schemas.openxmlformats.org/drawingml/2006/table">
            <a:tbl>
              <a:tblPr/>
              <a:tblGrid>
                <a:gridCol w="782973">
                  <a:extLst>
                    <a:ext uri="{9D8B030D-6E8A-4147-A177-3AD203B41FA5}">
                      <a16:colId xmlns:a16="http://schemas.microsoft.com/office/drawing/2014/main" val="655990819"/>
                    </a:ext>
                  </a:extLst>
                </a:gridCol>
                <a:gridCol w="430635">
                  <a:extLst>
                    <a:ext uri="{9D8B030D-6E8A-4147-A177-3AD203B41FA5}">
                      <a16:colId xmlns:a16="http://schemas.microsoft.com/office/drawing/2014/main" val="2484882833"/>
                    </a:ext>
                  </a:extLst>
                </a:gridCol>
                <a:gridCol w="430635">
                  <a:extLst>
                    <a:ext uri="{9D8B030D-6E8A-4147-A177-3AD203B41FA5}">
                      <a16:colId xmlns:a16="http://schemas.microsoft.com/office/drawing/2014/main" val="1143926894"/>
                    </a:ext>
                  </a:extLst>
                </a:gridCol>
                <a:gridCol w="430635">
                  <a:extLst>
                    <a:ext uri="{9D8B030D-6E8A-4147-A177-3AD203B41FA5}">
                      <a16:colId xmlns:a16="http://schemas.microsoft.com/office/drawing/2014/main" val="3732978582"/>
                    </a:ext>
                  </a:extLst>
                </a:gridCol>
                <a:gridCol w="430635">
                  <a:extLst>
                    <a:ext uri="{9D8B030D-6E8A-4147-A177-3AD203B41FA5}">
                      <a16:colId xmlns:a16="http://schemas.microsoft.com/office/drawing/2014/main" val="2739368648"/>
                    </a:ext>
                  </a:extLst>
                </a:gridCol>
                <a:gridCol w="430635">
                  <a:extLst>
                    <a:ext uri="{9D8B030D-6E8A-4147-A177-3AD203B41FA5}">
                      <a16:colId xmlns:a16="http://schemas.microsoft.com/office/drawing/2014/main" val="679850505"/>
                    </a:ext>
                  </a:extLst>
                </a:gridCol>
                <a:gridCol w="430635">
                  <a:extLst>
                    <a:ext uri="{9D8B030D-6E8A-4147-A177-3AD203B41FA5}">
                      <a16:colId xmlns:a16="http://schemas.microsoft.com/office/drawing/2014/main" val="3249994700"/>
                    </a:ext>
                  </a:extLst>
                </a:gridCol>
                <a:gridCol w="430635">
                  <a:extLst>
                    <a:ext uri="{9D8B030D-6E8A-4147-A177-3AD203B41FA5}">
                      <a16:colId xmlns:a16="http://schemas.microsoft.com/office/drawing/2014/main" val="148530654"/>
                    </a:ext>
                  </a:extLst>
                </a:gridCol>
                <a:gridCol w="430635">
                  <a:extLst>
                    <a:ext uri="{9D8B030D-6E8A-4147-A177-3AD203B41FA5}">
                      <a16:colId xmlns:a16="http://schemas.microsoft.com/office/drawing/2014/main" val="1474060006"/>
                    </a:ext>
                  </a:extLst>
                </a:gridCol>
                <a:gridCol w="430635">
                  <a:extLst>
                    <a:ext uri="{9D8B030D-6E8A-4147-A177-3AD203B41FA5}">
                      <a16:colId xmlns:a16="http://schemas.microsoft.com/office/drawing/2014/main" val="2354051938"/>
                    </a:ext>
                  </a:extLst>
                </a:gridCol>
                <a:gridCol w="430635">
                  <a:extLst>
                    <a:ext uri="{9D8B030D-6E8A-4147-A177-3AD203B41FA5}">
                      <a16:colId xmlns:a16="http://schemas.microsoft.com/office/drawing/2014/main" val="3981051620"/>
                    </a:ext>
                  </a:extLst>
                </a:gridCol>
                <a:gridCol w="430635">
                  <a:extLst>
                    <a:ext uri="{9D8B030D-6E8A-4147-A177-3AD203B41FA5}">
                      <a16:colId xmlns:a16="http://schemas.microsoft.com/office/drawing/2014/main" val="625698025"/>
                    </a:ext>
                  </a:extLst>
                </a:gridCol>
                <a:gridCol w="430635">
                  <a:extLst>
                    <a:ext uri="{9D8B030D-6E8A-4147-A177-3AD203B41FA5}">
                      <a16:colId xmlns:a16="http://schemas.microsoft.com/office/drawing/2014/main" val="2736387809"/>
                    </a:ext>
                  </a:extLst>
                </a:gridCol>
                <a:gridCol w="430635">
                  <a:extLst>
                    <a:ext uri="{9D8B030D-6E8A-4147-A177-3AD203B41FA5}">
                      <a16:colId xmlns:a16="http://schemas.microsoft.com/office/drawing/2014/main" val="3008745542"/>
                    </a:ext>
                  </a:extLst>
                </a:gridCol>
                <a:gridCol w="430635">
                  <a:extLst>
                    <a:ext uri="{9D8B030D-6E8A-4147-A177-3AD203B41FA5}">
                      <a16:colId xmlns:a16="http://schemas.microsoft.com/office/drawing/2014/main" val="3952503629"/>
                    </a:ext>
                  </a:extLst>
                </a:gridCol>
                <a:gridCol w="430635">
                  <a:extLst>
                    <a:ext uri="{9D8B030D-6E8A-4147-A177-3AD203B41FA5}">
                      <a16:colId xmlns:a16="http://schemas.microsoft.com/office/drawing/2014/main" val="654040744"/>
                    </a:ext>
                  </a:extLst>
                </a:gridCol>
                <a:gridCol w="430635">
                  <a:extLst>
                    <a:ext uri="{9D8B030D-6E8A-4147-A177-3AD203B41FA5}">
                      <a16:colId xmlns:a16="http://schemas.microsoft.com/office/drawing/2014/main" val="3933236141"/>
                    </a:ext>
                  </a:extLst>
                </a:gridCol>
                <a:gridCol w="430635">
                  <a:extLst>
                    <a:ext uri="{9D8B030D-6E8A-4147-A177-3AD203B41FA5}">
                      <a16:colId xmlns:a16="http://schemas.microsoft.com/office/drawing/2014/main" val="3134733209"/>
                    </a:ext>
                  </a:extLst>
                </a:gridCol>
                <a:gridCol w="430635">
                  <a:extLst>
                    <a:ext uri="{9D8B030D-6E8A-4147-A177-3AD203B41FA5}">
                      <a16:colId xmlns:a16="http://schemas.microsoft.com/office/drawing/2014/main" val="1765975741"/>
                    </a:ext>
                  </a:extLst>
                </a:gridCol>
              </a:tblGrid>
              <a:tr h="133339">
                <a:tc rowSpan="4">
                  <a:txBody>
                    <a:bodyPr/>
                    <a:lstStyle/>
                    <a:p>
                      <a:pPr algn="ctr" fontAlgn="ctr"/>
                      <a:r>
                        <a:rPr lang="en-GB" sz="1200" b="1" i="0" u="none" strike="noStrike">
                          <a:effectLst/>
                          <a:highlight>
                            <a:srgbClr val="DAEEF3"/>
                          </a:highlight>
                          <a:latin typeface="Arial" panose="020B0604020202020204" pitchFamily="34" charset="0"/>
                        </a:rPr>
                        <a:t>Local</a:t>
                      </a:r>
                      <a:br>
                        <a:rPr lang="en-GB" sz="1200" b="1" i="0" u="none" strike="noStrike">
                          <a:effectLst/>
                          <a:highlight>
                            <a:srgbClr val="DAEEF3"/>
                          </a:highlight>
                          <a:latin typeface="Arial" panose="020B0604020202020204" pitchFamily="34" charset="0"/>
                        </a:rPr>
                      </a:br>
                      <a:r>
                        <a:rPr lang="en-GB" sz="1200" b="1" i="0" u="none" strike="noStrike">
                          <a:effectLst/>
                          <a:highlight>
                            <a:srgbClr val="DAEEF3"/>
                          </a:highlight>
                          <a:latin typeface="Arial" panose="020B0604020202020204" pitchFamily="34" charset="0"/>
                        </a:rPr>
                        <a:t>Time</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gridSpan="2">
                  <a:txBody>
                    <a:bodyPr/>
                    <a:lstStyle/>
                    <a:p>
                      <a:pPr algn="ctr" fontAlgn="ctr"/>
                      <a:r>
                        <a:rPr lang="en-GB" sz="600" b="1" i="0" u="none" strike="noStrike">
                          <a:effectLst/>
                          <a:highlight>
                            <a:srgbClr val="DAEEF3"/>
                          </a:highlight>
                          <a:latin typeface="Arial" panose="020B0604020202020204" pitchFamily="34" charset="0"/>
                        </a:rPr>
                        <a:t>SUNDAY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MONDAY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TUESDAY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WEDNESDAY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THURSDAY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38545198"/>
                  </a:ext>
                </a:extLst>
              </a:tr>
              <a:tr h="131173">
                <a:tc vMerge="1">
                  <a:txBody>
                    <a:bodyPr/>
                    <a:lstStyle/>
                    <a:p>
                      <a:endParaRPr lang="en-GB"/>
                    </a:p>
                  </a:txBody>
                  <a:tcPr/>
                </a:tc>
                <a:tc gridSpan="2">
                  <a:txBody>
                    <a:bodyPr/>
                    <a:lstStyle/>
                    <a:p>
                      <a:pPr algn="ctr" fontAlgn="ctr"/>
                      <a:r>
                        <a:rPr lang="en-GB" sz="600" b="1" i="0" u="none" strike="noStrike">
                          <a:effectLst/>
                          <a:highlight>
                            <a:srgbClr val="DAEEF3"/>
                          </a:highlight>
                          <a:latin typeface="Arial" panose="020B0604020202020204" pitchFamily="34" charset="0"/>
                        </a:rPr>
                        <a:t>12-May-24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13-May-24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14-May-24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15-May-24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16-May-24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13139594"/>
                  </a:ext>
                </a:extLst>
              </a:tr>
              <a:tr h="131173">
                <a:tc vMerge="1">
                  <a:txBody>
                    <a:bodyPr/>
                    <a:lstStyle/>
                    <a:p>
                      <a:endParaRPr lang="en-GB"/>
                    </a:p>
                  </a:txBody>
                  <a:tcPr/>
                </a:tc>
                <a:tc gridSpan="18">
                  <a:txBody>
                    <a:bodyPr/>
                    <a:lstStyle/>
                    <a:p>
                      <a:pPr algn="ctr" fontAlgn="ctr"/>
                      <a:r>
                        <a:rPr lang="en-GB" sz="600" b="1" i="0" u="none" strike="noStrike">
                          <a:solidFill>
                            <a:srgbClr val="0000FF"/>
                          </a:solidFill>
                          <a:effectLst/>
                          <a:highlight>
                            <a:srgbClr val="DAEEF3"/>
                          </a:highlight>
                          <a:latin typeface="Arial" panose="020B0604020202020204" pitchFamily="34" charset="0"/>
                        </a:rPr>
                        <a:t>WEBEX INFO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76420618"/>
                  </a:ext>
                </a:extLst>
              </a:tr>
              <a:tr h="393842">
                <a:tc vMerge="1">
                  <a:txBody>
                    <a:bodyPr/>
                    <a:lstStyle/>
                    <a:p>
                      <a:endParaRPr lang="en-GB"/>
                    </a:p>
                  </a:txBody>
                  <a:tcPr/>
                </a:tc>
                <a:tc gridSpan="2">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109163328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07:00-07:30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3522219052"/>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07:30-08:00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4116150264"/>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08:00-08:30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600" b="1" i="0" u="none" strike="noStrike">
                          <a:solidFill>
                            <a:srgbClr val="000000"/>
                          </a:solidFill>
                          <a:effectLst/>
                          <a:highlight>
                            <a:srgbClr val="66FFFF"/>
                          </a:highlight>
                          <a:latin typeface="Arial" panose="020B0604020202020204" pitchFamily="34" charset="0"/>
                        </a:rPr>
                        <a:t>802 WIRELESS</a:t>
                      </a:r>
                      <a:br>
                        <a:rPr lang="en-GB" sz="600" b="1" i="0" u="none" strike="noStrike">
                          <a:solidFill>
                            <a:srgbClr val="000000"/>
                          </a:solidFill>
                          <a:effectLst/>
                          <a:highlight>
                            <a:srgbClr val="66FFFF"/>
                          </a:highlight>
                          <a:latin typeface="Arial" panose="020B0604020202020204" pitchFamily="34" charset="0"/>
                        </a:rPr>
                      </a:br>
                      <a:r>
                        <a:rPr lang="en-GB" sz="600" b="1" i="0" u="none" strike="noStrike">
                          <a:solidFill>
                            <a:srgbClr val="000000"/>
                          </a:solidFill>
                          <a:effectLst/>
                          <a:highlight>
                            <a:srgbClr val="66FFFF"/>
                          </a:highlight>
                          <a:latin typeface="Arial" panose="020B0604020202020204" pitchFamily="34" charset="0"/>
                        </a:rPr>
                        <a:t>OPENING MEETING</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500" b="1" i="0" u="none" strike="noStrike">
                          <a:effectLst/>
                          <a:highlight>
                            <a:srgbClr val="66CCFF"/>
                          </a:highlight>
                          <a:latin typeface="Arial" panose="020B0604020202020204" pitchFamily="34" charset="0"/>
                        </a:rPr>
                        <a:t>TG7a 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2" gridSpan="4">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AC Meeting</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500" b="1" i="0" u="none" strike="noStrike">
                          <a:effectLst/>
                          <a:highlight>
                            <a:srgbClr val="66CCFF"/>
                          </a:highlight>
                          <a:latin typeface="Arial" panose="020B0604020202020204" pitchFamily="34" charset="0"/>
                        </a:rPr>
                        <a:t>TG7a 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Reqs.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63989570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08:30-09:00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26213268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09:00-09:30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600" b="1" i="0" u="none" strike="noStrike">
                          <a:solidFill>
                            <a:srgbClr val="FFFFFF"/>
                          </a:solidFill>
                          <a:effectLst/>
                          <a:highlight>
                            <a:srgbClr val="0000FF"/>
                          </a:highlight>
                          <a:latin typeface="Arial" panose="020B0604020202020204" pitchFamily="34" charset="0"/>
                        </a:rPr>
                        <a:t>802.15 WG Opening Plenary</a:t>
                      </a:r>
                      <a:br>
                        <a:rPr lang="en-GB" sz="600" b="1" i="0" u="none" strike="noStrike">
                          <a:solidFill>
                            <a:srgbClr val="FFFFFF"/>
                          </a:solidFill>
                          <a:effectLst/>
                          <a:highlight>
                            <a:srgbClr val="0000FF"/>
                          </a:highlight>
                          <a:latin typeface="Arial" panose="020B0604020202020204" pitchFamily="34" charset="0"/>
                        </a:rPr>
                      </a:br>
                      <a:r>
                        <a:rPr lang="en-GB" sz="6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2">
                  <a:txBody>
                    <a:bodyPr/>
                    <a:lstStyle/>
                    <a:p>
                      <a:pPr algn="ctr" fontAlgn="ctr"/>
                      <a:r>
                        <a:rPr lang="en-GB" sz="500" b="1" i="0" u="none" strike="noStrike">
                          <a:effectLst/>
                          <a:highlight>
                            <a:srgbClr val="66CCFF"/>
                          </a:highlight>
                          <a:latin typeface="Arial" panose="020B0604020202020204" pitchFamily="34" charset="0"/>
                        </a:rPr>
                        <a:t>TG7a 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787586523"/>
                  </a:ext>
                </a:extLst>
              </a:tr>
              <a:tr h="177072">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09:30-10:00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62273047"/>
                  </a:ext>
                </a:extLst>
              </a:tr>
              <a:tr h="154448">
                <a:tc>
                  <a:txBody>
                    <a:bodyPr/>
                    <a:lstStyle/>
                    <a:p>
                      <a:pPr algn="ctr" fontAlgn="ctr"/>
                      <a:r>
                        <a:rPr lang="en-GB" sz="600" b="1" i="0" u="none" strike="noStrike">
                          <a:effectLst/>
                          <a:highlight>
                            <a:srgbClr val="CCFFCC"/>
                          </a:highlight>
                          <a:latin typeface="Arial" panose="020B0604020202020204" pitchFamily="34" charset="0"/>
                        </a:rPr>
                        <a:t>10:00-10:30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49807134"/>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10:30-11:00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500" b="1" i="0" u="none" strike="noStrike">
                          <a:effectLst/>
                          <a:highlight>
                            <a:srgbClr val="92D050"/>
                          </a:highlight>
                          <a:latin typeface="Arial" panose="020B0604020202020204" pitchFamily="34" charset="0"/>
                        </a:rPr>
                        <a:t>SC</a:t>
                      </a:r>
                      <a:br>
                        <a:rPr lang="en-GB" sz="500" b="1" i="0" u="none" strike="noStrike">
                          <a:effectLst/>
                          <a:highlight>
                            <a:srgbClr val="92D050"/>
                          </a:highlight>
                          <a:latin typeface="Arial" panose="020B0604020202020204" pitchFamily="34" charset="0"/>
                        </a:rPr>
                      </a:br>
                      <a:r>
                        <a:rPr lang="en-GB" sz="500" b="1" i="0" u="none" strike="noStrike">
                          <a:effectLst/>
                          <a:highlight>
                            <a:srgbClr val="92D050"/>
                          </a:highlight>
                          <a:latin typeface="Arial" panose="020B0604020202020204" pitchFamily="34" charset="0"/>
                        </a:rPr>
                        <a:t>MAINT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GB" sz="500" b="1" i="0" u="none" strike="noStrike">
                          <a:effectLst/>
                          <a:highlight>
                            <a:srgbClr val="FFC000"/>
                          </a:highlight>
                          <a:latin typeface="Arial" panose="020B0604020202020204" pitchFamily="34" charset="0"/>
                        </a:rPr>
                        <a:t>TG16t</a:t>
                      </a:r>
                      <a:br>
                        <a:rPr lang="en-GB" sz="500" b="1" i="0" u="none" strike="noStrike">
                          <a:effectLst/>
                          <a:highlight>
                            <a:srgbClr val="FFC000"/>
                          </a:highlight>
                          <a:latin typeface="Arial" panose="020B0604020202020204" pitchFamily="34" charset="0"/>
                        </a:rPr>
                      </a:br>
                      <a:r>
                        <a:rPr lang="en-GB" sz="500" b="1" i="0" u="none" strike="noStrike">
                          <a:effectLst/>
                          <a:highlight>
                            <a:srgbClr val="FFC000"/>
                          </a:highlight>
                          <a:latin typeface="Arial" panose="020B0604020202020204" pitchFamily="34" charset="0"/>
                        </a:rPr>
                        <a:t>LicNB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0070C0"/>
                          </a:highlight>
                          <a:latin typeface="Arial" panose="020B0604020202020204" pitchFamily="34" charset="0"/>
                        </a:rPr>
                        <a:t>IG NG-OCC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effectLst/>
                          <a:highlight>
                            <a:srgbClr val="FFC000"/>
                          </a:highlight>
                          <a:latin typeface="Arial" panose="020B0604020202020204" pitchFamily="34" charset="0"/>
                        </a:rPr>
                        <a:t>TG16t</a:t>
                      </a:r>
                      <a:br>
                        <a:rPr lang="en-GB" sz="500" b="1" i="0" u="none" strike="noStrike">
                          <a:effectLst/>
                          <a:highlight>
                            <a:srgbClr val="FFC000"/>
                          </a:highlight>
                          <a:latin typeface="Arial" panose="020B0604020202020204" pitchFamily="34" charset="0"/>
                        </a:rPr>
                      </a:br>
                      <a:r>
                        <a:rPr lang="en-GB" sz="500" b="1" i="0" u="none" strike="noStrike">
                          <a:effectLst/>
                          <a:highlight>
                            <a:srgbClr val="FFC000"/>
                          </a:highlight>
                          <a:latin typeface="Arial" panose="020B0604020202020204" pitchFamily="34" charset="0"/>
                        </a:rPr>
                        <a:t>LicNB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2" gridSpan="4">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WG Midweek Plenary (Virtual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0070C0"/>
                          </a:highlight>
                          <a:latin typeface="Arial" panose="020B0604020202020204" pitchFamily="34" charset="0"/>
                        </a:rPr>
                        <a:t>IG NG-OCC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4">
                  <a:txBody>
                    <a:bodyPr/>
                    <a:lstStyle/>
                    <a:p>
                      <a:pPr algn="ctr" fontAlgn="ctr"/>
                      <a:r>
                        <a:rPr lang="en-GB" sz="500" b="1" i="0" u="none" strike="noStrike">
                          <a:effectLst/>
                          <a:highlight>
                            <a:srgbClr val="92D050"/>
                          </a:highlight>
                          <a:latin typeface="Arial" panose="020B0604020202020204" pitchFamily="34" charset="0"/>
                        </a:rPr>
                        <a:t>SC</a:t>
                      </a:r>
                      <a:br>
                        <a:rPr lang="en-GB" sz="500" b="1" i="0" u="none" strike="noStrike">
                          <a:effectLst/>
                          <a:highlight>
                            <a:srgbClr val="92D050"/>
                          </a:highlight>
                          <a:latin typeface="Arial" panose="020B0604020202020204" pitchFamily="34" charset="0"/>
                        </a:rPr>
                      </a:br>
                      <a:r>
                        <a:rPr lang="en-GB" sz="500" b="1" i="0" u="none" strike="noStrike">
                          <a:effectLst/>
                          <a:highlight>
                            <a:srgbClr val="92D050"/>
                          </a:highlight>
                          <a:latin typeface="Arial" panose="020B0604020202020204" pitchFamily="34" charset="0"/>
                        </a:rPr>
                        <a:t>MAINT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GB" sz="500" b="1" i="0" u="none" strike="noStrike">
                          <a:effectLst/>
                          <a:highlight>
                            <a:srgbClr val="FFC000"/>
                          </a:highlight>
                          <a:latin typeface="Arial" panose="020B0604020202020204" pitchFamily="34" charset="0"/>
                        </a:rPr>
                        <a:t>TG16t</a:t>
                      </a:r>
                      <a:br>
                        <a:rPr lang="en-GB" sz="500" b="1" i="0" u="none" strike="noStrike">
                          <a:effectLst/>
                          <a:highlight>
                            <a:srgbClr val="FFC000"/>
                          </a:highlight>
                          <a:latin typeface="Arial" panose="020B0604020202020204" pitchFamily="34" charset="0"/>
                        </a:rPr>
                      </a:br>
                      <a:r>
                        <a:rPr lang="en-GB" sz="500" b="1" i="0" u="none" strike="noStrike">
                          <a:effectLst/>
                          <a:highlight>
                            <a:srgbClr val="FFC000"/>
                          </a:highlight>
                          <a:latin typeface="Arial" panose="020B0604020202020204" pitchFamily="34" charset="0"/>
                        </a:rPr>
                        <a:t>LicNB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976391395"/>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11:00-11:30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5591894"/>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11:30-12:00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gridSpan="4">
                  <a:txBody>
                    <a:bodyPr/>
                    <a:lstStyle/>
                    <a:p>
                      <a:pPr algn="ctr" fontAlgn="ctr"/>
                      <a:r>
                        <a:rPr lang="en-GB" sz="500" b="1" i="0" u="none" strike="noStrike">
                          <a:effectLst/>
                          <a:highlight>
                            <a:srgbClr val="E26B0A"/>
                          </a:highlight>
                          <a:latin typeface="Arial" panose="020B0604020202020204" pitchFamily="34" charset="0"/>
                        </a:rPr>
                        <a:t>SC WNG</a:t>
                      </a:r>
                      <a:br>
                        <a:rPr lang="en-GB" sz="500" b="1" i="0" u="none" strike="noStrike">
                          <a:effectLst/>
                          <a:highlight>
                            <a:srgbClr val="E26B0A"/>
                          </a:highlight>
                          <a:latin typeface="Arial" panose="020B0604020202020204" pitchFamily="34" charset="0"/>
                        </a:rPr>
                      </a:br>
                      <a:r>
                        <a:rPr lang="en-GB" sz="500" b="1" i="0" u="none" strike="noStrike">
                          <a:effectLst/>
                          <a:highlight>
                            <a:srgbClr val="E26B0A"/>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295054447"/>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12:00-12:30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91196513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12:30-13:00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3929916910"/>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13:00-13:30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195791611"/>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13:30-14:00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solidFill>
                            <a:srgbClr val="FFFFFF"/>
                          </a:solidFill>
                          <a:effectLst/>
                          <a:highlight>
                            <a:srgbClr val="948A54"/>
                          </a:highlight>
                          <a:latin typeface="Arial" panose="020B0604020202020204" pitchFamily="34" charset="0"/>
                        </a:rPr>
                        <a:t>IG</a:t>
                      </a:r>
                      <a:br>
                        <a:rPr lang="en-GB" sz="500" b="1" i="0" u="none" strike="noStrike">
                          <a:solidFill>
                            <a:srgbClr val="FFFFFF"/>
                          </a:solidFill>
                          <a:effectLst/>
                          <a:highlight>
                            <a:srgbClr val="948A54"/>
                          </a:highlight>
                          <a:latin typeface="Arial" panose="020B0604020202020204" pitchFamily="34" charset="0"/>
                        </a:rPr>
                      </a:br>
                      <a:r>
                        <a:rPr lang="en-GB" sz="500" b="1" i="0" u="none" strike="noStrike">
                          <a:solidFill>
                            <a:srgbClr val="FFFFFF"/>
                          </a:solidFill>
                          <a:effectLst/>
                          <a:highlight>
                            <a:srgbClr val="948A54"/>
                          </a:highlight>
                          <a:latin typeface="Arial" panose="020B0604020202020204" pitchFamily="34" charset="0"/>
                        </a:rPr>
                        <a:t>Crypto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A54"/>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CC00FF"/>
                          </a:highlight>
                          <a:latin typeface="Arial" panose="020B0604020202020204" pitchFamily="34" charset="0"/>
                        </a:rPr>
                        <a:t>SC</a:t>
                      </a:r>
                      <a:br>
                        <a:rPr lang="en-GB" sz="500" b="1" i="0" u="none" strike="noStrike">
                          <a:solidFill>
                            <a:srgbClr val="FFFFFF"/>
                          </a:solidFill>
                          <a:effectLst/>
                          <a:highlight>
                            <a:srgbClr val="CC00FF"/>
                          </a:highlight>
                          <a:latin typeface="Arial" panose="020B0604020202020204" pitchFamily="34" charset="0"/>
                        </a:rPr>
                      </a:br>
                      <a:r>
                        <a:rPr lang="en-GB" sz="500" b="1" i="0" u="none" strike="noStrike">
                          <a:solidFill>
                            <a:srgbClr val="FFFFFF"/>
                          </a:solidFill>
                          <a:effectLst/>
                          <a:highlight>
                            <a:srgbClr val="CC00FF"/>
                          </a:highlight>
                          <a:latin typeface="Arial" panose="020B0604020202020204" pitchFamily="34" charset="0"/>
                        </a:rPr>
                        <a:t>THz</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4">
                  <a:txBody>
                    <a:bodyPr/>
                    <a:lstStyle/>
                    <a:p>
                      <a:pPr algn="ctr" fontAlgn="ctr"/>
                      <a:r>
                        <a:rPr lang="en-GB" sz="500" b="1" i="0" u="none" strike="noStrike">
                          <a:solidFill>
                            <a:srgbClr val="FFFFFF"/>
                          </a:solidFill>
                          <a:effectLst/>
                          <a:highlight>
                            <a:srgbClr val="948A54"/>
                          </a:highlight>
                          <a:latin typeface="Arial" panose="020B0604020202020204" pitchFamily="34" charset="0"/>
                        </a:rPr>
                        <a:t>IG</a:t>
                      </a:r>
                      <a:br>
                        <a:rPr lang="en-GB" sz="500" b="1" i="0" u="none" strike="noStrike">
                          <a:solidFill>
                            <a:srgbClr val="FFFFFF"/>
                          </a:solidFill>
                          <a:effectLst/>
                          <a:highlight>
                            <a:srgbClr val="948A54"/>
                          </a:highlight>
                          <a:latin typeface="Arial" panose="020B0604020202020204" pitchFamily="34" charset="0"/>
                        </a:rPr>
                      </a:br>
                      <a:r>
                        <a:rPr lang="en-GB" sz="500" b="1" i="0" u="none" strike="noStrike">
                          <a:solidFill>
                            <a:srgbClr val="FFFFFF"/>
                          </a:solidFill>
                          <a:effectLst/>
                          <a:highlight>
                            <a:srgbClr val="948A54"/>
                          </a:highlight>
                          <a:latin typeface="Arial" panose="020B0604020202020204" pitchFamily="34" charset="0"/>
                        </a:rPr>
                        <a:t>Crypto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A54"/>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Reqs.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solidFill>
                            <a:srgbClr val="FFFFFF"/>
                          </a:solidFill>
                          <a:effectLst/>
                          <a:highlight>
                            <a:srgbClr val="948A54"/>
                          </a:highlight>
                          <a:latin typeface="Arial" panose="020B0604020202020204" pitchFamily="34" charset="0"/>
                        </a:rPr>
                        <a:t>IG</a:t>
                      </a:r>
                      <a:br>
                        <a:rPr lang="en-GB" sz="500" b="1" i="0" u="none" strike="noStrike">
                          <a:solidFill>
                            <a:srgbClr val="FFFFFF"/>
                          </a:solidFill>
                          <a:effectLst/>
                          <a:highlight>
                            <a:srgbClr val="948A54"/>
                          </a:highlight>
                          <a:latin typeface="Arial" panose="020B0604020202020204" pitchFamily="34" charset="0"/>
                        </a:rPr>
                      </a:br>
                      <a:r>
                        <a:rPr lang="en-GB" sz="500" b="1" i="0" u="none" strike="noStrike">
                          <a:solidFill>
                            <a:srgbClr val="FFFFFF"/>
                          </a:solidFill>
                          <a:effectLst/>
                          <a:highlight>
                            <a:srgbClr val="948A54"/>
                          </a:highlight>
                          <a:latin typeface="Arial" panose="020B0604020202020204" pitchFamily="34" charset="0"/>
                        </a:rPr>
                        <a:t>Crypto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A54"/>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Needs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effectLst/>
                          <a:highlight>
                            <a:srgbClr val="FFABAB"/>
                          </a:highlight>
                          <a:latin typeface="Arial" panose="020B0604020202020204" pitchFamily="34" charset="0"/>
                        </a:rPr>
                        <a:t>TG4ac</a:t>
                      </a:r>
                      <a:br>
                        <a:rPr lang="en-GB" sz="500" b="1" i="0" u="none" strike="noStrike">
                          <a:effectLst/>
                          <a:highlight>
                            <a:srgbClr val="FFABAB"/>
                          </a:highlight>
                          <a:latin typeface="Arial" panose="020B0604020202020204" pitchFamily="34" charset="0"/>
                        </a:rPr>
                      </a:br>
                      <a:r>
                        <a:rPr lang="en-GB" sz="400" b="1" i="0" u="none" strike="noStrike">
                          <a:effectLst/>
                          <a:highlight>
                            <a:srgbClr val="FFABAB"/>
                          </a:highlight>
                          <a:latin typeface="Arial" panose="020B0604020202020204" pitchFamily="34" charset="0"/>
                        </a:rPr>
                        <a:t>Privacy</a:t>
                      </a:r>
                      <a:endParaRPr lang="en-GB" sz="500" b="1" i="0" u="none" strike="noStrike">
                        <a:effectLst/>
                        <a:highlight>
                          <a:srgbClr val="FFABAB"/>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extLst>
                  <a:ext uri="{0D108BD9-81ED-4DB2-BD59-A6C34878D82A}">
                    <a16:rowId xmlns:a16="http://schemas.microsoft.com/office/drawing/2014/main" val="3464008065"/>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14:00-14:30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WG</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Chair Hr</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467382171"/>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14:30-15:00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518357147"/>
                  </a:ext>
                </a:extLst>
              </a:tr>
              <a:tr h="177072">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15:00-15:30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7939181"/>
                  </a:ext>
                </a:extLst>
              </a:tr>
              <a:tr h="154448">
                <a:tc>
                  <a:txBody>
                    <a:bodyPr/>
                    <a:lstStyle/>
                    <a:p>
                      <a:pPr algn="ctr" fontAlgn="ctr"/>
                      <a:r>
                        <a:rPr lang="en-GB" sz="600" b="1" i="0" u="none" strike="noStrike">
                          <a:effectLst/>
                          <a:highlight>
                            <a:srgbClr val="CCFFCC"/>
                          </a:highlight>
                          <a:latin typeface="Arial" panose="020B0604020202020204" pitchFamily="34" charset="0"/>
                        </a:rPr>
                        <a:t>15:30-16:00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04023288"/>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16:00-16:30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GB" sz="400" b="1" i="0" u="sng" strike="noStrike">
                          <a:effectLst/>
                          <a:highlight>
                            <a:srgbClr val="66FFFF"/>
                          </a:highlight>
                          <a:latin typeface="Arial" panose="020B0604020202020204" pitchFamily="34" charset="0"/>
                          <a:hlinkClick r:id="rId6"/>
                        </a:rPr>
                        <a:t>802 WIRELESS CHAIRS MTG</a:t>
                      </a:r>
                      <a:endParaRPr lang="en-GB" sz="400" b="1" i="0" u="sng" strike="noStrike">
                        <a:effectLst/>
                        <a:highlight>
                          <a:srgbClr val="66FFFF"/>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3" hMerge="1">
                  <a:txBody>
                    <a:bodyPr/>
                    <a:lstStyle/>
                    <a:p>
                      <a:endParaRPr lang="en-GB"/>
                    </a:p>
                  </a:txBody>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CC00FF"/>
                          </a:highlight>
                          <a:latin typeface="Arial" panose="020B0604020202020204" pitchFamily="34" charset="0"/>
                        </a:rPr>
                        <a:t>SC</a:t>
                      </a:r>
                      <a:br>
                        <a:rPr lang="en-GB" sz="500" b="1" i="0" u="none" strike="noStrike">
                          <a:solidFill>
                            <a:srgbClr val="FFFFFF"/>
                          </a:solidFill>
                          <a:effectLst/>
                          <a:highlight>
                            <a:srgbClr val="CC00FF"/>
                          </a:highlight>
                          <a:latin typeface="Arial" panose="020B0604020202020204" pitchFamily="34" charset="0"/>
                        </a:rPr>
                      </a:br>
                      <a:r>
                        <a:rPr lang="en-GB" sz="500" b="1" i="0" u="none" strike="noStrike">
                          <a:solidFill>
                            <a:srgbClr val="FFFFFF"/>
                          </a:solidFill>
                          <a:effectLst/>
                          <a:highlight>
                            <a:srgbClr val="CC00FF"/>
                          </a:highlight>
                          <a:latin typeface="Arial" panose="020B0604020202020204" pitchFamily="34" charset="0"/>
                        </a:rPr>
                        <a:t>THz</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solidFill>
                            <a:srgbClr val="FFFFFF"/>
                          </a:solidFill>
                          <a:effectLst/>
                          <a:highlight>
                            <a:srgbClr val="808080"/>
                          </a:highlight>
                          <a:latin typeface="Arial" panose="020B0604020202020204" pitchFamily="34" charset="0"/>
                        </a:rPr>
                        <a:t>802</a:t>
                      </a:r>
                      <a:br>
                        <a:rPr lang="en-GB" sz="500" b="1" i="0" u="none" strike="noStrike">
                          <a:solidFill>
                            <a:srgbClr val="FFFFFF"/>
                          </a:solidFill>
                          <a:effectLst/>
                          <a:highlight>
                            <a:srgbClr val="808080"/>
                          </a:highlight>
                          <a:latin typeface="Arial" panose="020B0604020202020204" pitchFamily="34" charset="0"/>
                        </a:rPr>
                      </a:br>
                      <a:r>
                        <a:rPr lang="en-GB" sz="500" b="1" i="0" u="none" strike="noStrike">
                          <a:solidFill>
                            <a:srgbClr val="FFFFFF"/>
                          </a:solidFill>
                          <a:effectLst/>
                          <a:highlight>
                            <a:srgbClr val="808080"/>
                          </a:highlight>
                          <a:latin typeface="Arial" panose="020B0604020202020204" pitchFamily="34" charset="0"/>
                        </a:rPr>
                        <a:t>JTC1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Reqs.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effectLst/>
                          <a:highlight>
                            <a:srgbClr val="FFABAB"/>
                          </a:highlight>
                          <a:latin typeface="Arial" panose="020B0604020202020204" pitchFamily="34" charset="0"/>
                        </a:rPr>
                        <a:t>TG4ac</a:t>
                      </a:r>
                      <a:br>
                        <a:rPr lang="en-GB" sz="500" b="1" i="0" u="none" strike="noStrike">
                          <a:effectLst/>
                          <a:highlight>
                            <a:srgbClr val="FFABAB"/>
                          </a:highlight>
                          <a:latin typeface="Arial" panose="020B0604020202020204" pitchFamily="34" charset="0"/>
                        </a:rPr>
                      </a:br>
                      <a:r>
                        <a:rPr lang="en-GB" sz="400" b="1" i="0" u="none" strike="noStrike">
                          <a:effectLst/>
                          <a:highlight>
                            <a:srgbClr val="FFABAB"/>
                          </a:highlight>
                          <a:latin typeface="Arial" panose="020B0604020202020204" pitchFamily="34" charset="0"/>
                        </a:rPr>
                        <a:t>Privacy</a:t>
                      </a:r>
                      <a:endParaRPr lang="en-GB" sz="500" b="1" i="0" u="none" strike="noStrike">
                        <a:effectLst/>
                        <a:highlight>
                          <a:srgbClr val="FFABAB"/>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Needs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WG Closing Plenary</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extLst>
                  <a:ext uri="{0D108BD9-81ED-4DB2-BD59-A6C34878D82A}">
                    <a16:rowId xmlns:a16="http://schemas.microsoft.com/office/drawing/2014/main" val="3135878345"/>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16:30-17:00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58664738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17:00-17:30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940659177"/>
                  </a:ext>
                </a:extLst>
              </a:tr>
              <a:tr h="177072">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17:30-18:00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AC MEETING</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071113410"/>
                  </a:ext>
                </a:extLst>
              </a:tr>
              <a:tr h="154448">
                <a:tc>
                  <a:txBody>
                    <a:bodyPr/>
                    <a:lstStyle/>
                    <a:p>
                      <a:pPr algn="ctr" fontAlgn="ctr"/>
                      <a:r>
                        <a:rPr lang="en-GB" sz="600" b="1" i="0" u="none" strike="noStrike">
                          <a:solidFill>
                            <a:srgbClr val="000000"/>
                          </a:solidFill>
                          <a:effectLst/>
                          <a:highlight>
                            <a:srgbClr val="CCFFCC"/>
                          </a:highlight>
                          <a:latin typeface="Arial" panose="020B0604020202020204" pitchFamily="34" charset="0"/>
                        </a:rPr>
                        <a:t>18:00-18:30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vMerge="1">
                  <a:txBody>
                    <a:bodyPr/>
                    <a:lstStyle/>
                    <a:p>
                      <a:endParaRPr lang="en-GB"/>
                    </a:p>
                  </a:txBody>
                  <a:tcPr/>
                </a:tc>
                <a:tc hMerge="1" v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rowSpan="2" gridSpan="4">
                  <a:txBody>
                    <a:bodyPr/>
                    <a:lstStyle/>
                    <a:p>
                      <a:pPr algn="ctr" fontAlgn="ctr"/>
                      <a:r>
                        <a:rPr lang="en-GB" sz="500" b="1" i="0" u="sng" strike="noStrike">
                          <a:solidFill>
                            <a:srgbClr val="FFFFFF"/>
                          </a:solidFill>
                          <a:effectLst/>
                          <a:highlight>
                            <a:srgbClr val="0000FF"/>
                          </a:highlight>
                          <a:latin typeface="Arial" panose="020B0604020202020204" pitchFamily="34" charset="0"/>
                          <a:hlinkClick r:id="rId6"/>
                        </a:rPr>
                        <a:t>802.15 / 802.1</a:t>
                      </a:r>
                      <a:br>
                        <a:rPr lang="en-GB" sz="500" b="1" i="0" u="sng" strike="noStrike">
                          <a:solidFill>
                            <a:srgbClr val="FFFFFF"/>
                          </a:solidFill>
                          <a:effectLst/>
                          <a:highlight>
                            <a:srgbClr val="0000FF"/>
                          </a:highlight>
                          <a:latin typeface="Arial" panose="020B0604020202020204" pitchFamily="34" charset="0"/>
                          <a:hlinkClick r:id="rId6"/>
                        </a:rPr>
                      </a:br>
                      <a:r>
                        <a:rPr lang="en-GB" sz="500" b="1" i="0" u="sng" strike="noStrike">
                          <a:solidFill>
                            <a:srgbClr val="FFFFFF"/>
                          </a:solidFill>
                          <a:effectLst/>
                          <a:highlight>
                            <a:srgbClr val="0000FF"/>
                          </a:highlight>
                          <a:latin typeface="Arial" panose="020B0604020202020204" pitchFamily="34" charset="0"/>
                          <a:hlinkClick r:id="rId6"/>
                        </a:rPr>
                        <a:t> Joint Mtg.</a:t>
                      </a:r>
                      <a:endParaRPr lang="en-GB" sz="500" b="1" i="0" u="sng" strike="noStrike">
                        <a:solidFill>
                          <a:srgbClr val="FFFFFF"/>
                        </a:solidFill>
                        <a:effectLst/>
                        <a:highlight>
                          <a:srgbClr val="0000FF"/>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779076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18:30-19:00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9" gridSpan="2">
                  <a:txBody>
                    <a:bodyPr/>
                    <a:lstStyle/>
                    <a:p>
                      <a:pPr algn="ctr" fontAlgn="ctr"/>
                      <a:r>
                        <a:rPr lang="en-GB" sz="600" b="1" i="0" u="none" strike="noStrike">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gridSpan="4">
                  <a:txBody>
                    <a:bodyPr/>
                    <a:lstStyle/>
                    <a:p>
                      <a:pPr algn="ctr" fontAlgn="ctr"/>
                      <a:r>
                        <a:rPr lang="en-GB" sz="500" b="1" i="0" u="none" strike="noStrike">
                          <a:solidFill>
                            <a:srgbClr val="000000"/>
                          </a:solidFill>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hMerge="1">
                  <a:txBody>
                    <a:bodyPr/>
                    <a:lstStyle/>
                    <a:p>
                      <a:endParaRPr lang="en-GB"/>
                    </a:p>
                  </a:txBody>
                  <a:tcPr/>
                </a:tc>
                <a:tc rowSpan="9"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en-GB" sz="800" b="1" i="0" u="none" strike="noStrike">
                          <a:effectLst/>
                          <a:highlight>
                            <a:srgbClr val="66FFFF"/>
                          </a:highlight>
                          <a:latin typeface="Arial" panose="020B0604020202020204" pitchFamily="34" charset="0"/>
                        </a:rPr>
                        <a:t>Social</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rowSpan="9" gridSpan="4">
                  <a:txBody>
                    <a:bodyPr/>
                    <a:lstStyle/>
                    <a:p>
                      <a:pPr algn="ctr" fontAlgn="ctr"/>
                      <a:r>
                        <a:rPr lang="en-GB" sz="500" b="1" i="0" u="none" strike="noStrike" dirty="0">
                          <a:solidFill>
                            <a:srgbClr val="000000"/>
                          </a:solidFill>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hMerge="1">
                  <a:txBody>
                    <a:bodyPr/>
                    <a:lstStyle/>
                    <a:p>
                      <a:endParaRPr lang="en-GB"/>
                    </a:p>
                  </a:txBody>
                  <a:tcPr/>
                </a:tc>
                <a:tc rowSpan="9" hMerge="1">
                  <a:txBody>
                    <a:bodyPr/>
                    <a:lstStyle/>
                    <a:p>
                      <a:endParaRPr lang="en-GB"/>
                    </a:p>
                  </a:txBody>
                  <a:tcPr/>
                </a:tc>
                <a:extLst>
                  <a:ext uri="{0D108BD9-81ED-4DB2-BD59-A6C34878D82A}">
                    <a16:rowId xmlns:a16="http://schemas.microsoft.com/office/drawing/2014/main" val="332207108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19:00-19:30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fr-FR" sz="500" b="1" i="0" u="sng" strike="noStrike">
                          <a:solidFill>
                            <a:srgbClr val="FFFFFF"/>
                          </a:solidFill>
                          <a:effectLst/>
                          <a:highlight>
                            <a:srgbClr val="0000FF"/>
                          </a:highlight>
                          <a:latin typeface="Arial" panose="020B0604020202020204" pitchFamily="34" charset="0"/>
                          <a:hlinkClick r:id="rId6"/>
                        </a:rPr>
                        <a:t>802.15 / 802.11</a:t>
                      </a:r>
                      <a:br>
                        <a:rPr lang="fr-FR" sz="500" b="1" i="0" u="sng" strike="noStrike">
                          <a:solidFill>
                            <a:srgbClr val="FFFFFF"/>
                          </a:solidFill>
                          <a:effectLst/>
                          <a:highlight>
                            <a:srgbClr val="0000FF"/>
                          </a:highlight>
                          <a:latin typeface="Arial" panose="020B0604020202020204" pitchFamily="34" charset="0"/>
                          <a:hlinkClick r:id="rId6"/>
                        </a:rPr>
                      </a:br>
                      <a:r>
                        <a:rPr lang="fr-FR" sz="500" b="1" i="0" u="sng" strike="noStrike">
                          <a:solidFill>
                            <a:srgbClr val="FFFFFF"/>
                          </a:solidFill>
                          <a:effectLst/>
                          <a:highlight>
                            <a:srgbClr val="0000FF"/>
                          </a:highlight>
                          <a:latin typeface="Arial" panose="020B0604020202020204" pitchFamily="34" charset="0"/>
                          <a:hlinkClick r:id="rId6"/>
                        </a:rPr>
                        <a:t> Joint Coex. Mtg.</a:t>
                      </a:r>
                      <a:endParaRPr lang="fr-FR" sz="500" b="1" i="0" u="sng" strike="noStrike">
                        <a:solidFill>
                          <a:srgbClr val="FFFFFF"/>
                        </a:solidFill>
                        <a:effectLst/>
                        <a:highlight>
                          <a:srgbClr val="0000FF"/>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751425352"/>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19:30-20:00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14006994"/>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20:00-20:30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595908963"/>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20:30-21:00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5" gridSpan="4">
                  <a:txBody>
                    <a:bodyPr/>
                    <a:lstStyle/>
                    <a:p>
                      <a:pPr algn="ctr" fontAlgn="ctr"/>
                      <a:r>
                        <a:rPr lang="en-GB" sz="600" b="1" i="0" u="none" strike="noStrike">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lang="en-GB"/>
                    </a:p>
                  </a:txBody>
                  <a:tcPr/>
                </a:tc>
                <a:tc rowSpan="5" hMerge="1">
                  <a:txBody>
                    <a:bodyPr/>
                    <a:lstStyle/>
                    <a:p>
                      <a:endParaRPr lang="en-GB"/>
                    </a:p>
                  </a:txBody>
                  <a:tcPr/>
                </a:tc>
                <a:tc rowSpan="5"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44444890"/>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21:00-21:30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en-GB" sz="500" b="1" i="0" u="none" strike="noStrike">
                          <a:solidFill>
                            <a:srgbClr val="000000"/>
                          </a:solidFill>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6632027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21:30-22:00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969868239"/>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22:00-22:30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620836484"/>
                  </a:ext>
                </a:extLst>
              </a:tr>
              <a:tr h="154448">
                <a:tc>
                  <a:txBody>
                    <a:bodyPr/>
                    <a:lstStyle/>
                    <a:p>
                      <a:pPr algn="ctr" fontAlgn="ctr"/>
                      <a:r>
                        <a:rPr lang="en-GB" sz="600" b="1" i="0" u="none" strike="noStrike" dirty="0">
                          <a:solidFill>
                            <a:srgbClr val="FFFFFF"/>
                          </a:solidFill>
                          <a:effectLst/>
                          <a:highlight>
                            <a:srgbClr val="808080"/>
                          </a:highlight>
                          <a:latin typeface="Arial" panose="020B0604020202020204" pitchFamily="34" charset="0"/>
                        </a:rPr>
                        <a:t>22:30-23:00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880094889"/>
                  </a:ext>
                </a:extLst>
              </a:tr>
            </a:tbl>
          </a:graphicData>
        </a:graphic>
      </p:graphicFrame>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18</a:t>
            </a:fld>
            <a:endParaRPr lang="en-US"/>
          </a:p>
        </p:txBody>
      </p:sp>
      <p:sp>
        <p:nvSpPr>
          <p:cNvPr id="10" name="Oval 9">
            <a:extLst>
              <a:ext uri="{FF2B5EF4-FFF2-40B4-BE49-F238E27FC236}">
                <a16:creationId xmlns:a16="http://schemas.microsoft.com/office/drawing/2014/main" id="{02B1D539-4F46-9315-FC85-568F229C68EC}"/>
              </a:ext>
            </a:extLst>
          </p:cNvPr>
          <p:cNvSpPr/>
          <p:nvPr/>
        </p:nvSpPr>
        <p:spPr bwMode="auto">
          <a:xfrm>
            <a:off x="5105400" y="4211824"/>
            <a:ext cx="838200" cy="609600"/>
          </a:xfrm>
          <a:prstGeom prst="ellipse">
            <a:avLst/>
          </a:prstGeom>
          <a:noFill/>
          <a:ln w="381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8534400" y="3403442"/>
            <a:ext cx="838200" cy="609600"/>
          </a:xfrm>
          <a:prstGeom prst="ellipse">
            <a:avLst/>
          </a:prstGeom>
          <a:noFill/>
          <a:ln w="381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
        <p:nvSpPr>
          <p:cNvPr id="3" name="Oval 2">
            <a:extLst>
              <a:ext uri="{FF2B5EF4-FFF2-40B4-BE49-F238E27FC236}">
                <a16:creationId xmlns:a16="http://schemas.microsoft.com/office/drawing/2014/main" id="{C944DE5D-2B60-F84B-413F-B95333294AF3}"/>
              </a:ext>
            </a:extLst>
          </p:cNvPr>
          <p:cNvSpPr/>
          <p:nvPr/>
        </p:nvSpPr>
        <p:spPr bwMode="auto">
          <a:xfrm>
            <a:off x="6781800" y="3431366"/>
            <a:ext cx="838200" cy="609600"/>
          </a:xfrm>
          <a:prstGeom prst="ellipse">
            <a:avLst/>
          </a:prstGeom>
          <a:noFill/>
          <a:ln w="381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4" name="Oval 3">
            <a:extLst>
              <a:ext uri="{FF2B5EF4-FFF2-40B4-BE49-F238E27FC236}">
                <a16:creationId xmlns:a16="http://schemas.microsoft.com/office/drawing/2014/main" id="{C36C0730-E989-7186-4DE6-2243BA450DA2}"/>
              </a:ext>
            </a:extLst>
          </p:cNvPr>
          <p:cNvSpPr/>
          <p:nvPr/>
        </p:nvSpPr>
        <p:spPr bwMode="auto">
          <a:xfrm>
            <a:off x="3429000" y="3431366"/>
            <a:ext cx="838200" cy="609600"/>
          </a:xfrm>
          <a:prstGeom prst="ellipse">
            <a:avLst/>
          </a:prstGeom>
          <a:noFill/>
          <a:ln w="381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1944720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de-DE" altLang="de-DE"/>
              <a:t>May 2024</a:t>
            </a:r>
            <a:endParaRPr lang="en-US" altLang="de-DE"/>
          </a:p>
        </p:txBody>
      </p:sp>
      <p:sp>
        <p:nvSpPr>
          <p:cNvPr id="5" name="Fußzeilenplatzhalter 4"/>
          <p:cNvSpPr>
            <a:spLocks noGrp="1"/>
          </p:cNvSpPr>
          <p:nvPr>
            <p:ph type="ftr" sz="quarter" idx="11"/>
          </p:nvPr>
        </p:nvSpPr>
        <p:spPr/>
        <p:txBody>
          <a:bodyPr/>
          <a:lstStyle/>
          <a:p>
            <a:r>
              <a:rPr lang="en-US" altLang="de-DE"/>
              <a:t>Joerg ROBERT, TU Ilmenau/Fraunhofer IIS</a:t>
            </a:r>
          </a:p>
        </p:txBody>
      </p:sp>
      <p:sp>
        <p:nvSpPr>
          <p:cNvPr id="6" name="Foliennummernplatzhalter 5"/>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19</a:t>
            </a:fld>
            <a:endParaRPr lang="en-US" altLang="de-DE"/>
          </a:p>
        </p:txBody>
      </p:sp>
      <p:sp>
        <p:nvSpPr>
          <p:cNvPr id="4098" name="Rectangle 2"/>
          <p:cNvSpPr>
            <a:spLocks noGrp="1" noChangeArrowheads="1"/>
          </p:cNvSpPr>
          <p:nvPr>
            <p:ph type="title"/>
          </p:nvPr>
        </p:nvSpPr>
        <p:spPr>
          <a:xfrm>
            <a:off x="914400" y="685800"/>
            <a:ext cx="10363200" cy="685800"/>
          </a:xfrm>
          <a:ln/>
        </p:spPr>
        <p:txBody>
          <a:bodyPr/>
          <a:lstStyle/>
          <a:p>
            <a:r>
              <a:rPr lang="de-DE" altLang="de-DE" sz="3200" dirty="0" err="1"/>
              <a:t>Draft</a:t>
            </a:r>
            <a:r>
              <a:rPr lang="de-DE" altLang="de-DE" sz="3200" dirty="0"/>
              <a:t> Agenda</a:t>
            </a:r>
          </a:p>
        </p:txBody>
      </p:sp>
      <p:sp>
        <p:nvSpPr>
          <p:cNvPr id="4099" name="Rectangle 3"/>
          <p:cNvSpPr>
            <a:spLocks noGrp="1" noChangeArrowheads="1"/>
          </p:cNvSpPr>
          <p:nvPr>
            <p:ph type="body" idx="1"/>
          </p:nvPr>
        </p:nvSpPr>
        <p:spPr>
          <a:xfrm>
            <a:off x="2044196" y="1371600"/>
            <a:ext cx="3886200" cy="4648200"/>
          </a:xfrm>
          <a:ln/>
        </p:spPr>
        <p:txBody>
          <a:bodyPr/>
          <a:lstStyle/>
          <a:p>
            <a:pPr marL="0" indent="0">
              <a:buNone/>
            </a:pPr>
            <a:r>
              <a:rPr lang="en-US" altLang="de-DE" sz="1600" dirty="0"/>
              <a:t>Monday PM1:</a:t>
            </a:r>
          </a:p>
          <a:p>
            <a:pPr marL="514350" indent="-514350">
              <a:buFont typeface="+mj-lt"/>
              <a:buAutoNum type="arabicPeriod"/>
            </a:pPr>
            <a:r>
              <a:rPr lang="en-US" altLang="de-DE" sz="1600" dirty="0"/>
              <a:t>Policies and guidelines</a:t>
            </a:r>
          </a:p>
          <a:p>
            <a:pPr marL="514350" indent="-514350">
              <a:buFont typeface="+mj-lt"/>
              <a:buAutoNum type="arabicPeriod"/>
            </a:pPr>
            <a:r>
              <a:rPr lang="en-US" altLang="de-DE" sz="1600" dirty="0"/>
              <a:t>Call for Patents</a:t>
            </a:r>
          </a:p>
          <a:p>
            <a:pPr marL="514350" indent="-514350">
              <a:buFont typeface="+mj-lt"/>
              <a:buAutoNum type="arabicPeriod"/>
            </a:pPr>
            <a:r>
              <a:rPr lang="en-US" altLang="de-DE" sz="1600" dirty="0"/>
              <a:t>Approval of the agenda</a:t>
            </a:r>
          </a:p>
          <a:p>
            <a:pPr marL="514350" indent="-514350">
              <a:buFont typeface="+mj-lt"/>
              <a:buAutoNum type="arabicPeriod"/>
            </a:pPr>
            <a:r>
              <a:rPr lang="en-US" altLang="de-DE" sz="1600" dirty="0"/>
              <a:t>Affirmation of Officers</a:t>
            </a:r>
          </a:p>
          <a:p>
            <a:pPr marL="514350" indent="-514350">
              <a:buFont typeface="+mj-lt"/>
              <a:buAutoNum type="arabicPeriod"/>
            </a:pPr>
            <a:r>
              <a:rPr lang="en-US" altLang="de-DE" sz="1600" dirty="0"/>
              <a:t>Meeting Minutes</a:t>
            </a:r>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a:t>Recess</a:t>
            </a:r>
          </a:p>
          <a:p>
            <a:pPr marL="514350" indent="-514350">
              <a:buFont typeface="+mj-lt"/>
              <a:buAutoNum type="arabicPeriod"/>
            </a:pPr>
            <a:endParaRPr lang="en-US" altLang="de-DE" sz="1600" dirty="0"/>
          </a:p>
          <a:p>
            <a:pPr marL="0" indent="0">
              <a:buNone/>
            </a:pPr>
            <a:r>
              <a:rPr lang="en-US" altLang="de-DE" sz="1600" dirty="0"/>
              <a:t>Tuesday PM2:</a:t>
            </a:r>
          </a:p>
          <a:p>
            <a:pPr marL="514350" indent="-514350">
              <a:buFont typeface="+mj-lt"/>
              <a:buAutoNum type="arabicPeriod"/>
            </a:pPr>
            <a:r>
              <a:rPr lang="en-US" altLang="de-DE" sz="1600" dirty="0"/>
              <a:t>Use-cases and requirements</a:t>
            </a:r>
          </a:p>
          <a:p>
            <a:pPr marL="914400" lvl="1" indent="-514350">
              <a:buFont typeface="+mj-lt"/>
              <a:buAutoNum type="alphaLcPeriod"/>
            </a:pPr>
            <a:r>
              <a:rPr lang="en-US" altLang="de-DE" sz="1200" dirty="0"/>
              <a:t>Presentation - </a:t>
            </a:r>
            <a:r>
              <a:rPr lang="en-GB" sz="1000" b="0" i="0" dirty="0">
                <a:solidFill>
                  <a:srgbClr val="000000"/>
                </a:solidFill>
                <a:effectLst/>
                <a:highlight>
                  <a:srgbClr val="FFFFFF"/>
                </a:highlight>
                <a:latin typeface="Verdana" panose="020B0604030504040204" pitchFamily="34" charset="0"/>
              </a:rPr>
              <a:t>Applicability of NG-SUN to time-sensitive industrial applications</a:t>
            </a:r>
            <a:r>
              <a:rPr lang="en-US" sz="1000" b="0" i="0" dirty="0">
                <a:solidFill>
                  <a:srgbClr val="000000"/>
                </a:solidFill>
                <a:effectLst/>
                <a:highlight>
                  <a:srgbClr val="FFFFFF"/>
                </a:highlight>
                <a:latin typeface="Verdana" panose="020B0604030504040204" pitchFamily="34" charset="0"/>
              </a:rPr>
              <a:t> – </a:t>
            </a:r>
            <a:r>
              <a:rPr lang="en-US" sz="1000" b="0" i="0" dirty="0" err="1">
                <a:solidFill>
                  <a:srgbClr val="000000"/>
                </a:solidFill>
                <a:effectLst/>
                <a:highlight>
                  <a:srgbClr val="FFFFFF"/>
                </a:highlight>
                <a:latin typeface="Verdana" panose="020B0604030504040204" pitchFamily="34" charset="0"/>
              </a:rPr>
              <a:t>Sangsung</a:t>
            </a:r>
            <a:r>
              <a:rPr lang="en-US" sz="1000" b="0" i="0" dirty="0">
                <a:solidFill>
                  <a:srgbClr val="000000"/>
                </a:solidFill>
                <a:effectLst/>
                <a:highlight>
                  <a:srgbClr val="FFFFFF"/>
                </a:highlight>
                <a:latin typeface="Verdana" panose="020B0604030504040204" pitchFamily="34" charset="0"/>
              </a:rPr>
              <a:t> Choi</a:t>
            </a:r>
            <a:endParaRPr lang="en-US" altLang="de-DE" sz="1200" dirty="0"/>
          </a:p>
          <a:p>
            <a:pPr marL="514350" indent="-514350">
              <a:buFont typeface="+mj-lt"/>
              <a:buAutoNum type="arabicPeriod"/>
            </a:pPr>
            <a:r>
              <a:rPr lang="en-US" altLang="de-DE" sz="1600" dirty="0"/>
              <a:t>Channel Models</a:t>
            </a:r>
          </a:p>
          <a:p>
            <a:pPr marL="514350" indent="-514350">
              <a:buFont typeface="+mj-lt"/>
              <a:buAutoNum type="arabicPeriod"/>
            </a:pPr>
            <a:r>
              <a:rPr lang="en-US" altLang="de-DE" sz="1600" dirty="0"/>
              <a:t>Recess</a:t>
            </a:r>
          </a:p>
          <a:p>
            <a:pPr marL="514350" indent="-514350">
              <a:buFont typeface="+mj-lt"/>
              <a:buAutoNum type="arabicPeriod"/>
            </a:pPr>
            <a:endParaRPr lang="en-US" altLang="de-DE" sz="2000" dirty="0"/>
          </a:p>
        </p:txBody>
      </p:sp>
      <p:sp>
        <p:nvSpPr>
          <p:cNvPr id="7" name="Rectangle 3"/>
          <p:cNvSpPr txBox="1">
            <a:spLocks noChangeArrowheads="1"/>
          </p:cNvSpPr>
          <p:nvPr/>
        </p:nvSpPr>
        <p:spPr bwMode="auto">
          <a:xfrm>
            <a:off x="5947928" y="1371600"/>
            <a:ext cx="38862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de-DE" sz="1600" dirty="0"/>
              <a:t>Wednesday PM1:</a:t>
            </a:r>
          </a:p>
          <a:p>
            <a:pPr marL="514350" indent="-514350">
              <a:buFont typeface="+mj-lt"/>
              <a:buAutoNum type="arabicPeriod"/>
            </a:pPr>
            <a:r>
              <a:rPr lang="en-US" altLang="de-DE" sz="1600" dirty="0"/>
              <a:t>Channel Models</a:t>
            </a:r>
          </a:p>
          <a:p>
            <a:pPr marL="514350" indent="-514350">
              <a:buFont typeface="+mj-lt"/>
              <a:buAutoNum type="arabicPeriod"/>
            </a:pPr>
            <a:r>
              <a:rPr lang="en-US" altLang="de-DE" sz="1600" dirty="0"/>
              <a:t>Technical Guidance Document</a:t>
            </a:r>
          </a:p>
          <a:p>
            <a:pPr marL="514350" indent="-514350">
              <a:buFont typeface="+mj-lt"/>
              <a:buAutoNum type="arabicPeriod"/>
            </a:pPr>
            <a:r>
              <a:rPr lang="en-US" altLang="de-DE" sz="1600" dirty="0"/>
              <a:t>Call for Contributions</a:t>
            </a:r>
          </a:p>
          <a:p>
            <a:pPr marL="514350" indent="-514350">
              <a:buFont typeface="+mj-lt"/>
              <a:buAutoNum type="arabicPeriod"/>
            </a:pPr>
            <a:r>
              <a:rPr lang="en-US" altLang="de-DE" sz="1600" dirty="0"/>
              <a:t>Recess</a:t>
            </a:r>
          </a:p>
          <a:p>
            <a:pPr marL="514350" indent="-514350">
              <a:buFont typeface="+mj-lt"/>
              <a:buAutoNum type="arabicPeriod"/>
            </a:pPr>
            <a:endParaRPr lang="en-US" altLang="de-DE" sz="1600" dirty="0"/>
          </a:p>
          <a:p>
            <a:pPr marL="0" indent="0">
              <a:buNone/>
            </a:pPr>
            <a:r>
              <a:rPr lang="en-US" altLang="de-DE" sz="1600" dirty="0"/>
              <a:t>Thursday PM1:</a:t>
            </a:r>
          </a:p>
          <a:p>
            <a:pPr marL="514350" indent="-514350">
              <a:buFont typeface="+mj-lt"/>
              <a:buAutoNum type="arabicPeriod"/>
            </a:pPr>
            <a:r>
              <a:rPr lang="en-US" altLang="de-DE" sz="1600" dirty="0"/>
              <a:t>Technical Guidance Document</a:t>
            </a:r>
          </a:p>
          <a:p>
            <a:pPr marL="514350" indent="-514350">
              <a:buFont typeface="+mj-lt"/>
              <a:buAutoNum type="arabicPeriod"/>
            </a:pPr>
            <a:r>
              <a:rPr lang="en-US" altLang="de-DE" sz="1600" dirty="0"/>
              <a:t>Timeline</a:t>
            </a:r>
          </a:p>
          <a:p>
            <a:pPr marL="514350" indent="-514350">
              <a:buFont typeface="+mj-lt"/>
              <a:buAutoNum type="arabicPeriod"/>
            </a:pPr>
            <a:r>
              <a:rPr lang="en-US" altLang="de-DE" sz="1600" dirty="0"/>
              <a:t>Call for Contributions</a:t>
            </a:r>
          </a:p>
          <a:p>
            <a:pPr marL="514350" indent="-514350">
              <a:buFont typeface="+mj-lt"/>
              <a:buAutoNum type="arabicPeriod"/>
            </a:pPr>
            <a:r>
              <a:rPr lang="en-US" altLang="de-DE" sz="1600" dirty="0"/>
              <a:t>Next Steps</a:t>
            </a:r>
          </a:p>
          <a:p>
            <a:pPr marL="514350" indent="-514350">
              <a:buFont typeface="+mj-lt"/>
              <a:buAutoNum type="arabicPeriod"/>
            </a:pPr>
            <a:r>
              <a:rPr lang="en-US" altLang="de-DE" sz="1600" dirty="0" err="1"/>
              <a:t>AoB</a:t>
            </a:r>
            <a:endParaRPr lang="en-US" altLang="de-DE" sz="1600" dirty="0"/>
          </a:p>
          <a:p>
            <a:pPr marL="514350" indent="-514350">
              <a:buFont typeface="+mj-lt"/>
              <a:buAutoNum type="arabicPeriod"/>
            </a:pPr>
            <a:r>
              <a:rPr lang="en-US" altLang="de-DE" sz="1600" dirty="0"/>
              <a:t>Adjourn</a:t>
            </a:r>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742950" lvl="2" indent="0">
              <a:buNone/>
            </a:pPr>
            <a:r>
              <a:rPr lang="en-US" sz="2000" dirty="0">
                <a:solidFill>
                  <a:srgbClr val="00B0F0"/>
                </a:solidFill>
                <a:hlinkClick r:id="rId2">
                  <a:extLst>
                    <a:ext uri="{A12FA001-AC4F-418D-AE19-62706E023703}">
                      <ahyp:hlinkClr xmlns:ahyp="http://schemas.microsoft.com/office/drawing/2018/hyperlinkcolor" val="tx"/>
                    </a:ext>
                  </a:extLst>
                </a:hlinkClick>
              </a:rPr>
              <a:t>http://802world.org/plenary/</a:t>
            </a:r>
            <a:r>
              <a:rPr lang="en-US" sz="2000" dirty="0">
                <a:solidFill>
                  <a:srgbClr val="00B0F0"/>
                </a:solidFill>
              </a:rPr>
              <a:t> </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Agenda </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1" y="990600"/>
            <a:ext cx="10591800"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300"/>
              </a:spcAft>
            </a:pPr>
            <a:r>
              <a:rPr lang="en-US" sz="2000" b="1" dirty="0">
                <a:latin typeface="Calibri" panose="020F0502020204030204" pitchFamily="34" charset="0"/>
                <a:cs typeface="Calibri" panose="020F0502020204030204" pitchFamily="34" charset="0"/>
              </a:rPr>
              <a:t>See document :</a:t>
            </a:r>
          </a:p>
          <a:p>
            <a:pPr marL="0" lvl="2">
              <a:spcAft>
                <a:spcPts val="300"/>
              </a:spcAft>
            </a:pPr>
            <a:r>
              <a:rPr lang="en-US" sz="2000" b="1" dirty="0">
                <a:latin typeface="Calibri" panose="020F0502020204030204" pitchFamily="34" charset="0"/>
                <a:cs typeface="Calibri" panose="020F0502020204030204" pitchFamily="34" charset="0"/>
                <a:hlinkClick r:id="rId3"/>
              </a:rPr>
              <a:t>https://mentor.ieee.org/802.15/dcn/24/15-24-0237-00-04ad-may-2024-tg-next-gen-sun-phy-interim-agenda.pptx</a:t>
            </a:r>
            <a:r>
              <a:rPr lang="en-US" sz="2000" b="1" dirty="0">
                <a:latin typeface="Calibri" panose="020F0502020204030204" pitchFamily="34" charset="0"/>
                <a:cs typeface="Calibri" panose="020F0502020204030204" pitchFamily="34" charset="0"/>
              </a:rPr>
              <a:t> </a:t>
            </a:r>
          </a:p>
          <a:p>
            <a:pPr marL="0" lvl="2">
              <a:spcAft>
                <a:spcPts val="300"/>
              </a:spcAft>
            </a:pPr>
            <a:endParaRPr lang="en-US" sz="2000" b="1" dirty="0">
              <a:latin typeface="Calibri" panose="020F0502020204030204" pitchFamily="34" charset="0"/>
              <a:cs typeface="Calibri" panose="020F0502020204030204" pitchFamily="34" charset="0"/>
            </a:endParaRPr>
          </a:p>
          <a:p>
            <a:pPr marL="0" lvl="2">
              <a:spcAft>
                <a:spcPts val="300"/>
              </a:spcAft>
            </a:pPr>
            <a:r>
              <a:rPr lang="en-US" sz="2000" b="1" dirty="0">
                <a:latin typeface="Calibri" panose="020F0502020204030204" pitchFamily="34" charset="0"/>
                <a:cs typeface="Calibri" panose="020F0502020204030204" pitchFamily="34" charset="0"/>
              </a:rPr>
              <a:t>Meeting minutes : 15-24-190-00, SG in Denver, 15-24-206-01, Conf call meeting minutes 24/04. </a:t>
            </a:r>
          </a:p>
          <a:p>
            <a:pPr marL="0" lvl="2">
              <a:spcAft>
                <a:spcPts val="300"/>
              </a:spcAft>
            </a:pPr>
            <a:endParaRPr lang="en-US" sz="2000" b="1" dirty="0">
              <a:latin typeface="Calibri" panose="020F0502020204030204" pitchFamily="34" charset="0"/>
              <a:cs typeface="Calibri" panose="020F0502020204030204" pitchFamily="34" charset="0"/>
            </a:endParaRPr>
          </a:p>
          <a:p>
            <a:pPr marL="0" lvl="2">
              <a:spcAft>
                <a:spcPts val="300"/>
              </a:spcAft>
            </a:pP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802.15.4ad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May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1945464" y="1897788"/>
            <a:ext cx="8489949" cy="4195508"/>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marL="0" lvl="1" algn="ctr">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1981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1981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1864785" y="1551158"/>
            <a:ext cx="8492067" cy="4758162"/>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1981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1981200" y="1128186"/>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1864785" y="2017120"/>
            <a:ext cx="8492067" cy="429220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latin typeface="Calibri" panose="020F0502020204030204" pitchFamily="34" charset="0"/>
                <a:cs typeface="Calibri" panose="020F0502020204030204" pitchFamily="34" charset="0"/>
              </a:rPr>
              <a:t>---------------------------------------------------------------   </a:t>
            </a:r>
          </a:p>
          <a:p>
            <a:pPr algn="ctr">
              <a:lnSpc>
                <a:spcPct val="80000"/>
              </a:lnSpc>
              <a:spcBef>
                <a:spcPts val="533"/>
              </a:spcBef>
              <a:defRPr/>
            </a:pPr>
            <a:r>
              <a:rPr lang="en-US" altLang="en-US" sz="1600" b="1" dirty="0">
                <a:latin typeface="Calibri" panose="020F0502020204030204" pitchFamily="34" charset="0"/>
                <a:cs typeface="Calibri" panose="020F0502020204030204" pitchFamily="34" charset="0"/>
              </a:rPr>
              <a:t>For more details, see </a:t>
            </a:r>
            <a:r>
              <a:rPr lang="en-US" altLang="en-US" sz="1600" b="1" i="1" dirty="0">
                <a:latin typeface="Calibri" panose="020F0502020204030204" pitchFamily="34" charset="0"/>
                <a:cs typeface="Calibri" panose="020F0502020204030204" pitchFamily="34" charset="0"/>
              </a:rPr>
              <a:t>IEEE SA Standards Board Operations Manual</a:t>
            </a:r>
            <a:r>
              <a:rPr lang="en-US" altLang="en-US" sz="1600" b="1" dirty="0">
                <a:latin typeface="Calibri" panose="020F0502020204030204" pitchFamily="34" charset="0"/>
                <a:cs typeface="Calibri" panose="020F0502020204030204" pitchFamily="34" charset="0"/>
              </a:rPr>
              <a:t>, clause 5.3.10 and </a:t>
            </a:r>
            <a:br>
              <a:rPr lang="en-US" altLang="en-US" sz="1600" b="1" dirty="0">
                <a:latin typeface="Calibri" panose="020F0502020204030204" pitchFamily="34" charset="0"/>
                <a:cs typeface="Calibri" panose="020F0502020204030204" pitchFamily="34" charset="0"/>
              </a:rPr>
            </a:br>
            <a:r>
              <a:rPr lang="en-US" altLang="en-US" sz="1600" b="1" i="1" dirty="0">
                <a:latin typeface="Calibri" panose="020F0502020204030204" pitchFamily="34" charset="0"/>
                <a:cs typeface="Calibri" panose="020F0502020204030204" pitchFamily="34" charset="0"/>
              </a:rPr>
              <a:t>Antitrust and Competition Policy: What You Need to Know </a:t>
            </a:r>
            <a:r>
              <a:rPr lang="en-US" altLang="en-US" sz="1600" b="1" dirty="0">
                <a:latin typeface="Calibri" panose="020F0502020204030204" pitchFamily="34" charset="0"/>
                <a:cs typeface="Calibri" panose="020F0502020204030204" pitchFamily="34" charset="0"/>
              </a:rPr>
              <a:t>at http://standards.ieee.org/develop/policies/antitrust.pdf</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2144688"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71452</TotalTime>
  <Words>2380</Words>
  <Application>Microsoft Office PowerPoint</Application>
  <PresentationFormat>Widescreen</PresentationFormat>
  <Paragraphs>369</Paragraphs>
  <Slides>20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Lucida Grande</vt:lpstr>
      <vt:lpstr>Monotype Sorts</vt:lpstr>
      <vt:lpstr>Arial</vt:lpstr>
      <vt:lpstr>Calibri</vt:lpstr>
      <vt:lpstr>Montserrat</vt:lpstr>
      <vt:lpstr>Times New Roman</vt:lpstr>
      <vt:lpstr>Verdana</vt:lpstr>
      <vt:lpstr>Default Design</vt:lpstr>
      <vt:lpstr>PowerPoint Presentation</vt:lpstr>
      <vt:lpstr>Registration for 802 LMSC Plenaries and 802 Wireless Interims</vt:lpstr>
      <vt:lpstr>Deadbeat Consequences (Deadbeat: in default of paying registration fee for a prior mtg.)</vt:lpstr>
      <vt:lpstr>802.15.4ad Reminders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Call for Patents</vt:lpstr>
      <vt:lpstr>IEEE 802 Ground Rules</vt:lpstr>
      <vt:lpstr>TG4ad Leadership</vt:lpstr>
      <vt:lpstr>PowerPoint Presentation</vt:lpstr>
      <vt:lpstr>Draft Agenda</vt:lpstr>
      <vt:lpstr>Agenda </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TG4ad Opening/Closing Report</dc:title>
  <dc:subject>IEEE 802.15 TG4ad</dc:subject>
  <dc:creator>Phil Beecher</dc:creator>
  <cp:keywords/>
  <dc:description>15-24-0253-00-04ad
</dc:description>
  <cp:lastModifiedBy>Phil Beecher</cp:lastModifiedBy>
  <cp:revision>1136</cp:revision>
  <cp:lastPrinted>2016-07-25T16:00:41Z</cp:lastPrinted>
  <dcterms:created xsi:type="dcterms:W3CDTF">2009-07-12T16:25:16Z</dcterms:created>
  <dcterms:modified xsi:type="dcterms:W3CDTF">2024-05-14T13:04:12Z</dcterms:modified>
  <cp:category/>
</cp:coreProperties>
</file>