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0" r:id="rId2"/>
    <p:sldId id="258" r:id="rId3"/>
    <p:sldId id="377" r:id="rId4"/>
    <p:sldId id="393" r:id="rId5"/>
    <p:sldId id="385" r:id="rId6"/>
    <p:sldId id="397" r:id="rId7"/>
    <p:sldId id="398" r:id="rId8"/>
    <p:sldId id="401" r:id="rId9"/>
    <p:sldId id="26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20"/>
    <p:restoredTop sz="96327"/>
  </p:normalViewPr>
  <p:slideViewPr>
    <p:cSldViewPr>
      <p:cViewPr varScale="1">
        <p:scale>
          <a:sx n="127" d="100"/>
          <a:sy n="127" d="100"/>
        </p:scale>
        <p:origin x="178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 15-24-0248-03-006a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724128" y="6468850"/>
            <a:ext cx="3240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Anzai, Y. </a:t>
            </a:r>
            <a:r>
              <a:rPr lang="en-US" altLang="ja-JP" dirty="0" err="1">
                <a:ea typeface="ＭＳ Ｐゴシック" panose="020B0600070205080204" pitchFamily="34" charset="-128"/>
              </a:rPr>
              <a:t>Oguri</a:t>
            </a:r>
            <a:r>
              <a:rPr lang="en-US" altLang="ja-JP" dirty="0">
                <a:ea typeface="ＭＳ Ｐゴシック" panose="020B0600070205080204" pitchFamily="34" charset="-128"/>
              </a:rPr>
              <a:t>, S. Ishiguro,  T. Kobayashi</a:t>
            </a:r>
          </a:p>
          <a:p>
            <a:r>
              <a:rPr lang="en-US" altLang="ja-JP" dirty="0">
                <a:ea typeface="ＭＳ Ｐゴシック" panose="020B0600070205080204" pitchFamily="34" charset="-128"/>
              </a:rPr>
              <a:t>(Nagoya Inst. Technol.)</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Nov.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a:xfrm>
            <a:off x="4393695" y="6475413"/>
            <a:ext cx="432811" cy="184666"/>
          </a:xfrm>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ea typeface="ＭＳ Ｐゴシック" panose="020B0600070205080204" pitchFamily="34" charset="-128"/>
            </a:endParaRPr>
          </a:p>
          <a:p>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Submission Title:</a:t>
            </a:r>
            <a:r>
              <a:rPr lang="en-US" altLang="ja-JP" sz="1600" dirty="0">
                <a:ea typeface="ＭＳ Ｐゴシック" panose="020B0600070205080204" pitchFamily="34" charset="-128"/>
              </a:rPr>
              <a:t> Ranging Accuracy Evaluation under TG6ma Communication Scenarios</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November 12th, 2024</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Daisuke Anzai, Yuhei </a:t>
            </a:r>
            <a:r>
              <a:rPr lang="en-US" altLang="ja-JP" sz="1600" dirty="0" err="1">
                <a:ea typeface="ＭＳ Ｐゴシック" panose="020B0600070205080204" pitchFamily="34" charset="-128"/>
              </a:rPr>
              <a:t>Oguri</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Shunsuke</a:t>
            </a:r>
            <a:r>
              <a:rPr lang="en-US" altLang="ja-JP" sz="1600" dirty="0">
                <a:ea typeface="ＭＳ Ｐゴシック" panose="020B0600070205080204" pitchFamily="34" charset="-128"/>
              </a:rPr>
              <a:t> Ishiguro, Takumi Kobayashi</a:t>
            </a:r>
          </a:p>
          <a:p>
            <a:r>
              <a:rPr lang="en-US" altLang="ja-JP" sz="1600" b="1" dirty="0">
                <a:ea typeface="ＭＳ Ｐゴシック" panose="020B0600070205080204" pitchFamily="34" charset="-128"/>
              </a:rPr>
              <a:t>Company:</a:t>
            </a:r>
            <a:r>
              <a:rPr lang="en-US" altLang="ja-JP" sz="1600" dirty="0">
                <a:ea typeface="ＭＳ Ｐゴシック" panose="020B0600070205080204" pitchFamily="34" charset="-128"/>
              </a:rPr>
              <a:t> Nagoya Institute of Technology (NIT), Japan</a:t>
            </a:r>
          </a:p>
          <a:p>
            <a:r>
              <a:rPr lang="en-US" altLang="ja-JP" sz="1600" b="1" dirty="0">
                <a:ea typeface="ＭＳ Ｐゴシック" panose="020B0600070205080204" pitchFamily="34" charset="-128"/>
              </a:rPr>
              <a:t>Address:</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Gokiso-cho</a:t>
            </a:r>
            <a:r>
              <a:rPr lang="en-US" altLang="ja-JP" sz="1600" dirty="0">
                <a:ea typeface="ＭＳ Ｐゴシック" panose="020B0600070205080204" pitchFamily="34" charset="-128"/>
              </a:rPr>
              <a:t>, Showa-</a:t>
            </a:r>
            <a:r>
              <a:rPr lang="en-US" altLang="ja-JP" sz="1600" dirty="0" err="1">
                <a:ea typeface="ＭＳ Ｐゴシック" panose="020B0600070205080204" pitchFamily="34" charset="-128"/>
              </a:rPr>
              <a:t>ku</a:t>
            </a:r>
            <a:r>
              <a:rPr lang="en-US" altLang="ja-JP" sz="1600" dirty="0">
                <a:ea typeface="ＭＳ Ｐゴシック" panose="020B0600070205080204" pitchFamily="34" charset="-128"/>
              </a:rPr>
              <a:t>, Nagoya, 466-8555, Japan</a:t>
            </a:r>
          </a:p>
          <a:p>
            <a:r>
              <a:rPr lang="en-US" altLang="ja-JP" sz="1600" b="1" dirty="0">
                <a:ea typeface="ＭＳ Ｐゴシック" panose="020B0600070205080204" pitchFamily="34" charset="-128"/>
              </a:rPr>
              <a:t>Voice:</a:t>
            </a:r>
            <a:r>
              <a:rPr lang="en-US" altLang="ja-JP" sz="1600" dirty="0">
                <a:ea typeface="ＭＳ Ｐゴシック" panose="020B0600070205080204" pitchFamily="34" charset="-128"/>
              </a:rPr>
              <a:t> +81-52-735-5389, FAX: +81-52-735-5389, </a:t>
            </a:r>
            <a:r>
              <a:rPr lang="en-US" altLang="ja-JP" sz="1600" b="1" dirty="0">
                <a:ea typeface="ＭＳ Ｐゴシック" panose="020B0600070205080204" pitchFamily="34" charset="-128"/>
              </a:rPr>
              <a:t>E-Mail: </a:t>
            </a:r>
            <a:r>
              <a:rPr lang="en-US" altLang="ja-JP" sz="1600" dirty="0" err="1">
                <a:ea typeface="ＭＳ Ｐゴシック" panose="020B0600070205080204" pitchFamily="34" charset="-128"/>
              </a:rPr>
              <a:t>anzai@nitech.ac.jp</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In response to call for technical contributions</a:t>
            </a:r>
            <a:r>
              <a:rPr lang="en-US" altLang="ja-JP"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provides a preliminary investigation of the effect of interference cancellation on UWB ranging accuracy under multiple BAN coexistence situations, and some simulation results are discussed.</a:t>
            </a:r>
          </a:p>
          <a:p>
            <a:pPr>
              <a:spcBef>
                <a:spcPts val="600"/>
              </a:spcBef>
              <a:spcAft>
                <a:spcPts val="600"/>
              </a:spcAft>
            </a:pPr>
            <a:r>
              <a:rPr lang="en-US" altLang="ja-JP" sz="1600" b="1" dirty="0">
                <a:ea typeface="ＭＳ Ｐゴシック" panose="020B0600070205080204" pitchFamily="34" charset="-128"/>
              </a:rPr>
              <a:t>Purpose: </a:t>
            </a:r>
            <a:r>
              <a:rPr lang="en-US" altLang="ja-JP" sz="1600" dirty="0">
                <a:ea typeface="ＭＳ Ｐゴシック" panose="020B0600070205080204" pitchFamily="34" charset="-128"/>
              </a:rPr>
              <a:t>Material for discussion in P802.15.6a TG corresponding to comments in EC Meeting</a:t>
            </a:r>
          </a:p>
          <a:p>
            <a:r>
              <a:rPr lang="en-US" altLang="ja-JP" sz="1600" b="1" dirty="0">
                <a:ea typeface="ＭＳ Ｐゴシック" panose="020B0600070205080204" pitchFamily="34" charset="-128"/>
              </a:rPr>
              <a:t>Notice:</a:t>
            </a:r>
            <a:r>
              <a:rPr lang="en-US" altLang="ja-JP" sz="1600" dirty="0">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panose="020B0600070205080204" pitchFamily="34" charset="-128"/>
              </a:rPr>
              <a:t>Release:</a:t>
            </a:r>
            <a:r>
              <a:rPr lang="en-US" altLang="ja-JP" sz="1600" dirty="0">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1"/>
                </a:solidFill>
                <a:ea typeface="ＭＳ Ｐゴシック" panose="020B0600070205080204" pitchFamily="34" charset="-128"/>
              </a:rPr>
              <a:t>Ranging Accuracy Evaluation under TG6ma Communication Scenarios</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Anzai, Yuhei </a:t>
            </a:r>
            <a:r>
              <a:rPr lang="en-US" altLang="ja-JP" sz="2800" dirty="0" err="1">
                <a:latin typeface="Times New Roman" panose="02020603050405020304" pitchFamily="18" charset="0"/>
                <a:cs typeface="Times New Roman" panose="02020603050405020304" pitchFamily="18" charset="0"/>
              </a:rPr>
              <a:t>Oguri</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Shunsuke</a:t>
            </a:r>
            <a:r>
              <a:rPr lang="en-US" altLang="ja-JP" sz="2800" dirty="0">
                <a:latin typeface="Times New Roman" panose="02020603050405020304" pitchFamily="18" charset="0"/>
                <a:cs typeface="Times New Roman" panose="02020603050405020304" pitchFamily="18" charset="0"/>
              </a:rPr>
              <a:t> Ishiguro,</a:t>
            </a:r>
          </a:p>
          <a:p>
            <a:r>
              <a:rPr lang="en-US" altLang="ja-JP" sz="2800" dirty="0">
                <a:latin typeface="Times New Roman" panose="02020603050405020304" pitchFamily="18" charset="0"/>
                <a:cs typeface="Times New Roman" panose="02020603050405020304" pitchFamily="18" charset="0"/>
              </a:rPr>
              <a:t>Takumi Kobayashi</a:t>
            </a:r>
          </a:p>
          <a:p>
            <a:r>
              <a:rPr lang="en-US" altLang="ja-JP" dirty="0">
                <a:latin typeface="Times New Roman" panose="02020603050405020304" pitchFamily="18" charset="0"/>
                <a:cs typeface="Times New Roman" panose="02020603050405020304" pitchFamily="18" charset="0"/>
              </a:rPr>
              <a:t>Nagoya Institute of Technology (NIT)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DDC1F-09EC-C1CF-DC35-2C31A513E1A7}"/>
              </a:ext>
            </a:extLst>
          </p:cNvPr>
          <p:cNvSpPr>
            <a:spLocks noGrp="1"/>
          </p:cNvSpPr>
          <p:nvPr>
            <p:ph type="title"/>
          </p:nvPr>
        </p:nvSpPr>
        <p:spPr/>
        <p:txBody>
          <a:bodyPr/>
          <a:lstStyle/>
          <a:p>
            <a:r>
              <a:rPr kumimoji="1" lang="en-US" altLang="ja-JP" dirty="0">
                <a:solidFill>
                  <a:schemeClr val="tx1"/>
                </a:solidFill>
              </a:rPr>
              <a:t>Introduction</a:t>
            </a:r>
            <a:endParaRPr kumimoji="1" lang="ja-JP" altLang="en-US">
              <a:solidFill>
                <a:schemeClr val="tx1"/>
              </a:solidFill>
            </a:endParaRPr>
          </a:p>
        </p:txBody>
      </p:sp>
      <p:sp>
        <p:nvSpPr>
          <p:cNvPr id="3" name="コンテンツ プレースホルダー 2">
            <a:extLst>
              <a:ext uri="{FF2B5EF4-FFF2-40B4-BE49-F238E27FC236}">
                <a16:creationId xmlns:a16="http://schemas.microsoft.com/office/drawing/2014/main" id="{DB11858B-9ECC-AD95-533C-3E9A118CDF51}"/>
              </a:ext>
            </a:extLst>
          </p:cNvPr>
          <p:cNvSpPr>
            <a:spLocks noGrp="1"/>
          </p:cNvSpPr>
          <p:nvPr>
            <p:ph idx="1"/>
          </p:nvPr>
        </p:nvSpPr>
        <p:spPr/>
        <p:txBody>
          <a:bodyPr/>
          <a:lstStyle/>
          <a:p>
            <a:r>
              <a:rPr kumimoji="1" lang="en-US" altLang="ja-JP" sz="2800" dirty="0">
                <a:latin typeface="Times New Roman" panose="02020603050405020304" pitchFamily="18" charset="0"/>
                <a:cs typeface="Times New Roman" panose="02020603050405020304" pitchFamily="18" charset="0"/>
              </a:rPr>
              <a:t>Ranging is </a:t>
            </a:r>
            <a:r>
              <a:rPr lang="en-US" altLang="ja-JP" sz="2800" dirty="0">
                <a:latin typeface="Times New Roman" panose="02020603050405020304" pitchFamily="18" charset="0"/>
                <a:cs typeface="Times New Roman" panose="02020603050405020304" pitchFamily="18" charset="0"/>
              </a:rPr>
              <a:t>a key issue</a:t>
            </a:r>
            <a:r>
              <a:rPr kumimoji="1" lang="en-US" altLang="ja-JP" sz="2800" dirty="0">
                <a:latin typeface="Times New Roman" panose="02020603050405020304" pitchFamily="18" charset="0"/>
                <a:cs typeface="Times New Roman" panose="02020603050405020304" pitchFamily="18" charset="0"/>
              </a:rPr>
              <a:t> in various kinds of UWB applications, including IEEE 802.15.6ma, 4ab, and 4z</a:t>
            </a:r>
          </a:p>
          <a:p>
            <a:r>
              <a:rPr kumimoji="1" lang="en-US" altLang="ja-JP" sz="2800" dirty="0">
                <a:latin typeface="Times New Roman" panose="02020603050405020304" pitchFamily="18" charset="0"/>
                <a:cs typeface="Times New Roman" panose="02020603050405020304" pitchFamily="18" charset="0"/>
              </a:rPr>
              <a:t>UWB techniques have the potential to achieve high accuracy in supporting important applications in HBAN and VBAN</a:t>
            </a:r>
          </a:p>
          <a:p>
            <a:r>
              <a:rPr kumimoji="1" lang="en-US" altLang="ja-JP" sz="2800" dirty="0">
                <a:latin typeface="Times New Roman" panose="02020603050405020304" pitchFamily="18" charset="0"/>
                <a:cs typeface="Times New Roman" panose="02020603050405020304" pitchFamily="18" charset="0"/>
              </a:rPr>
              <a:t>It is important to discuss the ranging accuracy under multiple BAN coexistence situations </a:t>
            </a:r>
            <a:r>
              <a:rPr kumimoji="1" lang="en-US" altLang="ja-JP" sz="2800" u="sng" dirty="0">
                <a:latin typeface="Times New Roman" panose="02020603050405020304" pitchFamily="18" charset="0"/>
                <a:cs typeface="Times New Roman" panose="02020603050405020304" pitchFamily="18" charset="0"/>
              </a:rPr>
              <a:t>under the BAN channel models</a:t>
            </a:r>
            <a:endParaRPr kumimoji="1" lang="ja-JP" altLang="en-US" sz="2800" u="sng">
              <a:latin typeface="Times New Roman" panose="02020603050405020304" pitchFamily="18" charset="0"/>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7DAFAD4E-9B80-B421-4B45-D00C7B8714B2}"/>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Tree>
    <p:extLst>
      <p:ext uri="{BB962C8B-B14F-4D97-AF65-F5344CB8AC3E}">
        <p14:creationId xmlns:p14="http://schemas.microsoft.com/office/powerpoint/2010/main" val="103273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6747C6-4601-1561-9089-3E097151BA2E}"/>
              </a:ext>
            </a:extLst>
          </p:cNvPr>
          <p:cNvSpPr>
            <a:spLocks noGrp="1"/>
          </p:cNvSpPr>
          <p:nvPr>
            <p:ph type="title"/>
          </p:nvPr>
        </p:nvSpPr>
        <p:spPr/>
        <p:txBody>
          <a:bodyPr/>
          <a:lstStyle/>
          <a:p>
            <a:r>
              <a:rPr kumimoji="1" lang="en-US" altLang="ja-JP">
                <a:solidFill>
                  <a:schemeClr val="tx1"/>
                </a:solidFill>
              </a:rPr>
              <a:t>UWB ranging in CFP</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8CD3A70F-01F4-C4E4-24AE-577070E4F84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sp>
        <p:nvSpPr>
          <p:cNvPr id="6" name="コンテンツ プレースホルダー 2">
            <a:extLst>
              <a:ext uri="{FF2B5EF4-FFF2-40B4-BE49-F238E27FC236}">
                <a16:creationId xmlns:a16="http://schemas.microsoft.com/office/drawing/2014/main" id="{BD529989-054E-2067-3263-93292CA59FAD}"/>
              </a:ext>
            </a:extLst>
          </p:cNvPr>
          <p:cNvSpPr>
            <a:spLocks noGrp="1"/>
          </p:cNvSpPr>
          <p:nvPr>
            <p:ph idx="1"/>
          </p:nvPr>
        </p:nvSpPr>
        <p:spPr>
          <a:xfrm>
            <a:off x="685800" y="1981200"/>
            <a:ext cx="7772400" cy="1303784"/>
          </a:xfrm>
        </p:spPr>
        <p:txBody>
          <a:bodyPr/>
          <a:lstStyle/>
          <a:p>
            <a:r>
              <a:rPr lang="en-US" altLang="ja-JP" sz="2400" dirty="0">
                <a:latin typeface="Times New Roman" panose="02020603050405020304" pitchFamily="18" charset="0"/>
                <a:cs typeface="Times New Roman" panose="02020603050405020304" pitchFamily="18" charset="0"/>
              </a:rPr>
              <a:t>It is more realistic that ranging is performed in contention free period (CFP), which results in the realization of both data transmission and ranging in the same period</a:t>
            </a:r>
          </a:p>
        </p:txBody>
      </p:sp>
      <p:pic>
        <p:nvPicPr>
          <p:cNvPr id="12" name="図 11">
            <a:extLst>
              <a:ext uri="{FF2B5EF4-FFF2-40B4-BE49-F238E27FC236}">
                <a16:creationId xmlns:a16="http://schemas.microsoft.com/office/drawing/2014/main" id="{7A938D7D-3E8F-0DFF-3960-3C9492C38D67}"/>
              </a:ext>
            </a:extLst>
          </p:cNvPr>
          <p:cNvPicPr>
            <a:picLocks noChangeAspect="1"/>
          </p:cNvPicPr>
          <p:nvPr/>
        </p:nvPicPr>
        <p:blipFill>
          <a:blip r:embed="rId2"/>
          <a:stretch>
            <a:fillRect/>
          </a:stretch>
        </p:blipFill>
        <p:spPr>
          <a:xfrm>
            <a:off x="348858" y="3508677"/>
            <a:ext cx="5112568" cy="2405914"/>
          </a:xfrm>
          <a:prstGeom prst="rect">
            <a:avLst/>
          </a:prstGeom>
        </p:spPr>
      </p:pic>
      <p:pic>
        <p:nvPicPr>
          <p:cNvPr id="13" name="図 12">
            <a:extLst>
              <a:ext uri="{FF2B5EF4-FFF2-40B4-BE49-F238E27FC236}">
                <a16:creationId xmlns:a16="http://schemas.microsoft.com/office/drawing/2014/main" id="{7791B0A5-765C-EFFB-F51F-4B5C762C40A1}"/>
              </a:ext>
            </a:extLst>
          </p:cNvPr>
          <p:cNvPicPr>
            <a:picLocks noChangeAspect="1"/>
          </p:cNvPicPr>
          <p:nvPr/>
        </p:nvPicPr>
        <p:blipFill rotWithShape="1">
          <a:blip r:embed="rId3"/>
          <a:srcRect l="54734" t="-3185" r="9954" b="52276"/>
          <a:stretch/>
        </p:blipFill>
        <p:spPr>
          <a:xfrm>
            <a:off x="5580112" y="3840623"/>
            <a:ext cx="3240360" cy="2073968"/>
          </a:xfrm>
          <a:prstGeom prst="rect">
            <a:avLst/>
          </a:prstGeom>
        </p:spPr>
      </p:pic>
      <p:sp>
        <p:nvSpPr>
          <p:cNvPr id="3" name="楕円 2">
            <a:extLst>
              <a:ext uri="{FF2B5EF4-FFF2-40B4-BE49-F238E27FC236}">
                <a16:creationId xmlns:a16="http://schemas.microsoft.com/office/drawing/2014/main" id="{D69C4807-B759-7D68-DBFA-7BA1343A2D56}"/>
              </a:ext>
            </a:extLst>
          </p:cNvPr>
          <p:cNvSpPr/>
          <p:nvPr/>
        </p:nvSpPr>
        <p:spPr bwMode="auto">
          <a:xfrm>
            <a:off x="1403648" y="4653136"/>
            <a:ext cx="576064" cy="648072"/>
          </a:xfrm>
          <a:prstGeom prst="ellipse">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7" name="直線矢印コネクタ 6">
            <a:extLst>
              <a:ext uri="{FF2B5EF4-FFF2-40B4-BE49-F238E27FC236}">
                <a16:creationId xmlns:a16="http://schemas.microsoft.com/office/drawing/2014/main" id="{8D1F221D-E6C6-DE73-32AE-16F1AC43BB52}"/>
              </a:ext>
            </a:extLst>
          </p:cNvPr>
          <p:cNvCxnSpPr/>
          <p:nvPr/>
        </p:nvCxnSpPr>
        <p:spPr bwMode="auto">
          <a:xfrm flipH="1">
            <a:off x="1979712" y="4429443"/>
            <a:ext cx="3481714" cy="367709"/>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5480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645982-8290-3B28-ADC6-376AC501BA10}"/>
              </a:ext>
            </a:extLst>
          </p:cNvPr>
          <p:cNvSpPr>
            <a:spLocks noGrp="1"/>
          </p:cNvSpPr>
          <p:nvPr>
            <p:ph type="title"/>
          </p:nvPr>
        </p:nvSpPr>
        <p:spPr/>
        <p:txBody>
          <a:bodyPr/>
          <a:lstStyle/>
          <a:p>
            <a:r>
              <a:rPr kumimoji="1" lang="en-US" altLang="ja-JP" dirty="0">
                <a:solidFill>
                  <a:schemeClr val="tx1"/>
                </a:solidFill>
              </a:rPr>
              <a:t>Propagation model in a hospital room</a:t>
            </a:r>
            <a:r>
              <a:rPr kumimoji="1" lang="en-US" altLang="ja-JP" baseline="30000" dirty="0">
                <a:solidFill>
                  <a:schemeClr val="tx1"/>
                </a:solidFill>
              </a:rPr>
              <a:t>[1]</a:t>
            </a:r>
            <a:endParaRPr kumimoji="1" lang="ja-JP" altLang="en-US" baseline="30000">
              <a:solidFill>
                <a:schemeClr val="tx1"/>
              </a:solidFill>
            </a:endParaRPr>
          </a:p>
        </p:txBody>
      </p:sp>
      <p:sp>
        <p:nvSpPr>
          <p:cNvPr id="4" name="スライド番号プレースホルダー 3">
            <a:extLst>
              <a:ext uri="{FF2B5EF4-FFF2-40B4-BE49-F238E27FC236}">
                <a16:creationId xmlns:a16="http://schemas.microsoft.com/office/drawing/2014/main" id="{EA8BFC68-762E-B13A-DF4D-6A8A5CF7489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5</a:t>
            </a:fld>
            <a:endParaRPr lang="en-US" altLang="ja-JP"/>
          </a:p>
        </p:txBody>
      </p:sp>
      <p:pic>
        <p:nvPicPr>
          <p:cNvPr id="17" name="図 16">
            <a:extLst>
              <a:ext uri="{FF2B5EF4-FFF2-40B4-BE49-F238E27FC236}">
                <a16:creationId xmlns:a16="http://schemas.microsoft.com/office/drawing/2014/main" id="{B91BE0FA-FC28-04C3-B288-E1358B9409E2}"/>
              </a:ext>
            </a:extLst>
          </p:cNvPr>
          <p:cNvPicPr>
            <a:picLocks noChangeAspect="1"/>
          </p:cNvPicPr>
          <p:nvPr/>
        </p:nvPicPr>
        <p:blipFill>
          <a:blip r:embed="rId2"/>
          <a:stretch>
            <a:fillRect/>
          </a:stretch>
        </p:blipFill>
        <p:spPr>
          <a:xfrm>
            <a:off x="295804" y="1777955"/>
            <a:ext cx="8848196" cy="4204800"/>
          </a:xfrm>
          <a:prstGeom prst="rect">
            <a:avLst/>
          </a:prstGeom>
        </p:spPr>
      </p:pic>
      <p:sp>
        <p:nvSpPr>
          <p:cNvPr id="3" name="テキスト ボックス 2">
            <a:extLst>
              <a:ext uri="{FF2B5EF4-FFF2-40B4-BE49-F238E27FC236}">
                <a16:creationId xmlns:a16="http://schemas.microsoft.com/office/drawing/2014/main" id="{2C57B00E-ABB6-78FE-7B21-EDCEAB34A36C}"/>
              </a:ext>
            </a:extLst>
          </p:cNvPr>
          <p:cNvSpPr txBox="1"/>
          <p:nvPr/>
        </p:nvSpPr>
        <p:spPr>
          <a:xfrm>
            <a:off x="1397692" y="6053800"/>
            <a:ext cx="7746308" cy="400110"/>
          </a:xfrm>
          <a:prstGeom prst="rect">
            <a:avLst/>
          </a:prstGeom>
          <a:noFill/>
        </p:spPr>
        <p:txBody>
          <a:bodyPr wrap="square">
            <a:spAutoFit/>
          </a:bodyPr>
          <a:lstStyle/>
          <a:p>
            <a:r>
              <a:rPr lang="en-US" altLang="ja-JP" sz="1000" dirty="0">
                <a:latin typeface="Times New Roman" panose="02020603050405020304" pitchFamily="18" charset="0"/>
                <a:cs typeface="Times New Roman" panose="02020603050405020304" pitchFamily="18" charset="0"/>
              </a:rPr>
              <a:t>[1]:</a:t>
            </a:r>
            <a:r>
              <a:rPr lang="ja-JP" altLang="en-US" sz="1000" dirty="0">
                <a:latin typeface="Times New Roman" panose="02020603050405020304" pitchFamily="18" charset="0"/>
                <a:cs typeface="Times New Roman" panose="02020603050405020304" pitchFamily="18" charset="0"/>
              </a:rPr>
              <a:t> </a:t>
            </a:r>
            <a:r>
              <a:rPr lang="en-US" altLang="ja-JP" sz="1000" b="0" dirty="0">
                <a:effectLst/>
                <a:latin typeface="Times New Roman" panose="02020603050405020304" pitchFamily="18" charset="0"/>
                <a:cs typeface="Times New Roman" panose="02020603050405020304" pitchFamily="18" charset="0"/>
              </a:rPr>
              <a:t>K. Takizawa, T. Aoyagi, H. -B. Li, J. -</a:t>
            </a:r>
            <a:r>
              <a:rPr lang="en-US" altLang="ja-JP" sz="1000" b="0" dirty="0" err="1">
                <a:effectLst/>
                <a:latin typeface="Times New Roman" panose="02020603050405020304" pitchFamily="18" charset="0"/>
                <a:cs typeface="Times New Roman" panose="02020603050405020304" pitchFamily="18" charset="0"/>
              </a:rPr>
              <a:t>i</a:t>
            </a:r>
            <a:r>
              <a:rPr lang="en-US" altLang="ja-JP" sz="1000" b="0" dirty="0">
                <a:effectLst/>
                <a:latin typeface="Times New Roman" panose="02020603050405020304" pitchFamily="18" charset="0"/>
                <a:cs typeface="Times New Roman" panose="02020603050405020304" pitchFamily="18" charset="0"/>
              </a:rPr>
              <a:t>. Takada, T. Kobayashi and R. Kohno, "Path loss and power delay profile channel models for wireless body area networks," 2009 IEEE Antennas and Propagation Society International Symposium, North Charleston, SC, USA, 2009, pp. 1-4.</a:t>
            </a:r>
          </a:p>
        </p:txBody>
      </p:sp>
      <p:pic>
        <p:nvPicPr>
          <p:cNvPr id="5" name="図 4">
            <a:extLst>
              <a:ext uri="{FF2B5EF4-FFF2-40B4-BE49-F238E27FC236}">
                <a16:creationId xmlns:a16="http://schemas.microsoft.com/office/drawing/2014/main" id="{750B1E7A-63BA-C08D-16D0-0C265F283CAC}"/>
              </a:ext>
            </a:extLst>
          </p:cNvPr>
          <p:cNvPicPr>
            <a:picLocks noChangeAspect="1"/>
          </p:cNvPicPr>
          <p:nvPr/>
        </p:nvPicPr>
        <p:blipFill>
          <a:blip r:embed="rId3"/>
          <a:stretch>
            <a:fillRect/>
          </a:stretch>
        </p:blipFill>
        <p:spPr>
          <a:xfrm>
            <a:off x="4067944" y="1529948"/>
            <a:ext cx="2232248" cy="1755980"/>
          </a:xfrm>
          <a:prstGeom prst="rect">
            <a:avLst/>
          </a:prstGeom>
        </p:spPr>
      </p:pic>
    </p:spTree>
    <p:extLst>
      <p:ext uri="{BB962C8B-B14F-4D97-AF65-F5344CB8AC3E}">
        <p14:creationId xmlns:p14="http://schemas.microsoft.com/office/powerpoint/2010/main" val="2992688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DEDDC1-4791-C46F-6FDE-DA8BA48FAEF1}"/>
              </a:ext>
            </a:extLst>
          </p:cNvPr>
          <p:cNvSpPr>
            <a:spLocks noGrp="1"/>
          </p:cNvSpPr>
          <p:nvPr>
            <p:ph type="title"/>
          </p:nvPr>
        </p:nvSpPr>
        <p:spPr/>
        <p:txBody>
          <a:bodyPr/>
          <a:lstStyle/>
          <a:p>
            <a:r>
              <a:rPr kumimoji="1" lang="en-US" altLang="ja-JP" sz="3200" dirty="0">
                <a:solidFill>
                  <a:schemeClr val="tx1"/>
                </a:solidFill>
              </a:rPr>
              <a:t>Ranging accuracy evaluation (SNR: 20 dB)</a:t>
            </a:r>
            <a:endParaRPr kumimoji="1" lang="ja-JP" altLang="en-US" sz="3200">
              <a:solidFill>
                <a:schemeClr val="tx1"/>
              </a:solidFill>
            </a:endParaRPr>
          </a:p>
        </p:txBody>
      </p:sp>
      <p:sp>
        <p:nvSpPr>
          <p:cNvPr id="4" name="スライド番号プレースホルダー 3">
            <a:extLst>
              <a:ext uri="{FF2B5EF4-FFF2-40B4-BE49-F238E27FC236}">
                <a16:creationId xmlns:a16="http://schemas.microsoft.com/office/drawing/2014/main" id="{9103819F-E52C-5342-253F-F4AEB657081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pic>
        <p:nvPicPr>
          <p:cNvPr id="5" name="図 4">
            <a:extLst>
              <a:ext uri="{FF2B5EF4-FFF2-40B4-BE49-F238E27FC236}">
                <a16:creationId xmlns:a16="http://schemas.microsoft.com/office/drawing/2014/main" id="{DE2494D8-AAF5-3663-80BE-0E6C1A95312D}"/>
              </a:ext>
            </a:extLst>
          </p:cNvPr>
          <p:cNvPicPr>
            <a:picLocks noChangeAspect="1"/>
          </p:cNvPicPr>
          <p:nvPr/>
        </p:nvPicPr>
        <p:blipFill>
          <a:blip r:embed="rId2"/>
          <a:stretch>
            <a:fillRect/>
          </a:stretch>
        </p:blipFill>
        <p:spPr>
          <a:xfrm>
            <a:off x="685800" y="2124201"/>
            <a:ext cx="7772400" cy="3843958"/>
          </a:xfrm>
          <a:prstGeom prst="rect">
            <a:avLst/>
          </a:prstGeom>
        </p:spPr>
      </p:pic>
      <p:sp>
        <p:nvSpPr>
          <p:cNvPr id="3" name="テキスト ボックス 2">
            <a:extLst>
              <a:ext uri="{FF2B5EF4-FFF2-40B4-BE49-F238E27FC236}">
                <a16:creationId xmlns:a16="http://schemas.microsoft.com/office/drawing/2014/main" id="{8AA22F53-8973-2099-ED6C-84FE1C98454D}"/>
              </a:ext>
            </a:extLst>
          </p:cNvPr>
          <p:cNvSpPr txBox="1"/>
          <p:nvPr/>
        </p:nvSpPr>
        <p:spPr>
          <a:xfrm>
            <a:off x="5076056" y="5795677"/>
            <a:ext cx="3816424" cy="276999"/>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kumimoji="1" lang="en-US" altLang="ja-JP" dirty="0"/>
              <a:t>The sampling rate of 2 GHz satisfied the requirement</a:t>
            </a:r>
            <a:endParaRPr kumimoji="1" lang="ja-JP" altLang="en-US"/>
          </a:p>
        </p:txBody>
      </p:sp>
    </p:spTree>
    <p:extLst>
      <p:ext uri="{BB962C8B-B14F-4D97-AF65-F5344CB8AC3E}">
        <p14:creationId xmlns:p14="http://schemas.microsoft.com/office/powerpoint/2010/main" val="2264397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DEDDC1-4791-C46F-6FDE-DA8BA48FAEF1}"/>
              </a:ext>
            </a:extLst>
          </p:cNvPr>
          <p:cNvSpPr>
            <a:spLocks noGrp="1"/>
          </p:cNvSpPr>
          <p:nvPr>
            <p:ph type="title"/>
          </p:nvPr>
        </p:nvSpPr>
        <p:spPr/>
        <p:txBody>
          <a:bodyPr/>
          <a:lstStyle/>
          <a:p>
            <a:r>
              <a:rPr kumimoji="1" lang="en-US" altLang="ja-JP" sz="3200" dirty="0">
                <a:solidFill>
                  <a:schemeClr val="tx1"/>
                </a:solidFill>
              </a:rPr>
              <a:t>Ranging accuracy evaluation (SNR: 40 dB)</a:t>
            </a:r>
            <a:endParaRPr kumimoji="1" lang="ja-JP" altLang="en-US" sz="3200">
              <a:solidFill>
                <a:schemeClr val="tx1"/>
              </a:solidFill>
            </a:endParaRPr>
          </a:p>
        </p:txBody>
      </p:sp>
      <p:sp>
        <p:nvSpPr>
          <p:cNvPr id="4" name="スライド番号プレースホルダー 3">
            <a:extLst>
              <a:ext uri="{FF2B5EF4-FFF2-40B4-BE49-F238E27FC236}">
                <a16:creationId xmlns:a16="http://schemas.microsoft.com/office/drawing/2014/main" id="{9103819F-E52C-5342-253F-F4AEB657081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3" name="図 2">
            <a:extLst>
              <a:ext uri="{FF2B5EF4-FFF2-40B4-BE49-F238E27FC236}">
                <a16:creationId xmlns:a16="http://schemas.microsoft.com/office/drawing/2014/main" id="{27F51614-A85B-583C-6DFF-73CDEA33A193}"/>
              </a:ext>
            </a:extLst>
          </p:cNvPr>
          <p:cNvPicPr>
            <a:picLocks noChangeAspect="1"/>
          </p:cNvPicPr>
          <p:nvPr/>
        </p:nvPicPr>
        <p:blipFill>
          <a:blip r:embed="rId2"/>
          <a:stretch>
            <a:fillRect/>
          </a:stretch>
        </p:blipFill>
        <p:spPr>
          <a:xfrm>
            <a:off x="611560" y="1852198"/>
            <a:ext cx="8231503" cy="3960440"/>
          </a:xfrm>
          <a:prstGeom prst="rect">
            <a:avLst/>
          </a:prstGeom>
        </p:spPr>
      </p:pic>
      <p:sp>
        <p:nvSpPr>
          <p:cNvPr id="5" name="テキスト ボックス 4">
            <a:extLst>
              <a:ext uri="{FF2B5EF4-FFF2-40B4-BE49-F238E27FC236}">
                <a16:creationId xmlns:a16="http://schemas.microsoft.com/office/drawing/2014/main" id="{8CA94264-5438-1C5A-FD31-1DEFA5456193}"/>
              </a:ext>
            </a:extLst>
          </p:cNvPr>
          <p:cNvSpPr txBox="1"/>
          <p:nvPr/>
        </p:nvSpPr>
        <p:spPr>
          <a:xfrm>
            <a:off x="5327485" y="5472993"/>
            <a:ext cx="3135599"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kumimoji="1" lang="en-US" altLang="ja-JP" dirty="0"/>
              <a:t>All sampling rates satisfied the requirement</a:t>
            </a:r>
          </a:p>
          <a:p>
            <a:pPr algn="ctr"/>
            <a:r>
              <a:rPr kumimoji="1" lang="en-US" altLang="ja-JP" dirty="0"/>
              <a:t>under clear channel condition</a:t>
            </a:r>
            <a:endParaRPr kumimoji="1" lang="ja-JP" altLang="en-US"/>
          </a:p>
        </p:txBody>
      </p:sp>
    </p:spTree>
    <p:extLst>
      <p:ext uri="{BB962C8B-B14F-4D97-AF65-F5344CB8AC3E}">
        <p14:creationId xmlns:p14="http://schemas.microsoft.com/office/powerpoint/2010/main" val="3197616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DEDDC1-4791-C46F-6FDE-DA8BA48FAEF1}"/>
              </a:ext>
            </a:extLst>
          </p:cNvPr>
          <p:cNvSpPr>
            <a:spLocks noGrp="1"/>
          </p:cNvSpPr>
          <p:nvPr>
            <p:ph type="title"/>
          </p:nvPr>
        </p:nvSpPr>
        <p:spPr/>
        <p:txBody>
          <a:bodyPr/>
          <a:lstStyle/>
          <a:p>
            <a:r>
              <a:rPr kumimoji="1" lang="en-US" altLang="ja-JP" dirty="0">
                <a:solidFill>
                  <a:schemeClr val="tx1"/>
                </a:solidFill>
              </a:rPr>
              <a:t>Ranging accuracy evaluation</a:t>
            </a:r>
            <a:br>
              <a:rPr kumimoji="1" lang="en-US" altLang="ja-JP" dirty="0">
                <a:solidFill>
                  <a:schemeClr val="tx1"/>
                </a:solidFill>
              </a:rPr>
            </a:br>
            <a:r>
              <a:rPr kumimoji="1" lang="en-US" altLang="ja-JP" dirty="0">
                <a:solidFill>
                  <a:schemeClr val="tx1"/>
                </a:solidFill>
              </a:rPr>
              <a:t>under </a:t>
            </a:r>
            <a:r>
              <a:rPr lang="en-US" altLang="ja-JP" dirty="0">
                <a:solidFill>
                  <a:schemeClr val="tx1"/>
                </a:solidFill>
              </a:rPr>
              <a:t>c</a:t>
            </a:r>
            <a:r>
              <a:rPr kumimoji="1" lang="en-US" altLang="ja-JP" dirty="0">
                <a:solidFill>
                  <a:schemeClr val="tx1"/>
                </a:solidFill>
              </a:rPr>
              <a:t>oexistence scenario</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9103819F-E52C-5342-253F-F4AEB657081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pic>
        <p:nvPicPr>
          <p:cNvPr id="3" name="図 2">
            <a:extLst>
              <a:ext uri="{FF2B5EF4-FFF2-40B4-BE49-F238E27FC236}">
                <a16:creationId xmlns:a16="http://schemas.microsoft.com/office/drawing/2014/main" id="{27F51614-A85B-583C-6DFF-73CDEA33A193}"/>
              </a:ext>
            </a:extLst>
          </p:cNvPr>
          <p:cNvPicPr>
            <a:picLocks noChangeAspect="1"/>
          </p:cNvPicPr>
          <p:nvPr/>
        </p:nvPicPr>
        <p:blipFill>
          <a:blip r:embed="rId2"/>
          <a:stretch>
            <a:fillRect/>
          </a:stretch>
        </p:blipFill>
        <p:spPr>
          <a:xfrm>
            <a:off x="611560" y="1852198"/>
            <a:ext cx="8231503" cy="3960440"/>
          </a:xfrm>
          <a:prstGeom prst="rect">
            <a:avLst/>
          </a:prstGeom>
        </p:spPr>
      </p:pic>
      <p:sp>
        <p:nvSpPr>
          <p:cNvPr id="5" name="正方形/長方形 4">
            <a:extLst>
              <a:ext uri="{FF2B5EF4-FFF2-40B4-BE49-F238E27FC236}">
                <a16:creationId xmlns:a16="http://schemas.microsoft.com/office/drawing/2014/main" id="{0DB312D4-333A-82E5-B56E-E8AD8DA2951A}"/>
              </a:ext>
            </a:extLst>
          </p:cNvPr>
          <p:cNvSpPr/>
          <p:nvPr/>
        </p:nvSpPr>
        <p:spPr bwMode="auto">
          <a:xfrm>
            <a:off x="685800" y="3573016"/>
            <a:ext cx="3598168" cy="252028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 name="正方形/長方形 5">
            <a:extLst>
              <a:ext uri="{FF2B5EF4-FFF2-40B4-BE49-F238E27FC236}">
                <a16:creationId xmlns:a16="http://schemas.microsoft.com/office/drawing/2014/main" id="{C5E9BEBC-E2E6-20B8-AFA7-E1EAE23BBE8D}"/>
              </a:ext>
            </a:extLst>
          </p:cNvPr>
          <p:cNvSpPr/>
          <p:nvPr/>
        </p:nvSpPr>
        <p:spPr bwMode="auto">
          <a:xfrm>
            <a:off x="4419181" y="4671985"/>
            <a:ext cx="4231874" cy="142131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8" name="直線矢印コネクタ 7">
            <a:extLst>
              <a:ext uri="{FF2B5EF4-FFF2-40B4-BE49-F238E27FC236}">
                <a16:creationId xmlns:a16="http://schemas.microsoft.com/office/drawing/2014/main" id="{A4B95937-1B9E-EE8E-2F49-8466AB40CE43}"/>
              </a:ext>
            </a:extLst>
          </p:cNvPr>
          <p:cNvCxnSpPr/>
          <p:nvPr/>
        </p:nvCxnSpPr>
        <p:spPr bwMode="auto">
          <a:xfrm flipH="1">
            <a:off x="2915816" y="2564904"/>
            <a:ext cx="1368152" cy="0"/>
          </a:xfrm>
          <a:prstGeom prst="straightConnector1">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a:extLst>
              <a:ext uri="{FF2B5EF4-FFF2-40B4-BE49-F238E27FC236}">
                <a16:creationId xmlns:a16="http://schemas.microsoft.com/office/drawing/2014/main" id="{2656EC7E-A75E-1F37-33B8-D3CD9B99B98A}"/>
              </a:ext>
            </a:extLst>
          </p:cNvPr>
          <p:cNvCxnSpPr/>
          <p:nvPr/>
        </p:nvCxnSpPr>
        <p:spPr bwMode="auto">
          <a:xfrm flipH="1" flipV="1">
            <a:off x="3574876" y="2276872"/>
            <a:ext cx="781100" cy="216024"/>
          </a:xfrm>
          <a:prstGeom prst="straightConnector1">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矢印コネクタ 11">
            <a:extLst>
              <a:ext uri="{FF2B5EF4-FFF2-40B4-BE49-F238E27FC236}">
                <a16:creationId xmlns:a16="http://schemas.microsoft.com/office/drawing/2014/main" id="{3A046317-17FA-8625-1F73-5E3C9EAB35D3}"/>
              </a:ext>
            </a:extLst>
          </p:cNvPr>
          <p:cNvCxnSpPr/>
          <p:nvPr/>
        </p:nvCxnSpPr>
        <p:spPr bwMode="auto">
          <a:xfrm flipH="1" flipV="1">
            <a:off x="2941918" y="2600910"/>
            <a:ext cx="333938" cy="252026"/>
          </a:xfrm>
          <a:prstGeom prst="straightConnector1">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a:extLst>
              <a:ext uri="{FF2B5EF4-FFF2-40B4-BE49-F238E27FC236}">
                <a16:creationId xmlns:a16="http://schemas.microsoft.com/office/drawing/2014/main" id="{DE88D1A2-5B95-38FD-2AB2-FC72965D45E9}"/>
              </a:ext>
            </a:extLst>
          </p:cNvPr>
          <p:cNvCxnSpPr/>
          <p:nvPr/>
        </p:nvCxnSpPr>
        <p:spPr bwMode="auto">
          <a:xfrm flipH="1">
            <a:off x="2915816" y="2276872"/>
            <a:ext cx="576064" cy="219159"/>
          </a:xfrm>
          <a:prstGeom prst="straightConnector1">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a:extLst>
              <a:ext uri="{FF2B5EF4-FFF2-40B4-BE49-F238E27FC236}">
                <a16:creationId xmlns:a16="http://schemas.microsoft.com/office/drawing/2014/main" id="{4F1E9265-47C8-C3D5-073E-1C7F68D77297}"/>
              </a:ext>
            </a:extLst>
          </p:cNvPr>
          <p:cNvCxnSpPr/>
          <p:nvPr/>
        </p:nvCxnSpPr>
        <p:spPr bwMode="auto">
          <a:xfrm flipH="1">
            <a:off x="3355488" y="2600910"/>
            <a:ext cx="928480" cy="307780"/>
          </a:xfrm>
          <a:prstGeom prst="straightConnector1">
            <a:avLst/>
          </a:prstGeom>
          <a:solidFill>
            <a:schemeClr val="accent1"/>
          </a:solidFill>
          <a:ln w="28575"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2" name="図 21">
            <a:extLst>
              <a:ext uri="{FF2B5EF4-FFF2-40B4-BE49-F238E27FC236}">
                <a16:creationId xmlns:a16="http://schemas.microsoft.com/office/drawing/2014/main" id="{0BDA474D-3AE7-A8BF-9E9D-84079633768E}"/>
              </a:ext>
            </a:extLst>
          </p:cNvPr>
          <p:cNvPicPr>
            <a:picLocks noChangeAspect="1"/>
          </p:cNvPicPr>
          <p:nvPr/>
        </p:nvPicPr>
        <p:blipFill>
          <a:blip r:embed="rId3"/>
          <a:stretch>
            <a:fillRect/>
          </a:stretch>
        </p:blipFill>
        <p:spPr>
          <a:xfrm>
            <a:off x="91104" y="3832418"/>
            <a:ext cx="4328077" cy="2451404"/>
          </a:xfrm>
          <a:prstGeom prst="rect">
            <a:avLst/>
          </a:prstGeom>
        </p:spPr>
      </p:pic>
      <p:sp>
        <p:nvSpPr>
          <p:cNvPr id="23" name="テキスト ボックス 22">
            <a:extLst>
              <a:ext uri="{FF2B5EF4-FFF2-40B4-BE49-F238E27FC236}">
                <a16:creationId xmlns:a16="http://schemas.microsoft.com/office/drawing/2014/main" id="{7263CC1D-BC3E-BB9F-DF48-A1B3BBA769AE}"/>
              </a:ext>
            </a:extLst>
          </p:cNvPr>
          <p:cNvSpPr txBox="1"/>
          <p:nvPr/>
        </p:nvSpPr>
        <p:spPr>
          <a:xfrm>
            <a:off x="4554394" y="4586180"/>
            <a:ext cx="3871060" cy="1323439"/>
          </a:xfrm>
          <a:prstGeom prst="rect">
            <a:avLst/>
          </a:prstGeom>
          <a:noFill/>
        </p:spPr>
        <p:txBody>
          <a:bodyPr wrap="none" rtlCol="0">
            <a:spAutoFit/>
          </a:bodyPr>
          <a:lstStyle/>
          <a:p>
            <a:r>
              <a:rPr kumimoji="1" lang="en-US" altLang="ja-JP" sz="1600" dirty="0"/>
              <a:t>Sampling frequency: 1 GHz</a:t>
            </a:r>
          </a:p>
          <a:p>
            <a:endParaRPr kumimoji="1" lang="en-US" altLang="ja-JP" sz="1600" dirty="0"/>
          </a:p>
          <a:p>
            <a:r>
              <a:rPr kumimoji="1" lang="en-US" altLang="ja-JP" sz="1600" dirty="0"/>
              <a:t>Coexistence of up to five interference nodes</a:t>
            </a:r>
          </a:p>
          <a:p>
            <a:endParaRPr kumimoji="1" lang="en-US" altLang="ja-JP" sz="1600" dirty="0"/>
          </a:p>
          <a:p>
            <a:r>
              <a:rPr kumimoji="1" lang="en-US" altLang="ja-JP" sz="1600" b="1" dirty="0">
                <a:solidFill>
                  <a:schemeClr val="accent1"/>
                </a:solidFill>
              </a:rPr>
              <a:t>M-sequence-based interference mitigation</a:t>
            </a:r>
            <a:endParaRPr kumimoji="1" lang="ja-JP" altLang="en-US" sz="1600" b="1">
              <a:solidFill>
                <a:schemeClr val="accent1"/>
              </a:solidFill>
            </a:endParaRPr>
          </a:p>
        </p:txBody>
      </p:sp>
      <p:sp>
        <p:nvSpPr>
          <p:cNvPr id="7" name="テキスト ボックス 6">
            <a:extLst>
              <a:ext uri="{FF2B5EF4-FFF2-40B4-BE49-F238E27FC236}">
                <a16:creationId xmlns:a16="http://schemas.microsoft.com/office/drawing/2014/main" id="{950CD2F7-ECFD-040C-082C-8CB3EB78BEA6}"/>
              </a:ext>
            </a:extLst>
          </p:cNvPr>
          <p:cNvSpPr txBox="1"/>
          <p:nvPr/>
        </p:nvSpPr>
        <p:spPr>
          <a:xfrm>
            <a:off x="4433294" y="3544968"/>
            <a:ext cx="4477375" cy="1077218"/>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endParaRPr kumimoji="1" lang="en-US" altLang="ja-JP" sz="1600" dirty="0"/>
          </a:p>
          <a:p>
            <a:pPr algn="ctr"/>
            <a:r>
              <a:rPr kumimoji="1" lang="en-US" altLang="ja-JP" sz="1600" dirty="0"/>
              <a:t>No performance degradation was confirmed</a:t>
            </a:r>
          </a:p>
          <a:p>
            <a:pPr algn="ctr"/>
            <a:r>
              <a:rPr kumimoji="1" lang="en-US" altLang="ja-JP" sz="1600" dirty="0"/>
              <a:t>with M-sequence-based interference mitigation</a:t>
            </a:r>
          </a:p>
          <a:p>
            <a:pPr algn="ctr"/>
            <a:endParaRPr kumimoji="1" lang="en-US" altLang="ja-JP" sz="1600" dirty="0"/>
          </a:p>
        </p:txBody>
      </p:sp>
    </p:spTree>
    <p:extLst>
      <p:ext uri="{BB962C8B-B14F-4D97-AF65-F5344CB8AC3E}">
        <p14:creationId xmlns:p14="http://schemas.microsoft.com/office/powerpoint/2010/main" val="2514725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solidFill>
                  <a:schemeClr val="tx1"/>
                </a:solidFill>
              </a:rPr>
              <a:t>References</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spTree>
    <p:extLst>
      <p:ext uri="{BB962C8B-B14F-4D97-AF65-F5344CB8AC3E}">
        <p14:creationId xmlns:p14="http://schemas.microsoft.com/office/powerpoint/2010/main" val="20376172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3085</TotalTime>
  <Words>748</Words>
  <Application>Microsoft Macintosh PowerPoint</Application>
  <PresentationFormat>画面に合わせる (4:3)</PresentationFormat>
  <Paragraphs>53</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ＭＳ Ｐゴシック</vt:lpstr>
      <vt:lpstr>Arial</vt:lpstr>
      <vt:lpstr>Times New Roman</vt:lpstr>
      <vt:lpstr>Office テーマ</vt:lpstr>
      <vt:lpstr>PowerPoint プレゼンテーション</vt:lpstr>
      <vt:lpstr>Ranging Accuracy Evaluation under TG6ma Communication Scenarios</vt:lpstr>
      <vt:lpstr>Introduction</vt:lpstr>
      <vt:lpstr>UWB ranging in CFP</vt:lpstr>
      <vt:lpstr>Propagation model in a hospital room[1]</vt:lpstr>
      <vt:lpstr>Ranging accuracy evaluation (SNR: 20 dB)</vt:lpstr>
      <vt:lpstr>Ranging accuracy evaluation (SNR: 40 dB)</vt:lpstr>
      <vt:lpstr>Ranging accuracy evaluation under coexistence scenario</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 Anzai</cp:lastModifiedBy>
  <cp:revision>476</cp:revision>
  <cp:lastPrinted>1998-02-10T13:28:06Z</cp:lastPrinted>
  <dcterms:created xsi:type="dcterms:W3CDTF">2022-07-12T12:04:50Z</dcterms:created>
  <dcterms:modified xsi:type="dcterms:W3CDTF">2024-11-13T18:48:02Z</dcterms:modified>
</cp:coreProperties>
</file>