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377" r:id="rId4"/>
    <p:sldId id="393" r:id="rId5"/>
    <p:sldId id="395" r:id="rId6"/>
    <p:sldId id="385" r:id="rId7"/>
    <p:sldId id="394" r:id="rId8"/>
    <p:sldId id="396" r:id="rId9"/>
    <p:sldId id="392"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41"/>
    <p:restoredTop sz="96327"/>
  </p:normalViewPr>
  <p:slideViewPr>
    <p:cSldViewPr>
      <p:cViewPr varScale="1">
        <p:scale>
          <a:sx n="97" d="100"/>
          <a:sy n="97" d="100"/>
        </p:scale>
        <p:origin x="1768"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15-24-0248-00-006a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724128" y="6468850"/>
            <a:ext cx="3240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Y. </a:t>
            </a:r>
            <a:r>
              <a:rPr lang="en-US" altLang="ja-JP" dirty="0" err="1">
                <a:ea typeface="ＭＳ Ｐゴシック" panose="020B0600070205080204" pitchFamily="34" charset="-128"/>
              </a:rPr>
              <a:t>Oguri</a:t>
            </a:r>
            <a:r>
              <a:rPr lang="en-US" altLang="ja-JP" dirty="0">
                <a:ea typeface="ＭＳ Ｐゴシック" panose="020B0600070205080204" pitchFamily="34" charset="-128"/>
              </a:rPr>
              <a:t>, S. Ishiguro,  T. Kobayashi</a:t>
            </a:r>
          </a:p>
          <a:p>
            <a:r>
              <a:rPr lang="en-US" altLang="ja-JP" dirty="0">
                <a:ea typeface="ＭＳ Ｐゴシック" panose="020B0600070205080204" pitchFamily="34" charset="-128"/>
              </a:rPr>
              <a:t>(Nagoya Inst. Technol.)</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Ranging Accuracy Evaluation under TG6ma Communication Scenarios</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May 14th,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Anzai, Yuhei </a:t>
            </a:r>
            <a:r>
              <a:rPr lang="en-US" altLang="ja-JP" sz="1600" dirty="0" err="1">
                <a:ea typeface="ＭＳ Ｐゴシック" panose="020B0600070205080204" pitchFamily="34" charset="-128"/>
              </a:rPr>
              <a:t>Oguri</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Shunsuke</a:t>
            </a:r>
            <a:r>
              <a:rPr lang="en-US" altLang="ja-JP" sz="1600" dirty="0">
                <a:ea typeface="ＭＳ Ｐゴシック" panose="020B0600070205080204" pitchFamily="34" charset="-128"/>
              </a:rPr>
              <a:t> Ishiguro, Takumi Kobayashi</a:t>
            </a: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interference cancellation on UWB ranging accuracy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solidFill>
                  <a:schemeClr val="tx1"/>
                </a:solidFill>
              </a:rPr>
              <a:t>References</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Ranging Accuracy Evaluation under TG6ma Communication Scenarios</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 Yuhei </a:t>
            </a:r>
            <a:r>
              <a:rPr lang="en-US" altLang="ja-JP" sz="2800" dirty="0" err="1">
                <a:latin typeface="Times New Roman" panose="02020603050405020304" pitchFamily="18" charset="0"/>
                <a:cs typeface="Times New Roman" panose="02020603050405020304" pitchFamily="18" charset="0"/>
              </a:rPr>
              <a:t>Oguri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Shunsuke</a:t>
            </a:r>
            <a:r>
              <a:rPr lang="en-US" altLang="ja-JP" sz="2800" dirty="0">
                <a:latin typeface="Times New Roman" panose="02020603050405020304" pitchFamily="18" charset="0"/>
                <a:cs typeface="Times New Roman" panose="02020603050405020304" pitchFamily="18" charset="0"/>
              </a:rPr>
              <a:t> Ishiguro,</a:t>
            </a:r>
          </a:p>
          <a:p>
            <a:r>
              <a:rPr lang="en-US" altLang="ja-JP" sz="2800" dirty="0">
                <a:latin typeface="Times New Roman" panose="02020603050405020304" pitchFamily="18" charset="0"/>
                <a:cs typeface="Times New Roman" panose="02020603050405020304" pitchFamily="18" charset="0"/>
              </a:rPr>
              <a:t>Takumi Kobayashi</a:t>
            </a:r>
          </a:p>
          <a:p>
            <a:r>
              <a:rPr lang="en-US" altLang="ja-JP" dirty="0">
                <a:latin typeface="Times New Roman" panose="02020603050405020304" pitchFamily="18" charset="0"/>
                <a:cs typeface="Times New Roman" panose="02020603050405020304" pitchFamily="18" charset="0"/>
              </a:rPr>
              <a:t>Nagoya Institute of Technology (NIT)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Introduction</a:t>
            </a:r>
            <a:endParaRPr kumimoji="1" lang="ja-JP" altLang="en-US">
              <a:solidFill>
                <a:schemeClr val="tx1"/>
              </a:solidFill>
            </a:endParaRPr>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p:txBody>
          <a:bodyPr/>
          <a:lstStyle/>
          <a:p>
            <a:r>
              <a:rPr kumimoji="1" lang="en-US" altLang="ja-JP" sz="2800" dirty="0">
                <a:latin typeface="Times New Roman" panose="02020603050405020304" pitchFamily="18" charset="0"/>
                <a:cs typeface="Times New Roman" panose="02020603050405020304" pitchFamily="18" charset="0"/>
              </a:rPr>
              <a:t>Ranging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4ab, and 4z</a:t>
            </a:r>
          </a:p>
          <a:p>
            <a:r>
              <a:rPr kumimoji="1" lang="en-US" altLang="ja-JP" sz="2800" dirty="0">
                <a:latin typeface="Times New Roman" panose="02020603050405020304" pitchFamily="18" charset="0"/>
                <a:cs typeface="Times New Roman" panose="02020603050405020304" pitchFamily="18" charset="0"/>
              </a:rPr>
              <a:t>UWB techniques have the potential to achieve high accuracy in supporting important applications in HBAN and VBAN</a:t>
            </a:r>
          </a:p>
          <a:p>
            <a:r>
              <a:rPr kumimoji="1" lang="en-US" altLang="ja-JP" sz="2800" dirty="0">
                <a:latin typeface="Times New Roman" panose="02020603050405020304" pitchFamily="18" charset="0"/>
                <a:cs typeface="Times New Roman" panose="02020603050405020304" pitchFamily="18" charset="0"/>
              </a:rPr>
              <a:t>It is important to discuss the ranging accuracy under multiple BAN coexistence situations </a:t>
            </a:r>
            <a:r>
              <a:rPr kumimoji="1" lang="en-US" altLang="ja-JP" sz="2800" u="sng" dirty="0">
                <a:latin typeface="Times New Roman" panose="02020603050405020304" pitchFamily="18" charset="0"/>
                <a:cs typeface="Times New Roman" panose="02020603050405020304" pitchFamily="18" charset="0"/>
              </a:rPr>
              <a:t>under the BAN channel models</a:t>
            </a:r>
            <a:endParaRPr kumimoji="1" lang="ja-JP" altLang="en-US" sz="2800" u="sng">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6747C6-4601-1561-9089-3E097151BA2E}"/>
              </a:ext>
            </a:extLst>
          </p:cNvPr>
          <p:cNvSpPr>
            <a:spLocks noGrp="1"/>
          </p:cNvSpPr>
          <p:nvPr>
            <p:ph type="title"/>
          </p:nvPr>
        </p:nvSpPr>
        <p:spPr/>
        <p:txBody>
          <a:bodyPr/>
          <a:lstStyle/>
          <a:p>
            <a:r>
              <a:rPr kumimoji="1" lang="en-US" altLang="ja-JP">
                <a:solidFill>
                  <a:schemeClr val="tx1"/>
                </a:solidFill>
              </a:rPr>
              <a:t>UWB ranging in CFP</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8CD3A70F-01F4-C4E4-24AE-577070E4F84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6" name="コンテンツ プレースホルダー 2">
            <a:extLst>
              <a:ext uri="{FF2B5EF4-FFF2-40B4-BE49-F238E27FC236}">
                <a16:creationId xmlns:a16="http://schemas.microsoft.com/office/drawing/2014/main" id="{BD529989-054E-2067-3263-93292CA59FAD}"/>
              </a:ext>
            </a:extLst>
          </p:cNvPr>
          <p:cNvSpPr>
            <a:spLocks noGrp="1"/>
          </p:cNvSpPr>
          <p:nvPr>
            <p:ph idx="1"/>
          </p:nvPr>
        </p:nvSpPr>
        <p:spPr>
          <a:xfrm>
            <a:off x="685800" y="1981200"/>
            <a:ext cx="7772400" cy="1303784"/>
          </a:xfrm>
        </p:spPr>
        <p:txBody>
          <a:bodyPr/>
          <a:lstStyle/>
          <a:p>
            <a:r>
              <a:rPr lang="en-US" altLang="ja-JP" sz="2400" dirty="0">
                <a:latin typeface="Times New Roman" panose="02020603050405020304" pitchFamily="18" charset="0"/>
                <a:cs typeface="Times New Roman" panose="02020603050405020304" pitchFamily="18" charset="0"/>
              </a:rPr>
              <a:t>It is more realistic that ranging is performed in contention free period (CFP), which results in the realization of both data transmission and ranging in the same period</a:t>
            </a:r>
          </a:p>
        </p:txBody>
      </p:sp>
      <p:pic>
        <p:nvPicPr>
          <p:cNvPr id="12" name="図 11">
            <a:extLst>
              <a:ext uri="{FF2B5EF4-FFF2-40B4-BE49-F238E27FC236}">
                <a16:creationId xmlns:a16="http://schemas.microsoft.com/office/drawing/2014/main" id="{7A938D7D-3E8F-0DFF-3960-3C9492C38D67}"/>
              </a:ext>
            </a:extLst>
          </p:cNvPr>
          <p:cNvPicPr>
            <a:picLocks noChangeAspect="1"/>
          </p:cNvPicPr>
          <p:nvPr/>
        </p:nvPicPr>
        <p:blipFill>
          <a:blip r:embed="rId2"/>
          <a:stretch>
            <a:fillRect/>
          </a:stretch>
        </p:blipFill>
        <p:spPr>
          <a:xfrm>
            <a:off x="348858" y="3508677"/>
            <a:ext cx="5112568" cy="2405914"/>
          </a:xfrm>
          <a:prstGeom prst="rect">
            <a:avLst/>
          </a:prstGeom>
        </p:spPr>
      </p:pic>
      <p:pic>
        <p:nvPicPr>
          <p:cNvPr id="13" name="図 12">
            <a:extLst>
              <a:ext uri="{FF2B5EF4-FFF2-40B4-BE49-F238E27FC236}">
                <a16:creationId xmlns:a16="http://schemas.microsoft.com/office/drawing/2014/main" id="{7791B0A5-765C-EFFB-F51F-4B5C762C40A1}"/>
              </a:ext>
            </a:extLst>
          </p:cNvPr>
          <p:cNvPicPr>
            <a:picLocks noChangeAspect="1"/>
          </p:cNvPicPr>
          <p:nvPr/>
        </p:nvPicPr>
        <p:blipFill rotWithShape="1">
          <a:blip r:embed="rId3"/>
          <a:srcRect l="54734" t="-3185" r="9954" b="52276"/>
          <a:stretch/>
        </p:blipFill>
        <p:spPr>
          <a:xfrm>
            <a:off x="5580112" y="3840623"/>
            <a:ext cx="3240360" cy="2073968"/>
          </a:xfrm>
          <a:prstGeom prst="rect">
            <a:avLst/>
          </a:prstGeom>
        </p:spPr>
      </p:pic>
      <p:sp>
        <p:nvSpPr>
          <p:cNvPr id="3" name="楕円 2">
            <a:extLst>
              <a:ext uri="{FF2B5EF4-FFF2-40B4-BE49-F238E27FC236}">
                <a16:creationId xmlns:a16="http://schemas.microsoft.com/office/drawing/2014/main" id="{D69C4807-B759-7D68-DBFA-7BA1343A2D56}"/>
              </a:ext>
            </a:extLst>
          </p:cNvPr>
          <p:cNvSpPr/>
          <p:nvPr/>
        </p:nvSpPr>
        <p:spPr bwMode="auto">
          <a:xfrm>
            <a:off x="1403648" y="4653136"/>
            <a:ext cx="576064" cy="648072"/>
          </a:xfrm>
          <a:prstGeom prst="ellipse">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8D1F221D-E6C6-DE73-32AE-16F1AC43BB52}"/>
              </a:ext>
            </a:extLst>
          </p:cNvPr>
          <p:cNvCxnSpPr/>
          <p:nvPr/>
        </p:nvCxnSpPr>
        <p:spPr bwMode="auto">
          <a:xfrm flipH="1">
            <a:off x="1979712" y="4429443"/>
            <a:ext cx="3481714" cy="367709"/>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548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9A7E1-8CB8-2975-0D9F-518E03521E7D}"/>
              </a:ext>
            </a:extLst>
          </p:cNvPr>
          <p:cNvSpPr>
            <a:spLocks noGrp="1"/>
          </p:cNvSpPr>
          <p:nvPr>
            <p:ph type="title"/>
          </p:nvPr>
        </p:nvSpPr>
        <p:spPr/>
        <p:txBody>
          <a:bodyPr/>
          <a:lstStyle/>
          <a:p>
            <a:r>
              <a:rPr kumimoji="1" lang="en-US" altLang="ja-JP" dirty="0">
                <a:solidFill>
                  <a:schemeClr val="tx1"/>
                </a:solidFill>
              </a:rPr>
              <a:t>Discussion items</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863B228C-0D09-F20F-D165-99DAC8216E7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34" name="図 33">
            <a:extLst>
              <a:ext uri="{FF2B5EF4-FFF2-40B4-BE49-F238E27FC236}">
                <a16:creationId xmlns:a16="http://schemas.microsoft.com/office/drawing/2014/main" id="{768CFF34-0495-A820-5DAA-AED98D73BA13}"/>
              </a:ext>
            </a:extLst>
          </p:cNvPr>
          <p:cNvPicPr>
            <a:picLocks noChangeAspect="1"/>
          </p:cNvPicPr>
          <p:nvPr/>
        </p:nvPicPr>
        <p:blipFill>
          <a:blip r:embed="rId2"/>
          <a:stretch>
            <a:fillRect/>
          </a:stretch>
        </p:blipFill>
        <p:spPr>
          <a:xfrm>
            <a:off x="539552" y="1752600"/>
            <a:ext cx="8180139" cy="4745129"/>
          </a:xfrm>
          <a:prstGeom prst="rect">
            <a:avLst/>
          </a:prstGeom>
        </p:spPr>
      </p:pic>
    </p:spTree>
    <p:extLst>
      <p:ext uri="{BB962C8B-B14F-4D97-AF65-F5344CB8AC3E}">
        <p14:creationId xmlns:p14="http://schemas.microsoft.com/office/powerpoint/2010/main" val="324673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Propagation model in a hospital room</a:t>
            </a:r>
            <a:r>
              <a:rPr kumimoji="1" lang="en-US" altLang="ja-JP" baseline="30000" dirty="0">
                <a:solidFill>
                  <a:schemeClr val="tx1"/>
                </a:solidFill>
              </a:rPr>
              <a:t>[1]</a:t>
            </a:r>
            <a:endParaRPr kumimoji="1" lang="ja-JP" altLang="en-US" baseline="30000">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6</a:t>
            </a:fld>
            <a:endParaRPr lang="en-US" altLang="ja-JP"/>
          </a:p>
        </p:txBody>
      </p:sp>
      <p:pic>
        <p:nvPicPr>
          <p:cNvPr id="17" name="図 16">
            <a:extLst>
              <a:ext uri="{FF2B5EF4-FFF2-40B4-BE49-F238E27FC236}">
                <a16:creationId xmlns:a16="http://schemas.microsoft.com/office/drawing/2014/main" id="{B91BE0FA-FC28-04C3-B288-E1358B9409E2}"/>
              </a:ext>
            </a:extLst>
          </p:cNvPr>
          <p:cNvPicPr>
            <a:picLocks noChangeAspect="1"/>
          </p:cNvPicPr>
          <p:nvPr/>
        </p:nvPicPr>
        <p:blipFill>
          <a:blip r:embed="rId2"/>
          <a:stretch>
            <a:fillRect/>
          </a:stretch>
        </p:blipFill>
        <p:spPr>
          <a:xfrm>
            <a:off x="295804" y="1777955"/>
            <a:ext cx="8848196" cy="4204800"/>
          </a:xfrm>
          <a:prstGeom prst="rect">
            <a:avLst/>
          </a:prstGeom>
        </p:spPr>
      </p:pic>
      <p:sp>
        <p:nvSpPr>
          <p:cNvPr id="3" name="テキスト ボックス 2">
            <a:extLst>
              <a:ext uri="{FF2B5EF4-FFF2-40B4-BE49-F238E27FC236}">
                <a16:creationId xmlns:a16="http://schemas.microsoft.com/office/drawing/2014/main" id="{2C57B00E-ABB6-78FE-7B21-EDCEAB34A36C}"/>
              </a:ext>
            </a:extLst>
          </p:cNvPr>
          <p:cNvSpPr txBox="1"/>
          <p:nvPr/>
        </p:nvSpPr>
        <p:spPr>
          <a:xfrm>
            <a:off x="1397692" y="6053800"/>
            <a:ext cx="7746308" cy="400110"/>
          </a:xfrm>
          <a:prstGeom prst="rect">
            <a:avLst/>
          </a:prstGeom>
          <a:noFill/>
        </p:spPr>
        <p:txBody>
          <a:bodyPr wrap="square">
            <a:spAutoFit/>
          </a:bodyPr>
          <a:lstStyle/>
          <a:p>
            <a:r>
              <a:rPr lang="en-US" altLang="ja-JP" sz="1000" dirty="0">
                <a:latin typeface="Times New Roman" panose="02020603050405020304" pitchFamily="18" charset="0"/>
                <a:cs typeface="Times New Roman" panose="02020603050405020304" pitchFamily="18" charset="0"/>
              </a:rPr>
              <a:t>[1]:</a:t>
            </a:r>
            <a:r>
              <a:rPr lang="ja-JP" altLang="en-US" sz="1000" dirty="0">
                <a:latin typeface="Times New Roman" panose="02020603050405020304" pitchFamily="18" charset="0"/>
                <a:cs typeface="Times New Roman" panose="02020603050405020304" pitchFamily="18" charset="0"/>
              </a:rPr>
              <a:t> </a:t>
            </a:r>
            <a:r>
              <a:rPr lang="en-US" altLang="ja-JP" sz="1000" b="0" dirty="0">
                <a:effectLst/>
                <a:latin typeface="Times New Roman" panose="02020603050405020304" pitchFamily="18" charset="0"/>
                <a:cs typeface="Times New Roman" panose="02020603050405020304" pitchFamily="18" charset="0"/>
              </a:rPr>
              <a:t>K. Takizawa, T. Aoyagi, H. -B. Li, J. -</a:t>
            </a:r>
            <a:r>
              <a:rPr lang="en-US" altLang="ja-JP" sz="1000" b="0" dirty="0" err="1">
                <a:effectLst/>
                <a:latin typeface="Times New Roman" panose="02020603050405020304" pitchFamily="18" charset="0"/>
                <a:cs typeface="Times New Roman" panose="02020603050405020304" pitchFamily="18" charset="0"/>
              </a:rPr>
              <a:t>i</a:t>
            </a:r>
            <a:r>
              <a:rPr lang="en-US" altLang="ja-JP" sz="1000" b="0" dirty="0">
                <a:effectLst/>
                <a:latin typeface="Times New Roman" panose="02020603050405020304" pitchFamily="18" charset="0"/>
                <a:cs typeface="Times New Roman" panose="02020603050405020304" pitchFamily="18" charset="0"/>
              </a:rPr>
              <a:t>. Takada, T. Kobayashi and R. Kohno, "Path loss and power delay profile channel models for wireless body area networks," 2009 IEEE Antennas and Propagation Society International Symposium, North Charleston, SC, USA, 2009, pp. 1-4.</a:t>
            </a:r>
          </a:p>
        </p:txBody>
      </p:sp>
      <p:pic>
        <p:nvPicPr>
          <p:cNvPr id="5" name="図 4">
            <a:extLst>
              <a:ext uri="{FF2B5EF4-FFF2-40B4-BE49-F238E27FC236}">
                <a16:creationId xmlns:a16="http://schemas.microsoft.com/office/drawing/2014/main" id="{750B1E7A-63BA-C08D-16D0-0C265F283CAC}"/>
              </a:ext>
            </a:extLst>
          </p:cNvPr>
          <p:cNvPicPr>
            <a:picLocks noChangeAspect="1"/>
          </p:cNvPicPr>
          <p:nvPr/>
        </p:nvPicPr>
        <p:blipFill>
          <a:blip r:embed="rId3"/>
          <a:stretch>
            <a:fillRect/>
          </a:stretch>
        </p:blipFill>
        <p:spPr>
          <a:xfrm>
            <a:off x="4067944" y="1529948"/>
            <a:ext cx="2232248" cy="1755980"/>
          </a:xfrm>
          <a:prstGeom prst="rect">
            <a:avLst/>
          </a:prstGeom>
        </p:spPr>
      </p:pic>
    </p:spTree>
    <p:extLst>
      <p:ext uri="{BB962C8B-B14F-4D97-AF65-F5344CB8AC3E}">
        <p14:creationId xmlns:p14="http://schemas.microsoft.com/office/powerpoint/2010/main" val="299268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Effect of packet length</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7</a:t>
            </a:fld>
            <a:endParaRPr lang="en-US" altLang="ja-JP"/>
          </a:p>
        </p:txBody>
      </p:sp>
      <mc:AlternateContent xmlns:mc="http://schemas.openxmlformats.org/markup-compatibility/2006">
        <mc:Choice xmlns:a14="http://schemas.microsoft.com/office/drawing/2010/main" Requires="a14">
          <p:graphicFrame>
            <p:nvGraphicFramePr>
              <p:cNvPr id="3" name="表 2">
                <a:extLst>
                  <a:ext uri="{FF2B5EF4-FFF2-40B4-BE49-F238E27FC236}">
                    <a16:creationId xmlns:a16="http://schemas.microsoft.com/office/drawing/2014/main" id="{D9474F14-08EA-D2D1-3755-DA0C7A856D11}"/>
                  </a:ext>
                </a:extLst>
              </p:cNvPr>
              <p:cNvGraphicFramePr>
                <a:graphicFrameLocks noGrp="1"/>
              </p:cNvGraphicFramePr>
              <p:nvPr>
                <p:extLst>
                  <p:ext uri="{D42A27DB-BD31-4B8C-83A1-F6EECF244321}">
                    <p14:modId xmlns:p14="http://schemas.microsoft.com/office/powerpoint/2010/main" val="1221866082"/>
                  </p:ext>
                </p:extLst>
              </p:nvPr>
            </p:nvGraphicFramePr>
            <p:xfrm>
              <a:off x="467544" y="1752600"/>
              <a:ext cx="5544616" cy="731520"/>
            </p:xfrm>
            <a:graphic>
              <a:graphicData uri="http://schemas.openxmlformats.org/drawingml/2006/table">
                <a:tbl>
                  <a:tblPr firstRow="1" bandRow="1">
                    <a:tableStyleId>{5940675A-B579-460E-94D1-54222C63F5DA}</a:tableStyleId>
                  </a:tblPr>
                  <a:tblGrid>
                    <a:gridCol w="4581684">
                      <a:extLst>
                        <a:ext uri="{9D8B030D-6E8A-4147-A177-3AD203B41FA5}">
                          <a16:colId xmlns:a16="http://schemas.microsoft.com/office/drawing/2014/main" val="1906668340"/>
                        </a:ext>
                      </a:extLst>
                    </a:gridCol>
                    <a:gridCol w="962932">
                      <a:extLst>
                        <a:ext uri="{9D8B030D-6E8A-4147-A177-3AD203B41FA5}">
                          <a16:colId xmlns:a16="http://schemas.microsoft.com/office/drawing/2014/main" val="2428369734"/>
                        </a:ext>
                      </a:extLst>
                    </a:gridCol>
                  </a:tblGrid>
                  <a:tr h="283341">
                    <a:tc>
                      <a:txBody>
                        <a:bodyPr/>
                        <a:lstStyle/>
                        <a:p>
                          <a:r>
                            <a:rPr kumimoji="1" lang="en-US" altLang="ja-JP" sz="1800">
                              <a:latin typeface="Times New Roman" panose="02020603050405020304" pitchFamily="18" charset="0"/>
                              <a:cs typeface="Times New Roman" panose="02020603050405020304" pitchFamily="18" charset="0"/>
                            </a:rPr>
                            <a:t>SNR (Signal-to-Noise Power Ratio)</a:t>
                          </a:r>
                          <a:endParaRPr kumimoji="1" lang="ja-JP" altLang="en-US" sz="180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800">
                              <a:latin typeface="Times New Roman" panose="02020603050405020304" pitchFamily="18" charset="0"/>
                              <a:cs typeface="Times New Roman" panose="02020603050405020304" pitchFamily="18" charset="0"/>
                            </a:rPr>
                            <a:t>0 dB</a:t>
                          </a:r>
                          <a:endParaRPr kumimoji="1" lang="ja-JP" altLang="en-US" sz="1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080911"/>
                      </a:ext>
                    </a:extLst>
                  </a:tr>
                  <a:tr h="283341">
                    <a:tc>
                      <a:txBody>
                        <a:bodyPr/>
                        <a:lstStyle/>
                        <a:p>
                          <a:r>
                            <a:rPr kumimoji="1" lang="en-US" altLang="ja-JP" sz="1800" dirty="0">
                              <a:latin typeface="Times New Roman" panose="02020603050405020304" pitchFamily="18" charset="0"/>
                              <a:cs typeface="Times New Roman" panose="02020603050405020304" pitchFamily="18" charset="0"/>
                            </a:rPr>
                            <a:t>Threshold</a:t>
                          </a:r>
                          <a:r>
                            <a:rPr kumimoji="1" lang="en-US" altLang="ja-JP" sz="1800" baseline="0" dirty="0">
                              <a:latin typeface="Times New Roman" panose="02020603050405020304" pitchFamily="18" charset="0"/>
                              <a:cs typeface="Times New Roman" panose="02020603050405020304" pitchFamily="18" charset="0"/>
                            </a:rPr>
                            <a:t> coefficient </a:t>
                          </a:r>
                          <a14:m>
                            <m:oMath xmlns:m="http://schemas.openxmlformats.org/officeDocument/2006/math">
                              <m:r>
                                <a:rPr kumimoji="1" lang="en-US" altLang="ja-JP" sz="1800" b="0" i="1" smtClean="0">
                                  <a:latin typeface="Cambria Math" panose="02040503050406030204" pitchFamily="18" charset="0"/>
                                </a:rPr>
                                <m:t>𝜃</m:t>
                              </m:r>
                            </m:oMath>
                          </a14:m>
                          <a:r>
                            <a:rPr kumimoji="1" lang="ja-JP" altLang="en-US" sz="1800" dirty="0">
                              <a:latin typeface="Times New Roman" panose="02020603050405020304" pitchFamily="18" charset="0"/>
                              <a:cs typeface="Times New Roman" panose="02020603050405020304" pitchFamily="18" charset="0"/>
                            </a:rPr>
                            <a:t>（</a:t>
                          </a:r>
                          <a:r>
                            <a:rPr kumimoji="1" lang="en-US" altLang="ja-JP" sz="1800" dirty="0">
                              <a:latin typeface="Times New Roman" panose="02020603050405020304" pitchFamily="18" charset="0"/>
                              <a:cs typeface="Times New Roman" panose="02020603050405020304" pitchFamily="18" charset="0"/>
                            </a:rPr>
                            <a:t>Ratio</a:t>
                          </a:r>
                          <a:r>
                            <a:rPr kumimoji="1" lang="en-US" altLang="ja-JP" sz="1800" baseline="0" dirty="0">
                              <a:latin typeface="Times New Roman" panose="02020603050405020304" pitchFamily="18" charset="0"/>
                              <a:cs typeface="Times New Roman" panose="02020603050405020304" pitchFamily="18" charset="0"/>
                            </a:rPr>
                            <a:t> to Maximum</a:t>
                          </a:r>
                          <a:r>
                            <a:rPr kumimoji="1" lang="ja-JP" altLang="en-US" sz="1800" dirty="0">
                              <a:latin typeface="Times New Roman" panose="02020603050405020304" pitchFamily="18" charset="0"/>
                              <a:cs typeface="Times New Roman" panose="02020603050405020304" pitchFamily="18" charset="0"/>
                            </a:rPr>
                            <a:t>）</a:t>
                          </a:r>
                        </a:p>
                      </a:txBody>
                      <a:tcPr/>
                    </a:tc>
                    <a:tc>
                      <a:txBody>
                        <a:bodyPr/>
                        <a:lstStyle/>
                        <a:p>
                          <a:pPr algn="ctr"/>
                          <a:r>
                            <a:rPr kumimoji="1" lang="en-US" altLang="ja-JP" sz="1800" dirty="0">
                              <a:latin typeface="Times New Roman" panose="02020603050405020304" pitchFamily="18" charset="0"/>
                              <a:cs typeface="Times New Roman" panose="02020603050405020304" pitchFamily="18" charset="0"/>
                            </a:rPr>
                            <a:t>0.4</a:t>
                          </a:r>
                          <a:endParaRPr kumimoji="1" lang="ja-JP"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62338533"/>
                      </a:ext>
                    </a:extLst>
                  </a:tr>
                </a:tbl>
              </a:graphicData>
            </a:graphic>
          </p:graphicFrame>
        </mc:Choice>
        <mc:Fallback>
          <p:graphicFrame>
            <p:nvGraphicFramePr>
              <p:cNvPr id="3" name="表 2">
                <a:extLst>
                  <a:ext uri="{FF2B5EF4-FFF2-40B4-BE49-F238E27FC236}">
                    <a16:creationId xmlns:a16="http://schemas.microsoft.com/office/drawing/2014/main" id="{D9474F14-08EA-D2D1-3755-DA0C7A856D11}"/>
                  </a:ext>
                </a:extLst>
              </p:cNvPr>
              <p:cNvGraphicFramePr>
                <a:graphicFrameLocks noGrp="1"/>
              </p:cNvGraphicFramePr>
              <p:nvPr>
                <p:extLst>
                  <p:ext uri="{D42A27DB-BD31-4B8C-83A1-F6EECF244321}">
                    <p14:modId xmlns:p14="http://schemas.microsoft.com/office/powerpoint/2010/main" val="1221866082"/>
                  </p:ext>
                </p:extLst>
              </p:nvPr>
            </p:nvGraphicFramePr>
            <p:xfrm>
              <a:off x="467544" y="1752600"/>
              <a:ext cx="5544616" cy="731520"/>
            </p:xfrm>
            <a:graphic>
              <a:graphicData uri="http://schemas.openxmlformats.org/drawingml/2006/table">
                <a:tbl>
                  <a:tblPr firstRow="1" bandRow="1">
                    <a:tableStyleId>{5940675A-B579-460E-94D1-54222C63F5DA}</a:tableStyleId>
                  </a:tblPr>
                  <a:tblGrid>
                    <a:gridCol w="4581684">
                      <a:extLst>
                        <a:ext uri="{9D8B030D-6E8A-4147-A177-3AD203B41FA5}">
                          <a16:colId xmlns:a16="http://schemas.microsoft.com/office/drawing/2014/main" val="1906668340"/>
                        </a:ext>
                      </a:extLst>
                    </a:gridCol>
                    <a:gridCol w="962932">
                      <a:extLst>
                        <a:ext uri="{9D8B030D-6E8A-4147-A177-3AD203B41FA5}">
                          <a16:colId xmlns:a16="http://schemas.microsoft.com/office/drawing/2014/main" val="2428369734"/>
                        </a:ext>
                      </a:extLst>
                    </a:gridCol>
                  </a:tblGrid>
                  <a:tr h="365760">
                    <a:tc>
                      <a:txBody>
                        <a:bodyPr/>
                        <a:lstStyle/>
                        <a:p>
                          <a:r>
                            <a:rPr kumimoji="1" lang="en-US" altLang="ja-JP" sz="1800">
                              <a:latin typeface="Times New Roman" panose="02020603050405020304" pitchFamily="18" charset="0"/>
                              <a:cs typeface="Times New Roman" panose="02020603050405020304" pitchFamily="18" charset="0"/>
                            </a:rPr>
                            <a:t>SNR (Signal-to-Noise Power Ratio)</a:t>
                          </a:r>
                          <a:endParaRPr kumimoji="1" lang="ja-JP" altLang="en-US" sz="180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800">
                              <a:latin typeface="Times New Roman" panose="02020603050405020304" pitchFamily="18" charset="0"/>
                              <a:cs typeface="Times New Roman" panose="02020603050405020304" pitchFamily="18" charset="0"/>
                            </a:rPr>
                            <a:t>0 dB</a:t>
                          </a:r>
                          <a:endParaRPr kumimoji="1" lang="ja-JP" altLang="en-US" sz="1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080911"/>
                      </a:ext>
                    </a:extLst>
                  </a:tr>
                  <a:tr h="365760">
                    <a:tc>
                      <a:txBody>
                        <a:bodyPr/>
                        <a:lstStyle/>
                        <a:p>
                          <a:endParaRPr lang="ja-JP"/>
                        </a:p>
                      </a:txBody>
                      <a:tcPr>
                        <a:blipFill>
                          <a:blip r:embed="rId2"/>
                          <a:stretch>
                            <a:fillRect l="-133" t="-110000" r="-21248" b="-26667"/>
                          </a:stretch>
                        </a:blipFill>
                      </a:tcPr>
                    </a:tc>
                    <a:tc>
                      <a:txBody>
                        <a:bodyPr/>
                        <a:lstStyle/>
                        <a:p>
                          <a:pPr algn="ctr"/>
                          <a:r>
                            <a:rPr kumimoji="1" lang="en-US" altLang="ja-JP" sz="1800" dirty="0">
                              <a:latin typeface="Times New Roman" panose="02020603050405020304" pitchFamily="18" charset="0"/>
                              <a:cs typeface="Times New Roman" panose="02020603050405020304" pitchFamily="18" charset="0"/>
                            </a:rPr>
                            <a:t>0.4</a:t>
                          </a:r>
                          <a:endParaRPr kumimoji="1" lang="ja-JP"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62338533"/>
                      </a:ext>
                    </a:extLst>
                  </a:tr>
                </a:tbl>
              </a:graphicData>
            </a:graphic>
          </p:graphicFrame>
        </mc:Fallback>
      </mc:AlternateContent>
      <p:pic>
        <p:nvPicPr>
          <p:cNvPr id="5" name="図 4">
            <a:extLst>
              <a:ext uri="{FF2B5EF4-FFF2-40B4-BE49-F238E27FC236}">
                <a16:creationId xmlns:a16="http://schemas.microsoft.com/office/drawing/2014/main" id="{B4416FC6-A4E0-4CE1-9C60-74FEE6EDCAD7}"/>
              </a:ext>
            </a:extLst>
          </p:cNvPr>
          <p:cNvPicPr>
            <a:picLocks noChangeAspect="1"/>
          </p:cNvPicPr>
          <p:nvPr/>
        </p:nvPicPr>
        <p:blipFill>
          <a:blip r:embed="rId3"/>
          <a:stretch>
            <a:fillRect/>
          </a:stretch>
        </p:blipFill>
        <p:spPr>
          <a:xfrm>
            <a:off x="467544" y="3008693"/>
            <a:ext cx="4045447" cy="2768883"/>
          </a:xfrm>
          <a:prstGeom prst="rect">
            <a:avLst/>
          </a:prstGeom>
        </p:spPr>
      </p:pic>
      <p:pic>
        <p:nvPicPr>
          <p:cNvPr id="6" name="図 5">
            <a:extLst>
              <a:ext uri="{FF2B5EF4-FFF2-40B4-BE49-F238E27FC236}">
                <a16:creationId xmlns:a16="http://schemas.microsoft.com/office/drawing/2014/main" id="{1EDC19EA-963E-EBD9-6EAC-4FF0DB75343F}"/>
              </a:ext>
            </a:extLst>
          </p:cNvPr>
          <p:cNvPicPr>
            <a:picLocks noChangeAspect="1"/>
          </p:cNvPicPr>
          <p:nvPr/>
        </p:nvPicPr>
        <p:blipFill>
          <a:blip r:embed="rId4"/>
          <a:stretch>
            <a:fillRect/>
          </a:stretch>
        </p:blipFill>
        <p:spPr>
          <a:xfrm>
            <a:off x="4572000" y="2991035"/>
            <a:ext cx="4062452" cy="2786541"/>
          </a:xfrm>
          <a:prstGeom prst="rect">
            <a:avLst/>
          </a:prstGeom>
        </p:spPr>
      </p:pic>
    </p:spTree>
    <p:extLst>
      <p:ext uri="{BB962C8B-B14F-4D97-AF65-F5344CB8AC3E}">
        <p14:creationId xmlns:p14="http://schemas.microsoft.com/office/powerpoint/2010/main" val="3388283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Effect of packet length</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8</a:t>
            </a:fld>
            <a:endParaRPr lang="en-US" altLang="ja-JP"/>
          </a:p>
        </p:txBody>
      </p:sp>
      <mc:AlternateContent xmlns:mc="http://schemas.openxmlformats.org/markup-compatibility/2006">
        <mc:Choice xmlns:a14="http://schemas.microsoft.com/office/drawing/2010/main" Requires="a14">
          <p:graphicFrame>
            <p:nvGraphicFramePr>
              <p:cNvPr id="3" name="表 2">
                <a:extLst>
                  <a:ext uri="{FF2B5EF4-FFF2-40B4-BE49-F238E27FC236}">
                    <a16:creationId xmlns:a16="http://schemas.microsoft.com/office/drawing/2014/main" id="{D9474F14-08EA-D2D1-3755-DA0C7A856D11}"/>
                  </a:ext>
                </a:extLst>
              </p:cNvPr>
              <p:cNvGraphicFramePr>
                <a:graphicFrameLocks noGrp="1"/>
              </p:cNvGraphicFramePr>
              <p:nvPr/>
            </p:nvGraphicFramePr>
            <p:xfrm>
              <a:off x="467544" y="1752600"/>
              <a:ext cx="5544616" cy="731520"/>
            </p:xfrm>
            <a:graphic>
              <a:graphicData uri="http://schemas.openxmlformats.org/drawingml/2006/table">
                <a:tbl>
                  <a:tblPr firstRow="1" bandRow="1">
                    <a:tableStyleId>{5940675A-B579-460E-94D1-54222C63F5DA}</a:tableStyleId>
                  </a:tblPr>
                  <a:tblGrid>
                    <a:gridCol w="4581684">
                      <a:extLst>
                        <a:ext uri="{9D8B030D-6E8A-4147-A177-3AD203B41FA5}">
                          <a16:colId xmlns:a16="http://schemas.microsoft.com/office/drawing/2014/main" val="1906668340"/>
                        </a:ext>
                      </a:extLst>
                    </a:gridCol>
                    <a:gridCol w="962932">
                      <a:extLst>
                        <a:ext uri="{9D8B030D-6E8A-4147-A177-3AD203B41FA5}">
                          <a16:colId xmlns:a16="http://schemas.microsoft.com/office/drawing/2014/main" val="2428369734"/>
                        </a:ext>
                      </a:extLst>
                    </a:gridCol>
                  </a:tblGrid>
                  <a:tr h="283341">
                    <a:tc>
                      <a:txBody>
                        <a:bodyPr/>
                        <a:lstStyle/>
                        <a:p>
                          <a:r>
                            <a:rPr kumimoji="1" lang="en-US" altLang="ja-JP" sz="1800">
                              <a:latin typeface="Times New Roman" panose="02020603050405020304" pitchFamily="18" charset="0"/>
                              <a:cs typeface="Times New Roman" panose="02020603050405020304" pitchFamily="18" charset="0"/>
                            </a:rPr>
                            <a:t>SNR (Signal-to-Noise Power Ratio)</a:t>
                          </a:r>
                          <a:endParaRPr kumimoji="1" lang="ja-JP" altLang="en-US" sz="180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800">
                              <a:latin typeface="Times New Roman" panose="02020603050405020304" pitchFamily="18" charset="0"/>
                              <a:cs typeface="Times New Roman" panose="02020603050405020304" pitchFamily="18" charset="0"/>
                            </a:rPr>
                            <a:t>0 dB</a:t>
                          </a:r>
                          <a:endParaRPr kumimoji="1" lang="ja-JP" altLang="en-US" sz="1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080911"/>
                      </a:ext>
                    </a:extLst>
                  </a:tr>
                  <a:tr h="283341">
                    <a:tc>
                      <a:txBody>
                        <a:bodyPr/>
                        <a:lstStyle/>
                        <a:p>
                          <a:r>
                            <a:rPr kumimoji="1" lang="en-US" altLang="ja-JP" sz="1800" dirty="0">
                              <a:latin typeface="Times New Roman" panose="02020603050405020304" pitchFamily="18" charset="0"/>
                              <a:cs typeface="Times New Roman" panose="02020603050405020304" pitchFamily="18" charset="0"/>
                            </a:rPr>
                            <a:t>Threshold</a:t>
                          </a:r>
                          <a:r>
                            <a:rPr kumimoji="1" lang="en-US" altLang="ja-JP" sz="1800" baseline="0" dirty="0">
                              <a:latin typeface="Times New Roman" panose="02020603050405020304" pitchFamily="18" charset="0"/>
                              <a:cs typeface="Times New Roman" panose="02020603050405020304" pitchFamily="18" charset="0"/>
                            </a:rPr>
                            <a:t> coefficient </a:t>
                          </a:r>
                          <a14:m>
                            <m:oMath xmlns:m="http://schemas.openxmlformats.org/officeDocument/2006/math">
                              <m:r>
                                <a:rPr kumimoji="1" lang="en-US" altLang="ja-JP" sz="1800" b="0" i="1" smtClean="0">
                                  <a:latin typeface="Cambria Math" panose="02040503050406030204" pitchFamily="18" charset="0"/>
                                </a:rPr>
                                <m:t>𝜃</m:t>
                              </m:r>
                            </m:oMath>
                          </a14:m>
                          <a:r>
                            <a:rPr kumimoji="1" lang="ja-JP" altLang="en-US" sz="1800" dirty="0">
                              <a:latin typeface="Times New Roman" panose="02020603050405020304" pitchFamily="18" charset="0"/>
                              <a:cs typeface="Times New Roman" panose="02020603050405020304" pitchFamily="18" charset="0"/>
                            </a:rPr>
                            <a:t>（</a:t>
                          </a:r>
                          <a:r>
                            <a:rPr kumimoji="1" lang="en-US" altLang="ja-JP" sz="1800" dirty="0">
                              <a:latin typeface="Times New Roman" panose="02020603050405020304" pitchFamily="18" charset="0"/>
                              <a:cs typeface="Times New Roman" panose="02020603050405020304" pitchFamily="18" charset="0"/>
                            </a:rPr>
                            <a:t>Ratio</a:t>
                          </a:r>
                          <a:r>
                            <a:rPr kumimoji="1" lang="en-US" altLang="ja-JP" sz="1800" baseline="0" dirty="0">
                              <a:latin typeface="Times New Roman" panose="02020603050405020304" pitchFamily="18" charset="0"/>
                              <a:cs typeface="Times New Roman" panose="02020603050405020304" pitchFamily="18" charset="0"/>
                            </a:rPr>
                            <a:t> to Maximum</a:t>
                          </a:r>
                          <a:r>
                            <a:rPr kumimoji="1" lang="ja-JP" altLang="en-US" sz="1800" dirty="0">
                              <a:latin typeface="Times New Roman" panose="02020603050405020304" pitchFamily="18" charset="0"/>
                              <a:cs typeface="Times New Roman" panose="02020603050405020304" pitchFamily="18" charset="0"/>
                            </a:rPr>
                            <a:t>）</a:t>
                          </a:r>
                        </a:p>
                      </a:txBody>
                      <a:tcPr/>
                    </a:tc>
                    <a:tc>
                      <a:txBody>
                        <a:bodyPr/>
                        <a:lstStyle/>
                        <a:p>
                          <a:pPr algn="ctr"/>
                          <a:r>
                            <a:rPr kumimoji="1" lang="en-US" altLang="ja-JP" sz="1800" dirty="0">
                              <a:latin typeface="Times New Roman" panose="02020603050405020304" pitchFamily="18" charset="0"/>
                              <a:cs typeface="Times New Roman" panose="02020603050405020304" pitchFamily="18" charset="0"/>
                            </a:rPr>
                            <a:t>0.4</a:t>
                          </a:r>
                          <a:endParaRPr kumimoji="1" lang="ja-JP"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62338533"/>
                      </a:ext>
                    </a:extLst>
                  </a:tr>
                </a:tbl>
              </a:graphicData>
            </a:graphic>
          </p:graphicFrame>
        </mc:Choice>
        <mc:Fallback>
          <p:graphicFrame>
            <p:nvGraphicFramePr>
              <p:cNvPr id="3" name="表 2">
                <a:extLst>
                  <a:ext uri="{FF2B5EF4-FFF2-40B4-BE49-F238E27FC236}">
                    <a16:creationId xmlns:a16="http://schemas.microsoft.com/office/drawing/2014/main" id="{D9474F14-08EA-D2D1-3755-DA0C7A856D11}"/>
                  </a:ext>
                </a:extLst>
              </p:cNvPr>
              <p:cNvGraphicFramePr>
                <a:graphicFrameLocks noGrp="1"/>
              </p:cNvGraphicFramePr>
              <p:nvPr/>
            </p:nvGraphicFramePr>
            <p:xfrm>
              <a:off x="467544" y="1752600"/>
              <a:ext cx="5544616" cy="731520"/>
            </p:xfrm>
            <a:graphic>
              <a:graphicData uri="http://schemas.openxmlformats.org/drawingml/2006/table">
                <a:tbl>
                  <a:tblPr firstRow="1" bandRow="1">
                    <a:tableStyleId>{5940675A-B579-460E-94D1-54222C63F5DA}</a:tableStyleId>
                  </a:tblPr>
                  <a:tblGrid>
                    <a:gridCol w="4581684">
                      <a:extLst>
                        <a:ext uri="{9D8B030D-6E8A-4147-A177-3AD203B41FA5}">
                          <a16:colId xmlns:a16="http://schemas.microsoft.com/office/drawing/2014/main" val="1906668340"/>
                        </a:ext>
                      </a:extLst>
                    </a:gridCol>
                    <a:gridCol w="962932">
                      <a:extLst>
                        <a:ext uri="{9D8B030D-6E8A-4147-A177-3AD203B41FA5}">
                          <a16:colId xmlns:a16="http://schemas.microsoft.com/office/drawing/2014/main" val="2428369734"/>
                        </a:ext>
                      </a:extLst>
                    </a:gridCol>
                  </a:tblGrid>
                  <a:tr h="365760">
                    <a:tc>
                      <a:txBody>
                        <a:bodyPr/>
                        <a:lstStyle/>
                        <a:p>
                          <a:r>
                            <a:rPr kumimoji="1" lang="en-US" altLang="ja-JP" sz="1800">
                              <a:latin typeface="Times New Roman" panose="02020603050405020304" pitchFamily="18" charset="0"/>
                              <a:cs typeface="Times New Roman" panose="02020603050405020304" pitchFamily="18" charset="0"/>
                            </a:rPr>
                            <a:t>SNR (Signal-to-Noise Power Ratio)</a:t>
                          </a:r>
                          <a:endParaRPr kumimoji="1" lang="ja-JP" altLang="en-US" sz="180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800">
                              <a:latin typeface="Times New Roman" panose="02020603050405020304" pitchFamily="18" charset="0"/>
                              <a:cs typeface="Times New Roman" panose="02020603050405020304" pitchFamily="18" charset="0"/>
                            </a:rPr>
                            <a:t>0 dB</a:t>
                          </a:r>
                          <a:endParaRPr kumimoji="1" lang="ja-JP" altLang="en-US" sz="1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080911"/>
                      </a:ext>
                    </a:extLst>
                  </a:tr>
                  <a:tr h="365760">
                    <a:tc>
                      <a:txBody>
                        <a:bodyPr/>
                        <a:lstStyle/>
                        <a:p>
                          <a:endParaRPr lang="ja-JP"/>
                        </a:p>
                      </a:txBody>
                      <a:tcPr>
                        <a:blipFill>
                          <a:blip r:embed="rId2"/>
                          <a:stretch>
                            <a:fillRect l="-133" t="-110000" r="-21248" b="-26667"/>
                          </a:stretch>
                        </a:blipFill>
                      </a:tcPr>
                    </a:tc>
                    <a:tc>
                      <a:txBody>
                        <a:bodyPr/>
                        <a:lstStyle/>
                        <a:p>
                          <a:pPr algn="ctr"/>
                          <a:r>
                            <a:rPr kumimoji="1" lang="en-US" altLang="ja-JP" sz="1800" dirty="0">
                              <a:latin typeface="Times New Roman" panose="02020603050405020304" pitchFamily="18" charset="0"/>
                              <a:cs typeface="Times New Roman" panose="02020603050405020304" pitchFamily="18" charset="0"/>
                            </a:rPr>
                            <a:t>0.4</a:t>
                          </a:r>
                          <a:endParaRPr kumimoji="1" lang="ja-JP"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62338533"/>
                      </a:ext>
                    </a:extLst>
                  </a:tr>
                </a:tbl>
              </a:graphicData>
            </a:graphic>
          </p:graphicFrame>
        </mc:Fallback>
      </mc:AlternateContent>
      <p:pic>
        <p:nvPicPr>
          <p:cNvPr id="7" name="図 6">
            <a:extLst>
              <a:ext uri="{FF2B5EF4-FFF2-40B4-BE49-F238E27FC236}">
                <a16:creationId xmlns:a16="http://schemas.microsoft.com/office/drawing/2014/main" id="{65CEDE50-28FA-E389-1EA5-DD699E18B0E8}"/>
              </a:ext>
            </a:extLst>
          </p:cNvPr>
          <p:cNvPicPr>
            <a:picLocks noChangeAspect="1"/>
          </p:cNvPicPr>
          <p:nvPr/>
        </p:nvPicPr>
        <p:blipFill>
          <a:blip r:embed="rId3"/>
          <a:stretch>
            <a:fillRect/>
          </a:stretch>
        </p:blipFill>
        <p:spPr>
          <a:xfrm>
            <a:off x="2051720" y="2660613"/>
            <a:ext cx="5112568" cy="3511587"/>
          </a:xfrm>
          <a:prstGeom prst="rect">
            <a:avLst/>
          </a:prstGeom>
        </p:spPr>
      </p:pic>
    </p:spTree>
    <p:extLst>
      <p:ext uri="{BB962C8B-B14F-4D97-AF65-F5344CB8AC3E}">
        <p14:creationId xmlns:p14="http://schemas.microsoft.com/office/powerpoint/2010/main" val="397742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Ranging performance evaluation</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9</a:t>
            </a:fld>
            <a:endParaRPr lang="en-US" altLang="ja-JP"/>
          </a:p>
        </p:txBody>
      </p:sp>
      <mc:AlternateContent xmlns:mc="http://schemas.openxmlformats.org/markup-compatibility/2006">
        <mc:Choice xmlns:a14="http://schemas.microsoft.com/office/drawing/2010/main" Requires="a14">
          <p:graphicFrame>
            <p:nvGraphicFramePr>
              <p:cNvPr id="6" name="表 5">
                <a:extLst>
                  <a:ext uri="{FF2B5EF4-FFF2-40B4-BE49-F238E27FC236}">
                    <a16:creationId xmlns:a16="http://schemas.microsoft.com/office/drawing/2014/main" id="{2D9E87A8-D998-DEED-9AF1-82E94101DAC8}"/>
                  </a:ext>
                </a:extLst>
              </p:cNvPr>
              <p:cNvGraphicFramePr>
                <a:graphicFrameLocks noGrp="1"/>
              </p:cNvGraphicFramePr>
              <p:nvPr>
                <p:extLst>
                  <p:ext uri="{D42A27DB-BD31-4B8C-83A1-F6EECF244321}">
                    <p14:modId xmlns:p14="http://schemas.microsoft.com/office/powerpoint/2010/main" val="1117733837"/>
                  </p:ext>
                </p:extLst>
              </p:nvPr>
            </p:nvGraphicFramePr>
            <p:xfrm>
              <a:off x="539552" y="1628800"/>
              <a:ext cx="5227732" cy="1371600"/>
            </p:xfrm>
            <a:graphic>
              <a:graphicData uri="http://schemas.openxmlformats.org/drawingml/2006/table">
                <a:tbl>
                  <a:tblPr firstRow="1" bandRow="1"/>
                  <a:tblGrid>
                    <a:gridCol w="4319833">
                      <a:extLst>
                        <a:ext uri="{9D8B030D-6E8A-4147-A177-3AD203B41FA5}">
                          <a16:colId xmlns:a16="http://schemas.microsoft.com/office/drawing/2014/main" val="1906668340"/>
                        </a:ext>
                      </a:extLst>
                    </a:gridCol>
                    <a:gridCol w="907899">
                      <a:extLst>
                        <a:ext uri="{9D8B030D-6E8A-4147-A177-3AD203B41FA5}">
                          <a16:colId xmlns:a16="http://schemas.microsoft.com/office/drawing/2014/main" val="2428369734"/>
                        </a:ext>
                      </a:extLst>
                    </a:gridCol>
                  </a:tblGrid>
                  <a:tr h="28334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en-US" altLang="ja-JP" sz="1800">
                              <a:latin typeface="Times New Roman" panose="02020603050405020304" pitchFamily="18" charset="0"/>
                              <a:cs typeface="Times New Roman" panose="02020603050405020304" pitchFamily="18" charset="0"/>
                            </a:rPr>
                            <a:t>Threshold</a:t>
                          </a:r>
                          <a:r>
                            <a:rPr kumimoji="1" lang="en-US" altLang="ja-JP" sz="1800" baseline="0">
                              <a:latin typeface="Times New Roman" panose="02020603050405020304" pitchFamily="18" charset="0"/>
                              <a:cs typeface="Times New Roman" panose="02020603050405020304" pitchFamily="18" charset="0"/>
                            </a:rPr>
                            <a:t> coefficient </a:t>
                          </a:r>
                          <a14:m>
                            <m:oMath xmlns:m="http://schemas.openxmlformats.org/officeDocument/2006/math">
                              <m:r>
                                <a:rPr kumimoji="1" lang="en-US" altLang="ja-JP" sz="1800" b="0" i="1" smtClean="0">
                                  <a:latin typeface="Cambria Math" panose="02040503050406030204" pitchFamily="18" charset="0"/>
                                </a:rPr>
                                <m:t>𝜃</m:t>
                              </m:r>
                            </m:oMath>
                          </a14:m>
                          <a:r>
                            <a:rPr kumimoji="1" lang="ja-JP" altLang="en-US" sz="1800">
                              <a:latin typeface="Times New Roman" panose="02020603050405020304" pitchFamily="18" charset="0"/>
                              <a:cs typeface="Times New Roman" panose="02020603050405020304" pitchFamily="18" charset="0"/>
                            </a:rPr>
                            <a:t>（</a:t>
                          </a:r>
                          <a:r>
                            <a:rPr kumimoji="1" lang="en-US" altLang="ja-JP" sz="1800">
                              <a:latin typeface="Times New Roman" panose="02020603050405020304" pitchFamily="18" charset="0"/>
                              <a:cs typeface="Times New Roman" panose="02020603050405020304" pitchFamily="18" charset="0"/>
                            </a:rPr>
                            <a:t>Ratio</a:t>
                          </a:r>
                          <a:r>
                            <a:rPr kumimoji="1" lang="en-US" altLang="ja-JP" sz="1800" baseline="0">
                              <a:latin typeface="Times New Roman" panose="02020603050405020304" pitchFamily="18" charset="0"/>
                              <a:cs typeface="Times New Roman" panose="02020603050405020304" pitchFamily="18" charset="0"/>
                            </a:rPr>
                            <a:t> to Maximum</a:t>
                          </a:r>
                          <a:r>
                            <a:rPr kumimoji="1" lang="en-US" altLang="ja-JP" sz="1800">
                              <a:latin typeface="Times New Roman" panose="02020603050405020304" pitchFamily="18" charset="0"/>
                              <a:cs typeface="Times New Roman" panose="02020603050405020304" pitchFamily="18" charset="0"/>
                            </a:rPr>
                            <a:t>)</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800">
                              <a:latin typeface="Times New Roman" panose="02020603050405020304" pitchFamily="18" charset="0"/>
                              <a:cs typeface="Times New Roman" panose="02020603050405020304" pitchFamily="18" charset="0"/>
                            </a:rPr>
                            <a:t>0.4</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62080911"/>
                      </a:ext>
                    </a:extLst>
                  </a:tr>
                  <a:tr h="28334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Maximum</a:t>
                          </a:r>
                          <a:r>
                            <a:rPr kumimoji="1" lang="ja-JP" altLang="en-US"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 </a:t>
                          </a:r>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of</a:t>
                          </a:r>
                          <a:r>
                            <a:rPr kumimoji="1" lang="ja-JP" altLang="en-US"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 </a:t>
                          </a:r>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packet</a:t>
                          </a:r>
                          <a:r>
                            <a:rPr kumimoji="1" lang="ja-JP" altLang="en-US"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 </a:t>
                          </a:r>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length </a:t>
                          </a:r>
                          <a:r>
                            <a:rPr kumimoji="1" lang="en-US" altLang="ja-JP" sz="1800" b="0" i="0" u="none" strike="noStrike" kern="1200" cap="none" spc="0" normalizeH="0" baseline="0" noProof="0">
                              <a:ln>
                                <a:noFill/>
                              </a:ln>
                              <a:solidFill>
                                <a:prstClr val="black"/>
                              </a:solidFill>
                              <a:effectLst/>
                              <a:uLnTx/>
                              <a:uFillTx/>
                              <a:latin typeface="Times New Roman"/>
                              <a:ea typeface="+mn-ea"/>
                              <a:cs typeface="+mn-cs"/>
                            </a:rPr>
                            <a:t>[Byte]</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800">
                              <a:latin typeface="Times New Roman" panose="02020603050405020304" pitchFamily="18" charset="0"/>
                              <a:cs typeface="Times New Roman" panose="02020603050405020304" pitchFamily="18" charset="0"/>
                            </a:rPr>
                            <a:t>2000</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962338533"/>
                      </a:ext>
                    </a:extLst>
                  </a:tr>
                  <a:tr h="28334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en-US" altLang="ja-JP" sz="1800" dirty="0">
                              <a:latin typeface="Times New Roman" panose="02020603050405020304" pitchFamily="18" charset="0"/>
                              <a:cs typeface="Times New Roman" panose="02020603050405020304" pitchFamily="18" charset="0"/>
                            </a:rPr>
                            <a:t>Clock drift [ppm]</a:t>
                          </a:r>
                          <a:endParaRPr kumimoji="1" lang="ja-JP" altLang="en-US" sz="1800" dirty="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800" dirty="0">
                              <a:latin typeface="Times New Roman" panose="02020603050405020304" pitchFamily="18" charset="0"/>
                              <a:cs typeface="Times New Roman" panose="02020603050405020304" pitchFamily="18" charset="0"/>
                            </a:rPr>
                            <a:t>5</a:t>
                          </a:r>
                          <a:endParaRPr kumimoji="1" lang="ja-JP" altLang="en-US" sz="1800" dirty="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19832771"/>
                      </a:ext>
                    </a:extLst>
                  </a:tr>
                </a:tbl>
              </a:graphicData>
            </a:graphic>
          </p:graphicFrame>
        </mc:Choice>
        <mc:Fallback>
          <p:graphicFrame>
            <p:nvGraphicFramePr>
              <p:cNvPr id="6" name="表 5">
                <a:extLst>
                  <a:ext uri="{FF2B5EF4-FFF2-40B4-BE49-F238E27FC236}">
                    <a16:creationId xmlns:a16="http://schemas.microsoft.com/office/drawing/2014/main" id="{2D9E87A8-D998-DEED-9AF1-82E94101DAC8}"/>
                  </a:ext>
                </a:extLst>
              </p:cNvPr>
              <p:cNvGraphicFramePr>
                <a:graphicFrameLocks noGrp="1"/>
              </p:cNvGraphicFramePr>
              <p:nvPr>
                <p:extLst>
                  <p:ext uri="{D42A27DB-BD31-4B8C-83A1-F6EECF244321}">
                    <p14:modId xmlns:p14="http://schemas.microsoft.com/office/powerpoint/2010/main" val="1117733837"/>
                  </p:ext>
                </p:extLst>
              </p:nvPr>
            </p:nvGraphicFramePr>
            <p:xfrm>
              <a:off x="539552" y="1628800"/>
              <a:ext cx="5227732" cy="1371600"/>
            </p:xfrm>
            <a:graphic>
              <a:graphicData uri="http://schemas.openxmlformats.org/drawingml/2006/table">
                <a:tbl>
                  <a:tblPr firstRow="1" bandRow="1"/>
                  <a:tblGrid>
                    <a:gridCol w="4319833">
                      <a:extLst>
                        <a:ext uri="{9D8B030D-6E8A-4147-A177-3AD203B41FA5}">
                          <a16:colId xmlns:a16="http://schemas.microsoft.com/office/drawing/2014/main" val="1906668340"/>
                        </a:ext>
                      </a:extLst>
                    </a:gridCol>
                    <a:gridCol w="907899">
                      <a:extLst>
                        <a:ext uri="{9D8B030D-6E8A-4147-A177-3AD203B41FA5}">
                          <a16:colId xmlns:a16="http://schemas.microsoft.com/office/drawing/2014/main" val="2428369734"/>
                        </a:ext>
                      </a:extLst>
                    </a:gridCol>
                  </a:tblGrid>
                  <a:tr h="640080">
                    <a:tc>
                      <a:txBody>
                        <a:bodyPr/>
                        <a:lstStyle/>
                        <a:p>
                          <a:endParaRPr lang="ja-JP"/>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blipFill>
                          <a:blip r:embed="rId2"/>
                          <a:stretch>
                            <a:fillRect l="-141" t="-6667" r="-21268" b="-129524"/>
                          </a:stretch>
                        </a:blip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800">
                              <a:latin typeface="Times New Roman" panose="02020603050405020304" pitchFamily="18" charset="0"/>
                              <a:cs typeface="Times New Roman" panose="02020603050405020304" pitchFamily="18" charset="0"/>
                            </a:rPr>
                            <a:t>0.4</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62080911"/>
                      </a:ext>
                    </a:extLst>
                  </a:tr>
                  <a:tr h="36576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Maximum</a:t>
                          </a:r>
                          <a:r>
                            <a:rPr kumimoji="1" lang="ja-JP" altLang="en-US"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 </a:t>
                          </a:r>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of</a:t>
                          </a:r>
                          <a:r>
                            <a:rPr kumimoji="1" lang="ja-JP" altLang="en-US"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 </a:t>
                          </a:r>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packet</a:t>
                          </a:r>
                          <a:r>
                            <a:rPr kumimoji="1" lang="ja-JP" altLang="en-US"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 </a:t>
                          </a:r>
                          <a:r>
                            <a:rPr kumimoji="1" lang="en-US" altLang="ja-JP" sz="1800" b="0" i="0" u="none" strike="noStrike" kern="1200" cap="none" spc="0" normalizeH="0" baseline="0" noProof="0">
                              <a:ln>
                                <a:noFill/>
                              </a:ln>
                              <a:solidFill>
                                <a:prstClr val="black"/>
                              </a:solidFill>
                              <a:effectLst/>
                              <a:uLnTx/>
                              <a:uFillTx/>
                              <a:latin typeface="Times New Roman"/>
                              <a:ea typeface="+mn-ea"/>
                              <a:cs typeface="Times New Roman" panose="02020603050405020304" pitchFamily="18" charset="0"/>
                            </a:rPr>
                            <a:t>length </a:t>
                          </a:r>
                          <a:r>
                            <a:rPr kumimoji="1" lang="en-US" altLang="ja-JP" sz="1800" b="0" i="0" u="none" strike="noStrike" kern="1200" cap="none" spc="0" normalizeH="0" baseline="0" noProof="0">
                              <a:ln>
                                <a:noFill/>
                              </a:ln>
                              <a:solidFill>
                                <a:prstClr val="black"/>
                              </a:solidFill>
                              <a:effectLst/>
                              <a:uLnTx/>
                              <a:uFillTx/>
                              <a:latin typeface="Times New Roman"/>
                              <a:ea typeface="+mn-ea"/>
                              <a:cs typeface="+mn-cs"/>
                            </a:rPr>
                            <a:t>[Byte]</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800">
                              <a:latin typeface="Times New Roman" panose="02020603050405020304" pitchFamily="18" charset="0"/>
                              <a:cs typeface="Times New Roman" panose="02020603050405020304" pitchFamily="18" charset="0"/>
                            </a:rPr>
                            <a:t>2000</a:t>
                          </a:r>
                          <a:endParaRPr kumimoji="1" lang="ja-JP" altLang="en-US" sz="180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962338533"/>
                      </a:ext>
                    </a:extLst>
                  </a:tr>
                  <a:tr h="36576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en-US" altLang="ja-JP" sz="1800" dirty="0">
                              <a:latin typeface="Times New Roman" panose="02020603050405020304" pitchFamily="18" charset="0"/>
                              <a:cs typeface="Times New Roman" panose="02020603050405020304" pitchFamily="18" charset="0"/>
                            </a:rPr>
                            <a:t>Clock drift [ppm]</a:t>
                          </a:r>
                          <a:endParaRPr kumimoji="1" lang="ja-JP" altLang="en-US" sz="1800" dirty="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800" dirty="0">
                              <a:latin typeface="Times New Roman" panose="02020603050405020304" pitchFamily="18" charset="0"/>
                              <a:cs typeface="Times New Roman" panose="02020603050405020304" pitchFamily="18" charset="0"/>
                            </a:rPr>
                            <a:t>5</a:t>
                          </a:r>
                          <a:endParaRPr kumimoji="1" lang="ja-JP" altLang="en-US" sz="1800" dirty="0">
                            <a:latin typeface="Times New Roman" panose="02020603050405020304" pitchFamily="18" charset="0"/>
                            <a:cs typeface="Times New Roman" panose="02020603050405020304" pitchFamily="18"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19832771"/>
                      </a:ext>
                    </a:extLst>
                  </a:tr>
                </a:tbl>
              </a:graphicData>
            </a:graphic>
          </p:graphicFrame>
        </mc:Fallback>
      </mc:AlternateContent>
      <p:sp>
        <p:nvSpPr>
          <p:cNvPr id="7" name="テキスト ボックス 6">
            <a:extLst>
              <a:ext uri="{FF2B5EF4-FFF2-40B4-BE49-F238E27FC236}">
                <a16:creationId xmlns:a16="http://schemas.microsoft.com/office/drawing/2014/main" id="{5C96FF18-E229-742A-4817-6462A1AD6BEA}"/>
              </a:ext>
            </a:extLst>
          </p:cNvPr>
          <p:cNvSpPr txBox="1"/>
          <p:nvPr/>
        </p:nvSpPr>
        <p:spPr>
          <a:xfrm>
            <a:off x="539552" y="3000400"/>
            <a:ext cx="6387404"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50" charset="-128"/>
              </a:rPr>
              <a:t>Pattern A: 15[bits], Pattern B: 31[bits], Pattern C: 63[bits]</a:t>
            </a:r>
            <a:endParaRPr kumimoji="1" lang="ja-JP" altLang="en-US" sz="1800" dirty="0">
              <a:solidFill>
                <a:prstClr val="black"/>
              </a:solidFill>
              <a:latin typeface="Times New Roman"/>
              <a:ea typeface="ＭＳ Ｐゴシック" panose="020B0600070205080204" pitchFamily="50" charset="-128"/>
            </a:endParaRPr>
          </a:p>
        </p:txBody>
      </p:sp>
      <p:pic>
        <p:nvPicPr>
          <p:cNvPr id="8" name="図 7">
            <a:extLst>
              <a:ext uri="{FF2B5EF4-FFF2-40B4-BE49-F238E27FC236}">
                <a16:creationId xmlns:a16="http://schemas.microsoft.com/office/drawing/2014/main" id="{8DCCF621-420F-98CE-400B-A94F1BAB5FCA}"/>
              </a:ext>
            </a:extLst>
          </p:cNvPr>
          <p:cNvPicPr>
            <a:picLocks noChangeAspect="1"/>
          </p:cNvPicPr>
          <p:nvPr/>
        </p:nvPicPr>
        <p:blipFill>
          <a:blip r:embed="rId3"/>
          <a:stretch>
            <a:fillRect/>
          </a:stretch>
        </p:blipFill>
        <p:spPr>
          <a:xfrm>
            <a:off x="1441748" y="3416551"/>
            <a:ext cx="6336704" cy="3058862"/>
          </a:xfrm>
          <a:prstGeom prst="rect">
            <a:avLst/>
          </a:prstGeom>
        </p:spPr>
      </p:pic>
      <p:sp>
        <p:nvSpPr>
          <p:cNvPr id="9" name="正方形/長方形 8">
            <a:extLst>
              <a:ext uri="{FF2B5EF4-FFF2-40B4-BE49-F238E27FC236}">
                <a16:creationId xmlns:a16="http://schemas.microsoft.com/office/drawing/2014/main" id="{E48847AE-FDF7-2281-A7F7-BB6EC2F7E663}"/>
              </a:ext>
            </a:extLst>
          </p:cNvPr>
          <p:cNvSpPr/>
          <p:nvPr/>
        </p:nvSpPr>
        <p:spPr bwMode="auto">
          <a:xfrm>
            <a:off x="4435136" y="3369731"/>
            <a:ext cx="2491820" cy="32740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64335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3052</TotalTime>
  <Words>773</Words>
  <Application>Microsoft Office PowerPoint</Application>
  <PresentationFormat>画面に合わせる (4:3)</PresentationFormat>
  <Paragraphs>59</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Ｐゴシック</vt:lpstr>
      <vt:lpstr>Arial</vt:lpstr>
      <vt:lpstr>Cambria Math</vt:lpstr>
      <vt:lpstr>Times New Roman</vt:lpstr>
      <vt:lpstr>Office テーマ</vt:lpstr>
      <vt:lpstr>PowerPoint プレゼンテーション</vt:lpstr>
      <vt:lpstr>Ranging Accuracy Evaluation under TG6ma Communication Scenarios</vt:lpstr>
      <vt:lpstr>Introduction</vt:lpstr>
      <vt:lpstr>UWB ranging in CFP</vt:lpstr>
      <vt:lpstr>Discussion items</vt:lpstr>
      <vt:lpstr>Propagation model in a hospital room[1]</vt:lpstr>
      <vt:lpstr>Effect of packet length</vt:lpstr>
      <vt:lpstr>Effect of packet length</vt:lpstr>
      <vt:lpstr>Ranging performance evaluation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安在　大祐</cp:lastModifiedBy>
  <cp:revision>451</cp:revision>
  <cp:lastPrinted>1998-02-10T13:28:06Z</cp:lastPrinted>
  <dcterms:created xsi:type="dcterms:W3CDTF">2022-07-12T12:04:50Z</dcterms:created>
  <dcterms:modified xsi:type="dcterms:W3CDTF">2024-05-14T06:26:42Z</dcterms:modified>
</cp:coreProperties>
</file>