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60" r:id="rId2"/>
    <p:sldId id="258" r:id="rId3"/>
    <p:sldId id="377" r:id="rId4"/>
    <p:sldId id="379" r:id="rId5"/>
    <p:sldId id="391" r:id="rId6"/>
    <p:sldId id="786" r:id="rId7"/>
    <p:sldId id="784" r:id="rId8"/>
    <p:sldId id="785" r:id="rId9"/>
    <p:sldId id="787" r:id="rId10"/>
    <p:sldId id="788" r:id="rId11"/>
    <p:sldId id="789" r:id="rId12"/>
    <p:sldId id="269"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1"/>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 15-24-0247-02-006a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220072" y="6484694"/>
            <a:ext cx="38884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100" dirty="0">
                <a:ea typeface="ＭＳ Ｐゴシック" panose="020B0600070205080204" pitchFamily="34" charset="-128"/>
              </a:rPr>
              <a:t>D. </a:t>
            </a:r>
            <a:r>
              <a:rPr lang="en-US" altLang="ja-JP" sz="1100" dirty="0" err="1">
                <a:ea typeface="ＭＳ Ｐゴシック" panose="020B0600070205080204" pitchFamily="34" charset="-128"/>
              </a:rPr>
              <a:t>Anzai</a:t>
            </a:r>
            <a:r>
              <a:rPr lang="en-US" altLang="ja-JP" sz="1100" dirty="0">
                <a:ea typeface="ＭＳ Ｐゴシック" panose="020B0600070205080204" pitchFamily="34" charset="-128"/>
              </a:rPr>
              <a:t>, S. Asano,  T. Kobayashi (NIT), K. </a:t>
            </a:r>
            <a:r>
              <a:rPr lang="en-US" altLang="ja-JP" sz="1100" dirty="0" err="1">
                <a:ea typeface="ＭＳ Ｐゴシック" panose="020B0600070205080204" pitchFamily="34" charset="-128"/>
              </a:rPr>
              <a:t>Takabayashi</a:t>
            </a:r>
            <a:r>
              <a:rPr lang="en-US" altLang="ja-JP" sz="1100" dirty="0">
                <a:ea typeface="ＭＳ Ｐゴシック" panose="020B0600070205080204" pitchFamily="34" charset="-128"/>
              </a:rPr>
              <a:t> (Toyo Univ.) M. Hernandez (CWC Oulu Univ.) R. Kohno(YNU/YRP-IAI)</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Sept.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a:xfrm>
            <a:off x="4393695" y="6475413"/>
            <a:ext cx="432811" cy="184666"/>
          </a:xfrm>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ea typeface="ＭＳ Ｐゴシック" panose="020B0600070205080204" pitchFamily="34" charset="-128"/>
            </a:endParaRPr>
          </a:p>
          <a:p>
            <a:endParaRPr lang="en-US" altLang="ja-JP" sz="1600" dirty="0">
              <a:ea typeface="ＭＳ Ｐゴシック" panose="020B0600070205080204" pitchFamily="34" charset="-128"/>
            </a:endParaRPr>
          </a:p>
          <a:p>
            <a:r>
              <a:rPr lang="en-US" altLang="ja-JP" sz="1600" b="1" dirty="0">
                <a:ea typeface="ＭＳ Ｐゴシック" panose="020B0600070205080204" pitchFamily="34" charset="-128"/>
              </a:rPr>
              <a:t>Submission Title:</a:t>
            </a:r>
            <a:r>
              <a:rPr lang="en-US" altLang="ja-JP" sz="1600" dirty="0">
                <a:ea typeface="ＭＳ Ｐゴシック" panose="020B0600070205080204" pitchFamily="34" charset="-128"/>
              </a:rPr>
              <a:t> Performance Evaluation of Channel Coding with </a:t>
            </a:r>
            <a:r>
              <a:rPr lang="en-US" altLang="ja-JP" sz="1600" dirty="0" err="1">
                <a:ea typeface="ＭＳ Ｐゴシック" panose="020B0600070205080204" pitchFamily="34" charset="-128"/>
              </a:rPr>
              <a:t>Interleaver</a:t>
            </a:r>
            <a:r>
              <a:rPr lang="en-US" altLang="ja-JP" sz="1600" dirty="0">
                <a:ea typeface="ＭＳ Ｐゴシック" panose="020B0600070205080204" pitchFamily="34" charset="-128"/>
              </a:rPr>
              <a:t> Based on TG6ma Channel Model for Some Classes of Coexistence</a:t>
            </a:r>
          </a:p>
          <a:p>
            <a:r>
              <a:rPr lang="en-US" altLang="ja-JP" sz="1600" b="1" dirty="0">
                <a:ea typeface="ＭＳ Ｐゴシック" panose="020B0600070205080204" pitchFamily="34" charset="-128"/>
              </a:rPr>
              <a:t>Date Submitted: </a:t>
            </a:r>
            <a:r>
              <a:rPr lang="en-US" altLang="ja-JP" sz="1600" dirty="0">
                <a:ea typeface="ＭＳ Ｐゴシック" panose="020B0600070205080204" pitchFamily="34" charset="-128"/>
              </a:rPr>
              <a:t>September 11th, 2024</a:t>
            </a:r>
          </a:p>
          <a:p>
            <a:r>
              <a:rPr lang="en-US" altLang="ja-JP" sz="1600" b="1" dirty="0">
                <a:ea typeface="ＭＳ Ｐゴシック" panose="020B0600070205080204" pitchFamily="34" charset="-128"/>
              </a:rPr>
              <a:t>Source:</a:t>
            </a:r>
            <a:r>
              <a:rPr lang="en-US" altLang="ja-JP" sz="1600" dirty="0">
                <a:ea typeface="ＭＳ Ｐゴシック" panose="020B0600070205080204" pitchFamily="34" charset="-128"/>
              </a:rPr>
              <a:t> Daisuke </a:t>
            </a:r>
            <a:r>
              <a:rPr lang="en-US" altLang="ja-JP" sz="1600" dirty="0" err="1">
                <a:ea typeface="ＭＳ Ｐゴシック" panose="020B0600070205080204" pitchFamily="34" charset="-128"/>
              </a:rPr>
              <a:t>Anzai</a:t>
            </a:r>
            <a:r>
              <a:rPr lang="en-US" altLang="ja-JP" sz="1600" dirty="0">
                <a:ea typeface="ＭＳ Ｐゴシック" panose="020B0600070205080204" pitchFamily="34" charset="-128"/>
              </a:rPr>
              <a:t>, Sho Asano</a:t>
            </a:r>
            <a:r>
              <a:rPr lang="en-US" altLang="ja-JP" sz="1600" kern="0" dirty="0">
                <a:latin typeface="Times New Roman"/>
                <a:ea typeface="ＭＳ Ｐゴシック" panose="020B0600070205080204" pitchFamily="34" charset="-128"/>
                <a:cs typeface="Times New Roman"/>
                <a:sym typeface="Times New Roman"/>
              </a:rPr>
              <a:t>, </a:t>
            </a:r>
            <a:r>
              <a:rPr lang="en-US" altLang="ja-JP" sz="1600" kern="0" dirty="0" err="1">
                <a:latin typeface="Times New Roman"/>
                <a:ea typeface="ＭＳ Ｐゴシック" panose="020B0600070205080204" pitchFamily="34" charset="-128"/>
                <a:cs typeface="Times New Roman"/>
                <a:sym typeface="Times New Roman"/>
              </a:rPr>
              <a:t>Kento</a:t>
            </a:r>
            <a:r>
              <a:rPr lang="en-US" altLang="ja-JP" sz="1600" kern="0" dirty="0">
                <a:latin typeface="Times New Roman"/>
                <a:ea typeface="ＭＳ Ｐゴシック" panose="020B0600070205080204" pitchFamily="34" charset="-128"/>
                <a:cs typeface="Times New Roman"/>
                <a:sym typeface="Times New Roman"/>
              </a:rPr>
              <a:t> </a:t>
            </a:r>
            <a:r>
              <a:rPr lang="en-US" altLang="ja-JP" sz="1600" kern="0" dirty="0" err="1">
                <a:latin typeface="Times New Roman"/>
                <a:ea typeface="ＭＳ Ｐゴシック" panose="020B0600070205080204" pitchFamily="34" charset="-128"/>
                <a:cs typeface="Times New Roman"/>
                <a:sym typeface="Times New Roman"/>
              </a:rPr>
              <a:t>Takabayashi</a:t>
            </a:r>
            <a:r>
              <a:rPr lang="en-US" altLang="ja-JP" sz="1600" kern="0" dirty="0">
                <a:latin typeface="Times New Roman"/>
                <a:ea typeface="ＭＳ Ｐゴシック" panose="020B0600070205080204" pitchFamily="34" charset="-128"/>
                <a:cs typeface="Times New Roman"/>
                <a:sym typeface="Times New Roman"/>
              </a:rPr>
              <a:t>, Takumi Kobayashi, Marco </a:t>
            </a:r>
            <a:r>
              <a:rPr lang="en-US" altLang="ja-JP" sz="1600" kern="0" dirty="0" err="1">
                <a:latin typeface="Times New Roman"/>
                <a:ea typeface="ＭＳ Ｐゴシック" panose="020B0600070205080204" pitchFamily="34" charset="-128"/>
                <a:cs typeface="Times New Roman"/>
                <a:sym typeface="Times New Roman"/>
              </a:rPr>
              <a:t>Hernadez</a:t>
            </a:r>
            <a:r>
              <a:rPr lang="en-US" altLang="ja-JP" sz="1600" kern="0" dirty="0">
                <a:latin typeface="Times New Roman"/>
                <a:ea typeface="ＭＳ Ｐゴシック" panose="020B0600070205080204" pitchFamily="34" charset="-128"/>
                <a:cs typeface="Times New Roman"/>
                <a:sym typeface="Times New Roman"/>
              </a:rPr>
              <a:t>, Ryuji Kohno</a:t>
            </a:r>
            <a:endParaRPr lang="en-US" altLang="ja-JP" sz="1600" dirty="0">
              <a:ea typeface="ＭＳ Ｐゴシック" panose="020B0600070205080204" pitchFamily="34" charset="-128"/>
            </a:endParaRPr>
          </a:p>
          <a:p>
            <a:r>
              <a:rPr lang="en-US" altLang="ja-JP" sz="1600" b="1" dirty="0">
                <a:ea typeface="ＭＳ Ｐゴシック" panose="020B0600070205080204" pitchFamily="34" charset="-128"/>
              </a:rPr>
              <a:t>Company:</a:t>
            </a:r>
            <a:r>
              <a:rPr lang="en-US" altLang="ja-JP" sz="1600" dirty="0">
                <a:ea typeface="ＭＳ Ｐゴシック" panose="020B0600070205080204" pitchFamily="34" charset="-128"/>
              </a:rPr>
              <a:t> Nagoya Institute of Technology (NIT), Japan</a:t>
            </a:r>
          </a:p>
          <a:p>
            <a:r>
              <a:rPr lang="en-US" altLang="ja-JP" sz="1600" b="1" dirty="0">
                <a:ea typeface="ＭＳ Ｐゴシック" panose="020B0600070205080204" pitchFamily="34" charset="-128"/>
              </a:rPr>
              <a:t>Address:</a:t>
            </a:r>
            <a:r>
              <a:rPr lang="en-US" altLang="ja-JP" sz="1600" dirty="0">
                <a:ea typeface="ＭＳ Ｐゴシック" panose="020B0600070205080204" pitchFamily="34" charset="-128"/>
              </a:rPr>
              <a:t> </a:t>
            </a:r>
            <a:r>
              <a:rPr lang="en-US" altLang="ja-JP" sz="1600" dirty="0" err="1">
                <a:ea typeface="ＭＳ Ｐゴシック" panose="020B0600070205080204" pitchFamily="34" charset="-128"/>
              </a:rPr>
              <a:t>Gokiso-cho</a:t>
            </a:r>
            <a:r>
              <a:rPr lang="en-US" altLang="ja-JP" sz="1600" dirty="0">
                <a:ea typeface="ＭＳ Ｐゴシック" panose="020B0600070205080204" pitchFamily="34" charset="-128"/>
              </a:rPr>
              <a:t>, Showa-</a:t>
            </a:r>
            <a:r>
              <a:rPr lang="en-US" altLang="ja-JP" sz="1600" dirty="0" err="1">
                <a:ea typeface="ＭＳ Ｐゴシック" panose="020B0600070205080204" pitchFamily="34" charset="-128"/>
              </a:rPr>
              <a:t>ku</a:t>
            </a:r>
            <a:r>
              <a:rPr lang="en-US" altLang="ja-JP" sz="1600" dirty="0">
                <a:ea typeface="ＭＳ Ｐゴシック" panose="020B0600070205080204" pitchFamily="34" charset="-128"/>
              </a:rPr>
              <a:t>, Nagoya, 466-8555, Japan</a:t>
            </a:r>
          </a:p>
          <a:p>
            <a:r>
              <a:rPr lang="en-US" altLang="ja-JP" sz="1600" b="1" dirty="0">
                <a:ea typeface="ＭＳ Ｐゴシック" panose="020B0600070205080204" pitchFamily="34" charset="-128"/>
              </a:rPr>
              <a:t>Voice:</a:t>
            </a:r>
            <a:r>
              <a:rPr lang="en-US" altLang="ja-JP" sz="1600" dirty="0">
                <a:ea typeface="ＭＳ Ｐゴシック" panose="020B0600070205080204" pitchFamily="34" charset="-128"/>
              </a:rPr>
              <a:t> +81-52-735-5389, FAX: +81-52-735-5389, </a:t>
            </a:r>
            <a:r>
              <a:rPr lang="en-US" altLang="ja-JP" sz="1600" b="1" dirty="0">
                <a:ea typeface="ＭＳ Ｐゴシック" panose="020B0600070205080204" pitchFamily="34" charset="-128"/>
              </a:rPr>
              <a:t>E-Mail: </a:t>
            </a:r>
            <a:r>
              <a:rPr lang="en-US" altLang="ja-JP" sz="1600" dirty="0" err="1">
                <a:ea typeface="ＭＳ Ｐゴシック" panose="020B0600070205080204" pitchFamily="34" charset="-128"/>
              </a:rPr>
              <a:t>anzai@nitech.ac.jp</a:t>
            </a:r>
            <a:endParaRPr lang="en-US" altLang="ja-JP" sz="1600" dirty="0">
              <a:ea typeface="ＭＳ Ｐゴシック" panose="020B0600070205080204" pitchFamily="34" charset="-128"/>
            </a:endParaRPr>
          </a:p>
          <a:p>
            <a:pPr>
              <a:spcBef>
                <a:spcPts val="600"/>
              </a:spcBef>
              <a:spcAft>
                <a:spcPts val="600"/>
              </a:spcAft>
            </a:pPr>
            <a:r>
              <a:rPr lang="en-US" altLang="ja-JP" sz="1600" b="1" dirty="0">
                <a:ea typeface="ＭＳ Ｐゴシック" panose="020B0600070205080204" pitchFamily="34" charset="-128"/>
              </a:rPr>
              <a:t>Re:</a:t>
            </a:r>
            <a:r>
              <a:rPr lang="en-US" altLang="ja-JP" sz="1600" dirty="0">
                <a:ea typeface="ＭＳ Ｐゴシック" panose="020B0600070205080204" pitchFamily="34" charset="-128"/>
              </a:rPr>
              <a:t> In response to call for technical contributions</a:t>
            </a:r>
            <a:r>
              <a:rPr lang="en-US" altLang="ja-JP" dirty="0">
                <a:ea typeface="ＭＳ Ｐゴシック" panose="020B0600070205080204" pitchFamily="34" charset="-128"/>
              </a:rPr>
              <a:t>	</a:t>
            </a:r>
          </a:p>
          <a:p>
            <a:pPr>
              <a:spcBef>
                <a:spcPts val="600"/>
              </a:spcBef>
              <a:spcAft>
                <a:spcPts val="600"/>
              </a:spcAft>
            </a:pPr>
            <a:r>
              <a:rPr lang="en-US" altLang="ja-JP" sz="1600" b="1" dirty="0">
                <a:ea typeface="ＭＳ Ｐゴシック" panose="020B0600070205080204" pitchFamily="34" charset="-128"/>
              </a:rPr>
              <a:t>Abstract:</a:t>
            </a:r>
            <a:r>
              <a:rPr lang="en-US" altLang="ja-JP" sz="1600" dirty="0">
                <a:ea typeface="ＭＳ Ｐゴシック" panose="020B0600070205080204" pitchFamily="34" charset="-128"/>
              </a:rPr>
              <a:t>	This provides a preliminary investigation of the effect of interleaving on channel coding defined in TG6ma under multiple BAN coexistence situations, and some simulation results are discussed.</a:t>
            </a:r>
          </a:p>
          <a:p>
            <a:pPr>
              <a:spcBef>
                <a:spcPts val="600"/>
              </a:spcBef>
              <a:spcAft>
                <a:spcPts val="600"/>
              </a:spcAft>
            </a:pPr>
            <a:r>
              <a:rPr lang="en-US" altLang="ja-JP" sz="1600" b="1" dirty="0">
                <a:ea typeface="ＭＳ Ｐゴシック" panose="020B0600070205080204" pitchFamily="34" charset="-128"/>
              </a:rPr>
              <a:t>Purpose: </a:t>
            </a:r>
            <a:r>
              <a:rPr lang="en-US" altLang="ja-JP" sz="1600" dirty="0">
                <a:ea typeface="ＭＳ Ｐゴシック" panose="020B0600070205080204" pitchFamily="34" charset="-128"/>
              </a:rPr>
              <a:t>Material for discussion in P802.15.6a TG corresponding to comments in EC Meeting</a:t>
            </a:r>
          </a:p>
          <a:p>
            <a:r>
              <a:rPr lang="en-US" altLang="ja-JP" sz="1600" b="1" dirty="0">
                <a:ea typeface="ＭＳ Ｐゴシック" panose="020B0600070205080204" pitchFamily="34" charset="-128"/>
              </a:rPr>
              <a:t>Notice:</a:t>
            </a:r>
            <a:r>
              <a:rPr lang="en-US" altLang="ja-JP" sz="1600" dirty="0">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ea typeface="ＭＳ Ｐゴシック" panose="020B0600070205080204" pitchFamily="34" charset="-128"/>
              </a:rPr>
              <a:t>Release:</a:t>
            </a:r>
            <a:r>
              <a:rPr lang="en-US" altLang="ja-JP" sz="1600" dirty="0">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2F229-BC87-29F1-8702-F2AA6AE3D9FD}"/>
              </a:ext>
            </a:extLst>
          </p:cNvPr>
          <p:cNvSpPr>
            <a:spLocks noGrp="1"/>
          </p:cNvSpPr>
          <p:nvPr>
            <p:ph type="title"/>
          </p:nvPr>
        </p:nvSpPr>
        <p:spPr/>
        <p:txBody>
          <a:bodyPr/>
          <a:lstStyle/>
          <a:p>
            <a:r>
              <a:rPr kumimoji="1" lang="en-US" altLang="ja-JP" dirty="0">
                <a:solidFill>
                  <a:schemeClr val="tx1"/>
                </a:solidFill>
              </a:rPr>
              <a:t>Burst erasure channel (65 bit, 30%)</a:t>
            </a: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E9886DB0-FD3F-C981-FD6F-4DA3EBC5F05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5" name="図 4">
            <a:extLst>
              <a:ext uri="{FF2B5EF4-FFF2-40B4-BE49-F238E27FC236}">
                <a16:creationId xmlns:a16="http://schemas.microsoft.com/office/drawing/2014/main" id="{7F55A571-925C-C181-61B1-B110984C231E}"/>
              </a:ext>
            </a:extLst>
          </p:cNvPr>
          <p:cNvPicPr>
            <a:picLocks noChangeAspect="1"/>
          </p:cNvPicPr>
          <p:nvPr/>
        </p:nvPicPr>
        <p:blipFill>
          <a:blip r:embed="rId2"/>
          <a:stretch>
            <a:fillRect/>
          </a:stretch>
        </p:blipFill>
        <p:spPr>
          <a:xfrm>
            <a:off x="1547664" y="2060848"/>
            <a:ext cx="5387965" cy="4273952"/>
          </a:xfrm>
          <a:prstGeom prst="rect">
            <a:avLst/>
          </a:prstGeom>
        </p:spPr>
      </p:pic>
      <p:sp>
        <p:nvSpPr>
          <p:cNvPr id="6" name="テキスト ボックス 5">
            <a:extLst>
              <a:ext uri="{FF2B5EF4-FFF2-40B4-BE49-F238E27FC236}">
                <a16:creationId xmlns:a16="http://schemas.microsoft.com/office/drawing/2014/main" id="{7ABB9A5B-DFF3-619A-4CEA-36DB2A7418CB}"/>
              </a:ext>
            </a:extLst>
          </p:cNvPr>
          <p:cNvSpPr txBox="1"/>
          <p:nvPr/>
        </p:nvSpPr>
        <p:spPr>
          <a:xfrm>
            <a:off x="6252589" y="1766346"/>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w/o Interleaving</a:t>
            </a:r>
            <a:endParaRPr kumimoji="1" lang="ja-JP" altLang="en-US" sz="1400" dirty="0"/>
          </a:p>
        </p:txBody>
      </p:sp>
    </p:spTree>
    <p:extLst>
      <p:ext uri="{BB962C8B-B14F-4D97-AF65-F5344CB8AC3E}">
        <p14:creationId xmlns:p14="http://schemas.microsoft.com/office/powerpoint/2010/main" val="184814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2F229-BC87-29F1-8702-F2AA6AE3D9FD}"/>
              </a:ext>
            </a:extLst>
          </p:cNvPr>
          <p:cNvSpPr>
            <a:spLocks noGrp="1"/>
          </p:cNvSpPr>
          <p:nvPr>
            <p:ph type="title"/>
          </p:nvPr>
        </p:nvSpPr>
        <p:spPr/>
        <p:txBody>
          <a:bodyPr/>
          <a:lstStyle/>
          <a:p>
            <a:r>
              <a:rPr kumimoji="1" lang="en-US" altLang="ja-JP" dirty="0">
                <a:solidFill>
                  <a:schemeClr val="tx1"/>
                </a:solidFill>
              </a:rPr>
              <a:t>Burst erasure channel (65 bit, 30%)</a:t>
            </a: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E9886DB0-FD3F-C981-FD6F-4DA3EBC5F05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sp>
        <p:nvSpPr>
          <p:cNvPr id="6" name="テキスト ボックス 5">
            <a:extLst>
              <a:ext uri="{FF2B5EF4-FFF2-40B4-BE49-F238E27FC236}">
                <a16:creationId xmlns:a16="http://schemas.microsoft.com/office/drawing/2014/main" id="{7ABB9A5B-DFF3-619A-4CEA-36DB2A7418CB}"/>
              </a:ext>
            </a:extLst>
          </p:cNvPr>
          <p:cNvSpPr txBox="1"/>
          <p:nvPr/>
        </p:nvSpPr>
        <p:spPr>
          <a:xfrm>
            <a:off x="6252589" y="1766346"/>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 Interleaving</a:t>
            </a:r>
            <a:endParaRPr kumimoji="1" lang="ja-JP" altLang="en-US" sz="1400" dirty="0"/>
          </a:p>
        </p:txBody>
      </p:sp>
      <p:pic>
        <p:nvPicPr>
          <p:cNvPr id="3" name="図 2">
            <a:extLst>
              <a:ext uri="{FF2B5EF4-FFF2-40B4-BE49-F238E27FC236}">
                <a16:creationId xmlns:a16="http://schemas.microsoft.com/office/drawing/2014/main" id="{30D7AC35-1174-7A35-879D-FE79D29152C8}"/>
              </a:ext>
            </a:extLst>
          </p:cNvPr>
          <p:cNvPicPr>
            <a:picLocks noChangeAspect="1"/>
          </p:cNvPicPr>
          <p:nvPr/>
        </p:nvPicPr>
        <p:blipFill>
          <a:blip r:embed="rId2"/>
          <a:stretch>
            <a:fillRect/>
          </a:stretch>
        </p:blipFill>
        <p:spPr>
          <a:xfrm>
            <a:off x="1879307" y="2074123"/>
            <a:ext cx="5461585" cy="4332350"/>
          </a:xfrm>
          <a:prstGeom prst="rect">
            <a:avLst/>
          </a:prstGeom>
        </p:spPr>
      </p:pic>
    </p:spTree>
    <p:extLst>
      <p:ext uri="{BB962C8B-B14F-4D97-AF65-F5344CB8AC3E}">
        <p14:creationId xmlns:p14="http://schemas.microsoft.com/office/powerpoint/2010/main" val="46760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solidFill>
                  <a:schemeClr val="tx1"/>
                </a:solidFill>
              </a:rPr>
              <a:t>References</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solidFill>
                  <a:schemeClr val="tx1"/>
                </a:solidFill>
                <a:ea typeface="ＭＳ Ｐゴシック" panose="020B0600070205080204" pitchFamily="34" charset="-128"/>
              </a:rPr>
              <a:t>Performance Evaluation of Channel Coding with </a:t>
            </a:r>
            <a:r>
              <a:rPr lang="en-US" altLang="ja-JP" sz="3200" dirty="0" err="1">
                <a:solidFill>
                  <a:schemeClr val="tx1"/>
                </a:solidFill>
                <a:ea typeface="ＭＳ Ｐゴシック" panose="020B0600070205080204" pitchFamily="34" charset="-128"/>
              </a:rPr>
              <a:t>Interleaver</a:t>
            </a:r>
            <a:r>
              <a:rPr lang="en-US" altLang="ja-JP" sz="3200" dirty="0">
                <a:solidFill>
                  <a:schemeClr val="tx1"/>
                </a:solidFill>
                <a:ea typeface="ＭＳ Ｐゴシック" panose="020B0600070205080204" pitchFamily="34" charset="-128"/>
              </a:rPr>
              <a:t> Based on TG6ma Channel Model for Some Classes of Coexistence</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135088"/>
          </a:xfrm>
        </p:spPr>
        <p:txBody>
          <a:bodyPr/>
          <a:lstStyle/>
          <a:p>
            <a:r>
              <a:rPr lang="en-US" altLang="ja-JP" sz="2800" dirty="0">
                <a:latin typeface="Times New Roman" panose="02020603050405020304" pitchFamily="18" charset="0"/>
                <a:cs typeface="Times New Roman" panose="02020603050405020304" pitchFamily="18" charset="0"/>
              </a:rPr>
              <a:t>Daisuke Anzai, Sho Asano, Takumi Kobayashi, Kento Takabayashi, Marco Hernandez, Ryuji Kohno</a:t>
            </a:r>
          </a:p>
          <a:p>
            <a:r>
              <a:rPr lang="en-US" altLang="ja-JP" dirty="0">
                <a:latin typeface="Times New Roman" panose="02020603050405020304" pitchFamily="18" charset="0"/>
                <a:cs typeface="Times New Roman" panose="02020603050405020304" pitchFamily="18" charset="0"/>
              </a:rPr>
              <a:t>Nagoya Institute of Technology (NIT)</a:t>
            </a:r>
          </a:p>
          <a:p>
            <a:r>
              <a:rPr lang="en-US" altLang="ja-JP" dirty="0">
                <a:latin typeface="Times New Roman" panose="02020603050405020304" pitchFamily="18" charset="0"/>
                <a:cs typeface="Times New Roman" panose="02020603050405020304" pitchFamily="18" charset="0"/>
              </a:rPr>
              <a:t>Toyo University, YNU, YRP-IAI, CWC Oulu </a:t>
            </a:r>
            <a:r>
              <a:rPr lang="en-US" altLang="ja-JP" dirty="0" err="1">
                <a:latin typeface="Times New Roman" panose="02020603050405020304" pitchFamily="18" charset="0"/>
                <a:cs typeface="Times New Roman" panose="02020603050405020304" pitchFamily="18" charset="0"/>
              </a:rPr>
              <a:t>Univeristy</a:t>
            </a:r>
            <a:endParaRPr lang="en-US" altLang="ja-JP"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5DDC1F-09EC-C1CF-DC35-2C31A513E1A7}"/>
              </a:ext>
            </a:extLst>
          </p:cNvPr>
          <p:cNvSpPr>
            <a:spLocks noGrp="1"/>
          </p:cNvSpPr>
          <p:nvPr>
            <p:ph type="title"/>
          </p:nvPr>
        </p:nvSpPr>
        <p:spPr/>
        <p:txBody>
          <a:bodyPr/>
          <a:lstStyle/>
          <a:p>
            <a:r>
              <a:rPr kumimoji="1" lang="en-US" altLang="ja-JP" dirty="0">
                <a:solidFill>
                  <a:schemeClr val="tx1"/>
                </a:solidFill>
              </a:rPr>
              <a:t>Importance of QoS control </a:t>
            </a: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7DAFAD4E-9B80-B421-4B45-D00C7B8714B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graphicFrame>
        <p:nvGraphicFramePr>
          <p:cNvPr id="8" name="表 6">
            <a:extLst>
              <a:ext uri="{FF2B5EF4-FFF2-40B4-BE49-F238E27FC236}">
                <a16:creationId xmlns:a16="http://schemas.microsoft.com/office/drawing/2014/main" id="{E0EB9275-4B66-7897-D097-52FB0076855A}"/>
              </a:ext>
            </a:extLst>
          </p:cNvPr>
          <p:cNvGraphicFramePr>
            <a:graphicFrameLocks noGrp="1"/>
          </p:cNvGraphicFramePr>
          <p:nvPr>
            <p:extLst>
              <p:ext uri="{D42A27DB-BD31-4B8C-83A1-F6EECF244321}">
                <p14:modId xmlns:p14="http://schemas.microsoft.com/office/powerpoint/2010/main" val="3767799476"/>
              </p:ext>
            </p:extLst>
          </p:nvPr>
        </p:nvGraphicFramePr>
        <p:xfrm>
          <a:off x="4788024" y="2588803"/>
          <a:ext cx="3888432" cy="2759358"/>
        </p:xfrm>
        <a:graphic>
          <a:graphicData uri="http://schemas.openxmlformats.org/drawingml/2006/table">
            <a:tbl>
              <a:tblPr firstRow="1" bandRow="1"/>
              <a:tblGrid>
                <a:gridCol w="928070">
                  <a:extLst>
                    <a:ext uri="{9D8B030D-6E8A-4147-A177-3AD203B41FA5}">
                      <a16:colId xmlns:a16="http://schemas.microsoft.com/office/drawing/2014/main" val="4281885170"/>
                    </a:ext>
                  </a:extLst>
                </a:gridCol>
                <a:gridCol w="1458396">
                  <a:extLst>
                    <a:ext uri="{9D8B030D-6E8A-4147-A177-3AD203B41FA5}">
                      <a16:colId xmlns:a16="http://schemas.microsoft.com/office/drawing/2014/main" val="514745024"/>
                    </a:ext>
                  </a:extLst>
                </a:gridCol>
                <a:gridCol w="1501966">
                  <a:extLst>
                    <a:ext uri="{9D8B030D-6E8A-4147-A177-3AD203B41FA5}">
                      <a16:colId xmlns:a16="http://schemas.microsoft.com/office/drawing/2014/main" val="1314698544"/>
                    </a:ext>
                  </a:extLst>
                </a:gridCol>
              </a:tblGrid>
              <a:tr h="22865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User priority</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Traffic designation</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Frame type</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51253394"/>
                  </a:ext>
                </a:extLst>
              </a:tr>
              <a:tr h="22865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0</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Background (BK)</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12474474"/>
                  </a:ext>
                </a:extLst>
              </a:tr>
              <a:tr h="24399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1</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Best effort (BE)</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26327884"/>
                  </a:ext>
                </a:extLst>
              </a:tr>
              <a:tr h="22865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2</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Excellent effort (EE)</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68388818"/>
                  </a:ext>
                </a:extLst>
              </a:tr>
              <a:tr h="22865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3</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Video (VI)</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22592770"/>
                  </a:ext>
                </a:extLst>
              </a:tr>
              <a:tr h="22865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4</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Voice (VO)</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17812179"/>
                  </a:ext>
                </a:extLst>
              </a:tr>
              <a:tr h="427638">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5</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Medical data or network control</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9945391"/>
                  </a:ext>
                </a:extLst>
              </a:tr>
              <a:tr h="36570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6</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High-priority medical data or network control</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35171504"/>
                  </a:ext>
                </a:extLst>
              </a:tr>
              <a:tr h="36570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7</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Emergency or medical implant event report</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25078811"/>
                  </a:ext>
                </a:extLst>
              </a:tr>
            </a:tbl>
          </a:graphicData>
        </a:graphic>
      </p:graphicFrame>
      <p:sp>
        <p:nvSpPr>
          <p:cNvPr id="9" name="テキスト ボックス 8">
            <a:extLst>
              <a:ext uri="{FF2B5EF4-FFF2-40B4-BE49-F238E27FC236}">
                <a16:creationId xmlns:a16="http://schemas.microsoft.com/office/drawing/2014/main" id="{2B0B9E60-5520-AAB5-14D3-58AB82761C18}"/>
              </a:ext>
            </a:extLst>
          </p:cNvPr>
          <p:cNvSpPr txBox="1"/>
          <p:nvPr/>
        </p:nvSpPr>
        <p:spPr>
          <a:xfrm>
            <a:off x="361628" y="1844824"/>
            <a:ext cx="4210372" cy="4247317"/>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In WBAN systems, a wearable vital sign sensor node can include </a:t>
            </a:r>
            <a:r>
              <a:rPr kumimoji="1" lang="en-US" altLang="ja-JP" sz="1800" b="1" u="sng" dirty="0">
                <a:solidFill>
                  <a:srgbClr val="000000"/>
                </a:solidFill>
                <a:latin typeface="Times New Roman"/>
              </a:rPr>
              <a:t>various types of sensors</a:t>
            </a:r>
            <a:r>
              <a:rPr kumimoji="1" lang="en-US" altLang="ja-JP" sz="1800" dirty="0">
                <a:solidFill>
                  <a:srgbClr val="000000"/>
                </a:solidFill>
                <a:latin typeface="Times New Roman"/>
              </a:rPr>
              <a:t> with </a:t>
            </a:r>
            <a:r>
              <a:rPr kumimoji="1" lang="en-US" altLang="ja-JP" sz="1800" b="1" u="sng" dirty="0">
                <a:solidFill>
                  <a:srgbClr val="000000"/>
                </a:solidFill>
                <a:latin typeface="Times New Roman"/>
              </a:rPr>
              <a:t>different data rates, the allowable communication error ratio and delay</a:t>
            </a:r>
          </a:p>
          <a:p>
            <a:pPr marL="285750" indent="-285750" eaLnBrk="1" fontAlgn="auto" hangingPunct="1">
              <a:spcBef>
                <a:spcPts val="0"/>
              </a:spcBef>
              <a:spcAft>
                <a:spcPts val="0"/>
              </a:spcAft>
              <a:buFont typeface="Arial" panose="020B0604020202020204" pitchFamily="34" charset="0"/>
              <a:buChar char="•"/>
            </a:pPr>
            <a:endParaRPr kumimoji="1" lang="en-US" altLang="ja-JP" sz="1800" dirty="0">
              <a:solidFill>
                <a:srgbClr val="000000"/>
              </a:solidFill>
              <a:latin typeface="Times New Roman"/>
            </a:endParaRP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IEEE 802.15.6 based WBAN may deal with 8 levels of user priority data</a:t>
            </a:r>
          </a:p>
          <a:p>
            <a:pPr marL="285750" indent="-285750" eaLnBrk="1" fontAlgn="auto" hangingPunct="1">
              <a:spcBef>
                <a:spcPts val="0"/>
              </a:spcBef>
              <a:spcAft>
                <a:spcPts val="0"/>
              </a:spcAft>
              <a:buFont typeface="Arial" panose="020B0604020202020204" pitchFamily="34" charset="0"/>
              <a:buChar char="•"/>
            </a:pPr>
            <a:endParaRPr kumimoji="1" lang="en-US" altLang="ja-JP" sz="1800" dirty="0">
              <a:solidFill>
                <a:srgbClr val="000000"/>
              </a:solidFill>
              <a:latin typeface="Times New Roman"/>
            </a:endParaRP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Those data have a wide range of quality of service (QoS)</a:t>
            </a:r>
          </a:p>
          <a:p>
            <a:pPr marL="285750" indent="-285750" eaLnBrk="1" fontAlgn="auto" hangingPunct="1">
              <a:spcBef>
                <a:spcPts val="0"/>
              </a:spcBef>
              <a:spcAft>
                <a:spcPts val="0"/>
              </a:spcAft>
              <a:buFont typeface="Arial" panose="020B0604020202020204" pitchFamily="34" charset="0"/>
              <a:buChar char="•"/>
            </a:pPr>
            <a:endParaRPr kumimoji="1" lang="en-US" altLang="ja-JP" sz="1800" dirty="0">
              <a:solidFill>
                <a:srgbClr val="000000"/>
              </a:solidFill>
              <a:latin typeface="Times New Roman"/>
            </a:endParaRP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Therefore, </a:t>
            </a:r>
            <a:r>
              <a:rPr kumimoji="1" lang="en-US" altLang="ja-JP" sz="1800" b="1" u="sng" dirty="0">
                <a:solidFill>
                  <a:srgbClr val="000000"/>
                </a:solidFill>
                <a:latin typeface="Times New Roman"/>
              </a:rPr>
              <a:t>optimal error control for input data is an important feature </a:t>
            </a:r>
            <a:r>
              <a:rPr kumimoji="1" lang="en-US" altLang="ja-JP" sz="1800" dirty="0">
                <a:solidFill>
                  <a:srgbClr val="000000"/>
                </a:solidFill>
                <a:latin typeface="Times New Roman"/>
              </a:rPr>
              <a:t>in sensor data transmission procedures</a:t>
            </a:r>
          </a:p>
        </p:txBody>
      </p:sp>
    </p:spTree>
    <p:extLst>
      <p:ext uri="{BB962C8B-B14F-4D97-AF65-F5344CB8AC3E}">
        <p14:creationId xmlns:p14="http://schemas.microsoft.com/office/powerpoint/2010/main" val="103273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p:txBody>
          <a:bodyPr/>
          <a:lstStyle/>
          <a:p>
            <a:r>
              <a:rPr kumimoji="1" lang="en-US" altLang="ja-JP" dirty="0">
                <a:solidFill>
                  <a:schemeClr val="tx1"/>
                </a:solidFill>
              </a:rPr>
              <a:t>Error control in current IEEE 802.15.6</a:t>
            </a: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4</a:t>
            </a:fld>
            <a:endParaRPr lang="en-US" altLang="ja-JP"/>
          </a:p>
        </p:txBody>
      </p:sp>
      <p:sp>
        <p:nvSpPr>
          <p:cNvPr id="3" name="テキスト ボックス 2">
            <a:extLst>
              <a:ext uri="{FF2B5EF4-FFF2-40B4-BE49-F238E27FC236}">
                <a16:creationId xmlns:a16="http://schemas.microsoft.com/office/drawing/2014/main" id="{E8855A06-C418-1ECD-4077-AB8E7342F272}"/>
              </a:ext>
            </a:extLst>
          </p:cNvPr>
          <p:cNvSpPr txBox="1"/>
          <p:nvPr/>
        </p:nvSpPr>
        <p:spPr>
          <a:xfrm>
            <a:off x="395536" y="2221180"/>
            <a:ext cx="8690541" cy="3785652"/>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a:latin typeface="+mj-lt"/>
              </a:rPr>
              <a:t>IEEE 802.15.6 shall use a (63, 51) BCH code as an error correcting code in narrowband, UWB and HBC PHY</a:t>
            </a: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r>
              <a:rPr lang="en-US" altLang="ja-JP" sz="2000" dirty="0">
                <a:latin typeface="Times New Roman" panose="02020603050405020304" pitchFamily="18" charset="0"/>
                <a:ea typeface="ＭＳ 明朝" panose="02020609040205080304" pitchFamily="17" charset="-128"/>
              </a:rPr>
              <a:t>Only user priority 6 data in UWB-PHY may use a hybrid ARQ with a (126, 63) shortened BCH code</a:t>
            </a:r>
          </a:p>
          <a:p>
            <a:endParaRPr lang="en-US" altLang="ja-JP" sz="2000" dirty="0">
              <a:latin typeface="+mj-lt"/>
            </a:endParaRPr>
          </a:p>
          <a:p>
            <a:pPr marL="285750" indent="-285750">
              <a:buFont typeface="Arial" panose="020B0604020202020204" pitchFamily="34" charset="0"/>
              <a:buChar char="•"/>
            </a:pPr>
            <a:r>
              <a:rPr lang="en-US" altLang="ja-JP" sz="2000" dirty="0">
                <a:latin typeface="+mj-lt"/>
              </a:rPr>
              <a:t>However, the error control scheme of the current IEEE 802.15.6 cannot deal with the QoS because of lack of flexibility</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In IEEE 802.15.6ma, we indicate a concept of channel coding technique to deal with various types of QoS data as shown in a next figure</a:t>
            </a:r>
          </a:p>
          <a:p>
            <a:pPr marL="285750" indent="-285750">
              <a:buFont typeface="Arial" panose="020B0604020202020204" pitchFamily="34" charset="0"/>
              <a:buChar char="•"/>
            </a:pPr>
            <a:endParaRPr lang="en-US" altLang="ja-JP" sz="2000" dirty="0">
              <a:latin typeface="+mj-lt"/>
            </a:endParaRPr>
          </a:p>
        </p:txBody>
      </p:sp>
    </p:spTree>
    <p:extLst>
      <p:ext uri="{BB962C8B-B14F-4D97-AF65-F5344CB8AC3E}">
        <p14:creationId xmlns:p14="http://schemas.microsoft.com/office/powerpoint/2010/main" val="158201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p:txBody>
          <a:bodyPr/>
          <a:lstStyle/>
          <a:p>
            <a:r>
              <a:rPr lang="en-US" altLang="ja-JP" sz="3200" dirty="0">
                <a:solidFill>
                  <a:schemeClr val="tx1"/>
                </a:solidFill>
              </a:rPr>
              <a:t>Forward error correcting codes in TG6ma</a:t>
            </a:r>
            <a:br>
              <a:rPr lang="en-US" altLang="ja-JP" sz="3200" dirty="0">
                <a:solidFill>
                  <a:schemeClr val="tx1"/>
                </a:solidFill>
              </a:rPr>
            </a:br>
            <a:endParaRPr kumimoji="1" lang="ja-JP" altLang="en-US" sz="3200">
              <a:solidFill>
                <a:schemeClr val="tx1"/>
              </a:solidFill>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5</a:t>
            </a:fld>
            <a:endParaRPr lang="en-US" altLang="ja-JP"/>
          </a:p>
        </p:txBody>
      </p:sp>
      <p:sp>
        <p:nvSpPr>
          <p:cNvPr id="14" name="テキスト ボックス 13">
            <a:extLst>
              <a:ext uri="{FF2B5EF4-FFF2-40B4-BE49-F238E27FC236}">
                <a16:creationId xmlns:a16="http://schemas.microsoft.com/office/drawing/2014/main" id="{06D0086B-34A2-7443-9B17-178ADFA57B17}"/>
              </a:ext>
            </a:extLst>
          </p:cNvPr>
          <p:cNvSpPr txBox="1"/>
          <p:nvPr/>
        </p:nvSpPr>
        <p:spPr>
          <a:xfrm>
            <a:off x="226689" y="4699010"/>
            <a:ext cx="8568952" cy="2031325"/>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outer code, shortened Reed-Solomon (RS) codes with N=54 (original code length N=63) will be selected to correct burst errors due to interference from other WBANs and the coding rates are changed according to each QoS and channel condition</a:t>
            </a: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inner code, 15.4ab LDPC (K=324, 648, 972, R=1/2) or BCC will be selected for the coexistence of 15.6ma and 15.4ab</a:t>
            </a: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This updated concept table is considered as the first priority</a:t>
            </a:r>
          </a:p>
          <a:p>
            <a:pPr marL="285750" indent="-285750" eaLnBrk="1" fontAlgn="auto" hangingPunct="1">
              <a:spcBef>
                <a:spcPts val="0"/>
              </a:spcBef>
              <a:spcAft>
                <a:spcPts val="0"/>
              </a:spcAft>
              <a:buFont typeface="Arial" panose="020B0604020202020204" pitchFamily="34" charset="0"/>
              <a:buChar char="•"/>
            </a:pPr>
            <a:endParaRPr kumimoji="1" lang="ja-JP" altLang="en-US" sz="1800" dirty="0">
              <a:solidFill>
                <a:srgbClr val="000000"/>
              </a:solidFill>
              <a:latin typeface="Times New Roman"/>
            </a:endParaRPr>
          </a:p>
        </p:txBody>
      </p:sp>
      <p:graphicFrame>
        <p:nvGraphicFramePr>
          <p:cNvPr id="15" name="表 7">
            <a:extLst>
              <a:ext uri="{FF2B5EF4-FFF2-40B4-BE49-F238E27FC236}">
                <a16:creationId xmlns:a16="http://schemas.microsoft.com/office/drawing/2014/main" id="{53140E2F-BAAF-73D9-62C5-72BFE6CCF763}"/>
              </a:ext>
            </a:extLst>
          </p:cNvPr>
          <p:cNvGraphicFramePr>
            <a:graphicFrameLocks noGrp="1"/>
          </p:cNvGraphicFramePr>
          <p:nvPr>
            <p:extLst>
              <p:ext uri="{D42A27DB-BD31-4B8C-83A1-F6EECF244321}">
                <p14:modId xmlns:p14="http://schemas.microsoft.com/office/powerpoint/2010/main" val="2981330162"/>
              </p:ext>
            </p:extLst>
          </p:nvPr>
        </p:nvGraphicFramePr>
        <p:xfrm>
          <a:off x="232470" y="1202664"/>
          <a:ext cx="8679061" cy="3485001"/>
        </p:xfrm>
        <a:graphic>
          <a:graphicData uri="http://schemas.openxmlformats.org/drawingml/2006/table">
            <a:tbl>
              <a:tblPr firstRow="1" bandRow="1"/>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User priority</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Inner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Outer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HARQ</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489010237"/>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0</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922590291"/>
                  </a:ext>
                </a:extLst>
              </a:tr>
              <a:tr h="370961">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046508798"/>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14401533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3</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4289825731"/>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4</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46)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53208542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5</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38)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27781841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6</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28)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8159350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7</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14)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30419461"/>
                  </a:ext>
                </a:extLst>
              </a:tr>
            </a:tbl>
          </a:graphicData>
        </a:graphic>
      </p:graphicFrame>
    </p:spTree>
    <p:extLst>
      <p:ext uri="{BB962C8B-B14F-4D97-AF65-F5344CB8AC3E}">
        <p14:creationId xmlns:p14="http://schemas.microsoft.com/office/powerpoint/2010/main" val="349399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6D345D-2C10-3681-C7A5-ED1AF1CA8F3E}"/>
              </a:ext>
            </a:extLst>
          </p:cNvPr>
          <p:cNvSpPr>
            <a:spLocks noGrp="1"/>
          </p:cNvSpPr>
          <p:nvPr>
            <p:ph type="title"/>
          </p:nvPr>
        </p:nvSpPr>
        <p:spPr/>
        <p:txBody>
          <a:bodyPr/>
          <a:lstStyle/>
          <a:p>
            <a:r>
              <a:rPr kumimoji="1" lang="en-US" altLang="ja-JP" dirty="0">
                <a:solidFill>
                  <a:schemeClr val="tx1"/>
                </a:solidFill>
              </a:rPr>
              <a:t>Simulation settings</a:t>
            </a:r>
            <a:endParaRPr kumimoji="1" lang="ja-JP" altLang="en-US"/>
          </a:p>
        </p:txBody>
      </p:sp>
      <p:sp>
        <p:nvSpPr>
          <p:cNvPr id="4" name="スライド番号プレースホルダー 3">
            <a:extLst>
              <a:ext uri="{FF2B5EF4-FFF2-40B4-BE49-F238E27FC236}">
                <a16:creationId xmlns:a16="http://schemas.microsoft.com/office/drawing/2014/main" id="{CAC93723-BCC0-ED3B-EDF5-D1B13591E3E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5" name="図 4">
            <a:extLst>
              <a:ext uri="{FF2B5EF4-FFF2-40B4-BE49-F238E27FC236}">
                <a16:creationId xmlns:a16="http://schemas.microsoft.com/office/drawing/2014/main" id="{379EB297-5CAC-A3DD-F48B-23D04D1AE05F}"/>
              </a:ext>
            </a:extLst>
          </p:cNvPr>
          <p:cNvPicPr>
            <a:picLocks noChangeAspect="1"/>
          </p:cNvPicPr>
          <p:nvPr/>
        </p:nvPicPr>
        <p:blipFill>
          <a:blip r:embed="rId2"/>
          <a:stretch>
            <a:fillRect/>
          </a:stretch>
        </p:blipFill>
        <p:spPr>
          <a:xfrm>
            <a:off x="723900" y="2101019"/>
            <a:ext cx="7772400" cy="4021106"/>
          </a:xfrm>
          <a:prstGeom prst="rect">
            <a:avLst/>
          </a:prstGeom>
        </p:spPr>
      </p:pic>
    </p:spTree>
    <p:extLst>
      <p:ext uri="{BB962C8B-B14F-4D97-AF65-F5344CB8AC3E}">
        <p14:creationId xmlns:p14="http://schemas.microsoft.com/office/powerpoint/2010/main" val="418094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0C56F0-9DAE-7114-CC06-9EA3404090C6}"/>
              </a:ext>
            </a:extLst>
          </p:cNvPr>
          <p:cNvSpPr>
            <a:spLocks noGrp="1"/>
          </p:cNvSpPr>
          <p:nvPr>
            <p:ph type="title"/>
          </p:nvPr>
        </p:nvSpPr>
        <p:spPr/>
        <p:txBody>
          <a:bodyPr/>
          <a:lstStyle/>
          <a:p>
            <a:r>
              <a:rPr lang="en-US" altLang="ja-JP" sz="3200" dirty="0">
                <a:solidFill>
                  <a:schemeClr val="tx1"/>
                </a:solidFill>
              </a:rPr>
              <a:t>Effect of i</a:t>
            </a:r>
            <a:r>
              <a:rPr kumimoji="1" lang="en-US" altLang="ja-JP" sz="3200" dirty="0">
                <a:solidFill>
                  <a:schemeClr val="tx1"/>
                </a:solidFill>
              </a:rPr>
              <a:t>nterleaving on BER performance</a:t>
            </a:r>
            <a:endParaRPr kumimoji="1" lang="ja-JP" altLang="en-US" sz="3200" dirty="0">
              <a:solidFill>
                <a:schemeClr val="tx1"/>
              </a:solidFill>
            </a:endParaRPr>
          </a:p>
        </p:txBody>
      </p:sp>
      <p:sp>
        <p:nvSpPr>
          <p:cNvPr id="4" name="スライド番号プレースホルダー 3">
            <a:extLst>
              <a:ext uri="{FF2B5EF4-FFF2-40B4-BE49-F238E27FC236}">
                <a16:creationId xmlns:a16="http://schemas.microsoft.com/office/drawing/2014/main" id="{AEE485CB-A948-B22B-5433-37C7D830C77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sp>
        <p:nvSpPr>
          <p:cNvPr id="6" name="テキスト ボックス 5">
            <a:extLst>
              <a:ext uri="{FF2B5EF4-FFF2-40B4-BE49-F238E27FC236}">
                <a16:creationId xmlns:a16="http://schemas.microsoft.com/office/drawing/2014/main" id="{ECA472BC-CBEC-22FF-16B8-D6443AF0163E}"/>
              </a:ext>
            </a:extLst>
          </p:cNvPr>
          <p:cNvSpPr txBox="1"/>
          <p:nvPr/>
        </p:nvSpPr>
        <p:spPr>
          <a:xfrm>
            <a:off x="1157941" y="5066961"/>
            <a:ext cx="6828117" cy="1015663"/>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Modulation: BPSK</a:t>
            </a:r>
          </a:p>
          <a:p>
            <a:pPr marL="342900" indent="-342900">
              <a:buFont typeface="Arial" panose="020B0604020202020204" pitchFamily="34" charset="0"/>
              <a:buChar char="•"/>
            </a:pPr>
            <a:r>
              <a:rPr lang="en-US" altLang="ja-JP" sz="2000" dirty="0" err="1">
                <a:latin typeface="+mj-lt"/>
              </a:rPr>
              <a:t>Interleaver</a:t>
            </a:r>
            <a:r>
              <a:rPr lang="en-US" altLang="ja-JP" sz="2000" dirty="0">
                <a:latin typeface="+mj-lt"/>
              </a:rPr>
              <a:t> type: Random</a:t>
            </a:r>
          </a:p>
          <a:p>
            <a:pPr marL="342900" indent="-342900">
              <a:buFont typeface="Arial" panose="020B0604020202020204" pitchFamily="34" charset="0"/>
              <a:buChar char="•"/>
            </a:pPr>
            <a:r>
              <a:rPr lang="en-US" altLang="ja-JP" sz="2000" dirty="0">
                <a:latin typeface="+mj-lt"/>
                <a:cs typeface="Times New Roman" panose="02020603050405020304" pitchFamily="18" charset="0"/>
              </a:rPr>
              <a:t>Channel: AWGN + burst erasure channel</a:t>
            </a:r>
          </a:p>
        </p:txBody>
      </p:sp>
      <p:pic>
        <p:nvPicPr>
          <p:cNvPr id="3" name="図 2">
            <a:extLst>
              <a:ext uri="{FF2B5EF4-FFF2-40B4-BE49-F238E27FC236}">
                <a16:creationId xmlns:a16="http://schemas.microsoft.com/office/drawing/2014/main" id="{5FD8535D-A971-2A41-5F86-67FD5E4D2EB9}"/>
              </a:ext>
            </a:extLst>
          </p:cNvPr>
          <p:cNvPicPr>
            <a:picLocks noChangeAspect="1"/>
          </p:cNvPicPr>
          <p:nvPr/>
        </p:nvPicPr>
        <p:blipFill>
          <a:blip r:embed="rId2"/>
          <a:stretch>
            <a:fillRect/>
          </a:stretch>
        </p:blipFill>
        <p:spPr>
          <a:xfrm>
            <a:off x="471387" y="1628800"/>
            <a:ext cx="4100613" cy="3252773"/>
          </a:xfrm>
          <a:prstGeom prst="rect">
            <a:avLst/>
          </a:prstGeom>
        </p:spPr>
      </p:pic>
      <p:pic>
        <p:nvPicPr>
          <p:cNvPr id="7" name="図 6">
            <a:extLst>
              <a:ext uri="{FF2B5EF4-FFF2-40B4-BE49-F238E27FC236}">
                <a16:creationId xmlns:a16="http://schemas.microsoft.com/office/drawing/2014/main" id="{7C1BB4C3-51E8-9765-A53C-3AD3030C29E5}"/>
              </a:ext>
            </a:extLst>
          </p:cNvPr>
          <p:cNvPicPr>
            <a:picLocks noChangeAspect="1"/>
          </p:cNvPicPr>
          <p:nvPr/>
        </p:nvPicPr>
        <p:blipFill>
          <a:blip r:embed="rId3"/>
          <a:stretch>
            <a:fillRect/>
          </a:stretch>
        </p:blipFill>
        <p:spPr>
          <a:xfrm>
            <a:off x="4610100" y="1628800"/>
            <a:ext cx="4210372" cy="3339837"/>
          </a:xfrm>
          <a:prstGeom prst="rect">
            <a:avLst/>
          </a:prstGeom>
        </p:spPr>
      </p:pic>
      <p:sp>
        <p:nvSpPr>
          <p:cNvPr id="8" name="テキスト ボックス 7">
            <a:extLst>
              <a:ext uri="{FF2B5EF4-FFF2-40B4-BE49-F238E27FC236}">
                <a16:creationId xmlns:a16="http://schemas.microsoft.com/office/drawing/2014/main" id="{3B10270C-92D9-EB0B-D11D-ECFF91B6B413}"/>
              </a:ext>
            </a:extLst>
          </p:cNvPr>
          <p:cNvSpPr txBox="1"/>
          <p:nvPr/>
        </p:nvSpPr>
        <p:spPr>
          <a:xfrm>
            <a:off x="3059832" y="1784099"/>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w/o Interleaving</a:t>
            </a:r>
            <a:endParaRPr kumimoji="1" lang="ja-JP" altLang="en-US" sz="1400" dirty="0"/>
          </a:p>
        </p:txBody>
      </p:sp>
      <p:sp>
        <p:nvSpPr>
          <p:cNvPr id="9" name="テキスト ボックス 8">
            <a:extLst>
              <a:ext uri="{FF2B5EF4-FFF2-40B4-BE49-F238E27FC236}">
                <a16:creationId xmlns:a16="http://schemas.microsoft.com/office/drawing/2014/main" id="{683BE196-45EC-EDD5-2789-97D34359A159}"/>
              </a:ext>
            </a:extLst>
          </p:cNvPr>
          <p:cNvSpPr txBox="1"/>
          <p:nvPr/>
        </p:nvSpPr>
        <p:spPr>
          <a:xfrm>
            <a:off x="7306533" y="1784098"/>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 Interleaving</a:t>
            </a:r>
            <a:endParaRPr kumimoji="1" lang="ja-JP" altLang="en-US" sz="1400" dirty="0"/>
          </a:p>
        </p:txBody>
      </p:sp>
    </p:spTree>
    <p:extLst>
      <p:ext uri="{BB962C8B-B14F-4D97-AF65-F5344CB8AC3E}">
        <p14:creationId xmlns:p14="http://schemas.microsoft.com/office/powerpoint/2010/main" val="158681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78D3101-C9EC-4DAC-DA2D-96DC9F13DFD7}"/>
              </a:ext>
            </a:extLst>
          </p:cNvPr>
          <p:cNvPicPr>
            <a:picLocks noChangeAspect="1"/>
          </p:cNvPicPr>
          <p:nvPr/>
        </p:nvPicPr>
        <p:blipFill>
          <a:blip r:embed="rId2"/>
          <a:stretch>
            <a:fillRect/>
          </a:stretch>
        </p:blipFill>
        <p:spPr>
          <a:xfrm>
            <a:off x="229849" y="1932602"/>
            <a:ext cx="4427456" cy="3512037"/>
          </a:xfrm>
          <a:prstGeom prst="rect">
            <a:avLst/>
          </a:prstGeom>
        </p:spPr>
      </p:pic>
      <p:pic>
        <p:nvPicPr>
          <p:cNvPr id="10" name="図 9">
            <a:extLst>
              <a:ext uri="{FF2B5EF4-FFF2-40B4-BE49-F238E27FC236}">
                <a16:creationId xmlns:a16="http://schemas.microsoft.com/office/drawing/2014/main" id="{8B498606-0D85-97B8-7139-6F0CE82CAAFF}"/>
              </a:ext>
            </a:extLst>
          </p:cNvPr>
          <p:cNvPicPr>
            <a:picLocks noChangeAspect="1"/>
          </p:cNvPicPr>
          <p:nvPr/>
        </p:nvPicPr>
        <p:blipFill>
          <a:blip r:embed="rId3"/>
          <a:stretch>
            <a:fillRect/>
          </a:stretch>
        </p:blipFill>
        <p:spPr>
          <a:xfrm>
            <a:off x="4644008" y="1967912"/>
            <a:ext cx="4427456" cy="3512038"/>
          </a:xfrm>
          <a:prstGeom prst="rect">
            <a:avLst/>
          </a:prstGeom>
        </p:spPr>
      </p:pic>
      <p:sp>
        <p:nvSpPr>
          <p:cNvPr id="2" name="タイトル 1">
            <a:extLst>
              <a:ext uri="{FF2B5EF4-FFF2-40B4-BE49-F238E27FC236}">
                <a16:creationId xmlns:a16="http://schemas.microsoft.com/office/drawing/2014/main" id="{180C56F0-9DAE-7114-CC06-9EA3404090C6}"/>
              </a:ext>
            </a:extLst>
          </p:cNvPr>
          <p:cNvSpPr>
            <a:spLocks noGrp="1"/>
          </p:cNvSpPr>
          <p:nvPr>
            <p:ph type="title"/>
          </p:nvPr>
        </p:nvSpPr>
        <p:spPr/>
        <p:txBody>
          <a:bodyPr/>
          <a:lstStyle/>
          <a:p>
            <a:r>
              <a:rPr lang="en-US" altLang="ja-JP" sz="3200" dirty="0">
                <a:solidFill>
                  <a:schemeClr val="tx1"/>
                </a:solidFill>
              </a:rPr>
              <a:t>Effect of i</a:t>
            </a:r>
            <a:r>
              <a:rPr kumimoji="1" lang="en-US" altLang="ja-JP" sz="3200" dirty="0">
                <a:solidFill>
                  <a:schemeClr val="tx1"/>
                </a:solidFill>
              </a:rPr>
              <a:t>nterleaving on BER performance</a:t>
            </a:r>
            <a:endParaRPr kumimoji="1" lang="ja-JP" altLang="en-US" sz="3200" dirty="0">
              <a:solidFill>
                <a:schemeClr val="tx1"/>
              </a:solidFill>
            </a:endParaRPr>
          </a:p>
        </p:txBody>
      </p:sp>
      <p:sp>
        <p:nvSpPr>
          <p:cNvPr id="4" name="スライド番号プレースホルダー 3">
            <a:extLst>
              <a:ext uri="{FF2B5EF4-FFF2-40B4-BE49-F238E27FC236}">
                <a16:creationId xmlns:a16="http://schemas.microsoft.com/office/drawing/2014/main" id="{AEE485CB-A948-B22B-5433-37C7D830C77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sp>
        <p:nvSpPr>
          <p:cNvPr id="6" name="テキスト ボックス 5">
            <a:extLst>
              <a:ext uri="{FF2B5EF4-FFF2-40B4-BE49-F238E27FC236}">
                <a16:creationId xmlns:a16="http://schemas.microsoft.com/office/drawing/2014/main" id="{ECA472BC-CBEC-22FF-16B8-D6443AF0163E}"/>
              </a:ext>
            </a:extLst>
          </p:cNvPr>
          <p:cNvSpPr txBox="1"/>
          <p:nvPr/>
        </p:nvSpPr>
        <p:spPr>
          <a:xfrm>
            <a:off x="1191849" y="5405538"/>
            <a:ext cx="6828117" cy="1015663"/>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Modulation: BPSK</a:t>
            </a:r>
          </a:p>
          <a:p>
            <a:pPr marL="342900" indent="-342900">
              <a:buFont typeface="Arial" panose="020B0604020202020204" pitchFamily="34" charset="0"/>
              <a:buChar char="•"/>
            </a:pPr>
            <a:r>
              <a:rPr lang="en-US" altLang="ja-JP" sz="2000" dirty="0" err="1">
                <a:latin typeface="+mj-lt"/>
              </a:rPr>
              <a:t>Interleaver</a:t>
            </a:r>
            <a:r>
              <a:rPr lang="en-US" altLang="ja-JP" sz="2000" dirty="0">
                <a:latin typeface="+mj-lt"/>
              </a:rPr>
              <a:t> type: Random</a:t>
            </a:r>
          </a:p>
          <a:p>
            <a:pPr marL="342900" indent="-342900">
              <a:buFont typeface="Arial" panose="020B0604020202020204" pitchFamily="34" charset="0"/>
              <a:buChar char="•"/>
            </a:pPr>
            <a:r>
              <a:rPr lang="en-US" altLang="ja-JP" sz="2000" dirty="0">
                <a:latin typeface="+mj-lt"/>
                <a:cs typeface="Times New Roman" panose="02020603050405020304" pitchFamily="18" charset="0"/>
              </a:rPr>
              <a:t>Channel: AWGN + burst erasure channel</a:t>
            </a:r>
          </a:p>
        </p:txBody>
      </p:sp>
      <p:sp>
        <p:nvSpPr>
          <p:cNvPr id="8" name="テキスト ボックス 7">
            <a:extLst>
              <a:ext uri="{FF2B5EF4-FFF2-40B4-BE49-F238E27FC236}">
                <a16:creationId xmlns:a16="http://schemas.microsoft.com/office/drawing/2014/main" id="{3B10270C-92D9-EB0B-D11D-ECFF91B6B413}"/>
              </a:ext>
            </a:extLst>
          </p:cNvPr>
          <p:cNvSpPr txBox="1"/>
          <p:nvPr/>
        </p:nvSpPr>
        <p:spPr>
          <a:xfrm>
            <a:off x="1547664" y="1637630"/>
            <a:ext cx="2343911"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Burst erasure:</a:t>
            </a:r>
            <a:r>
              <a:rPr kumimoji="1" lang="ja-JP" altLang="en-US" sz="1400" dirty="0"/>
              <a:t> </a:t>
            </a:r>
            <a:r>
              <a:rPr kumimoji="1" lang="en-US" altLang="ja-JP" sz="1400" dirty="0"/>
              <a:t>65 bits,</a:t>
            </a:r>
            <a:r>
              <a:rPr kumimoji="1" lang="ja-JP" altLang="en-US" sz="1400" dirty="0"/>
              <a:t> </a:t>
            </a:r>
            <a:r>
              <a:rPr kumimoji="1" lang="en-US" altLang="ja-JP" sz="1400" dirty="0"/>
              <a:t>30%</a:t>
            </a:r>
          </a:p>
        </p:txBody>
      </p:sp>
      <p:sp>
        <p:nvSpPr>
          <p:cNvPr id="11" name="テキスト ボックス 10">
            <a:extLst>
              <a:ext uri="{FF2B5EF4-FFF2-40B4-BE49-F238E27FC236}">
                <a16:creationId xmlns:a16="http://schemas.microsoft.com/office/drawing/2014/main" id="{DAB71576-3AB1-3781-2BBA-E1BAA4EE9B46}"/>
              </a:ext>
            </a:extLst>
          </p:cNvPr>
          <p:cNvSpPr txBox="1"/>
          <p:nvPr/>
        </p:nvSpPr>
        <p:spPr>
          <a:xfrm>
            <a:off x="5796136" y="1629301"/>
            <a:ext cx="2443298"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Burst erasure:</a:t>
            </a:r>
            <a:r>
              <a:rPr kumimoji="1" lang="ja-JP" altLang="en-US" sz="1400" dirty="0"/>
              <a:t> </a:t>
            </a:r>
            <a:r>
              <a:rPr kumimoji="1" lang="en-US" altLang="ja-JP" sz="1400" dirty="0"/>
              <a:t>289 bits,</a:t>
            </a:r>
            <a:r>
              <a:rPr kumimoji="1" lang="ja-JP" altLang="en-US" sz="1400" dirty="0"/>
              <a:t> </a:t>
            </a:r>
            <a:r>
              <a:rPr kumimoji="1" lang="en-US" altLang="ja-JP" sz="1400" dirty="0"/>
              <a:t>30%</a:t>
            </a:r>
          </a:p>
        </p:txBody>
      </p:sp>
    </p:spTree>
    <p:extLst>
      <p:ext uri="{BB962C8B-B14F-4D97-AF65-F5344CB8AC3E}">
        <p14:creationId xmlns:p14="http://schemas.microsoft.com/office/powerpoint/2010/main" val="408786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7DE16-5926-5437-8E97-E24117205FA1}"/>
              </a:ext>
            </a:extLst>
          </p:cNvPr>
          <p:cNvSpPr>
            <a:spLocks noGrp="1"/>
          </p:cNvSpPr>
          <p:nvPr>
            <p:ph type="title"/>
          </p:nvPr>
        </p:nvSpPr>
        <p:spPr/>
        <p:txBody>
          <a:bodyPr/>
          <a:lstStyle/>
          <a:p>
            <a:r>
              <a:rPr lang="en-US" altLang="ja-JP" sz="3200" dirty="0">
                <a:solidFill>
                  <a:schemeClr val="tx1"/>
                </a:solidFill>
              </a:rPr>
              <a:t>Effect of i</a:t>
            </a:r>
            <a:r>
              <a:rPr kumimoji="1" lang="en-US" altLang="ja-JP" sz="3200" dirty="0">
                <a:solidFill>
                  <a:schemeClr val="tx1"/>
                </a:solidFill>
              </a:rPr>
              <a:t>nterleaving on BER performance</a:t>
            </a:r>
            <a:endParaRPr kumimoji="1" lang="ja-JP" altLang="en-US" sz="3200"/>
          </a:p>
        </p:txBody>
      </p:sp>
      <p:sp>
        <p:nvSpPr>
          <p:cNvPr id="4" name="スライド番号プレースホルダー 3">
            <a:extLst>
              <a:ext uri="{FF2B5EF4-FFF2-40B4-BE49-F238E27FC236}">
                <a16:creationId xmlns:a16="http://schemas.microsoft.com/office/drawing/2014/main" id="{84605BC8-2E52-D12D-402D-4AE4D393520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5" name="図 4">
            <a:extLst>
              <a:ext uri="{FF2B5EF4-FFF2-40B4-BE49-F238E27FC236}">
                <a16:creationId xmlns:a16="http://schemas.microsoft.com/office/drawing/2014/main" id="{437673C1-EBA7-3437-E0F0-E6B255DEE4E6}"/>
              </a:ext>
            </a:extLst>
          </p:cNvPr>
          <p:cNvPicPr>
            <a:picLocks noChangeAspect="1"/>
          </p:cNvPicPr>
          <p:nvPr/>
        </p:nvPicPr>
        <p:blipFill>
          <a:blip r:embed="rId2"/>
          <a:stretch>
            <a:fillRect/>
          </a:stretch>
        </p:blipFill>
        <p:spPr>
          <a:xfrm>
            <a:off x="282874" y="2129257"/>
            <a:ext cx="4249668" cy="3371009"/>
          </a:xfrm>
          <a:prstGeom prst="rect">
            <a:avLst/>
          </a:prstGeom>
        </p:spPr>
      </p:pic>
      <p:pic>
        <p:nvPicPr>
          <p:cNvPr id="6" name="図 5">
            <a:extLst>
              <a:ext uri="{FF2B5EF4-FFF2-40B4-BE49-F238E27FC236}">
                <a16:creationId xmlns:a16="http://schemas.microsoft.com/office/drawing/2014/main" id="{D7727E51-0CE0-0CFD-2D81-F733ED4E3A6F}"/>
              </a:ext>
            </a:extLst>
          </p:cNvPr>
          <p:cNvPicPr>
            <a:picLocks noChangeAspect="1"/>
          </p:cNvPicPr>
          <p:nvPr/>
        </p:nvPicPr>
        <p:blipFill>
          <a:blip r:embed="rId3"/>
          <a:stretch>
            <a:fillRect/>
          </a:stretch>
        </p:blipFill>
        <p:spPr>
          <a:xfrm>
            <a:off x="4610100" y="2124183"/>
            <a:ext cx="4249668" cy="3371009"/>
          </a:xfrm>
          <a:prstGeom prst="rect">
            <a:avLst/>
          </a:prstGeom>
        </p:spPr>
      </p:pic>
      <p:sp>
        <p:nvSpPr>
          <p:cNvPr id="7" name="テキスト ボックス 6">
            <a:extLst>
              <a:ext uri="{FF2B5EF4-FFF2-40B4-BE49-F238E27FC236}">
                <a16:creationId xmlns:a16="http://schemas.microsoft.com/office/drawing/2014/main" id="{E97DA4FF-D55E-99AA-4B8E-BC9D70DF8E17}"/>
              </a:ext>
            </a:extLst>
          </p:cNvPr>
          <p:cNvSpPr txBox="1"/>
          <p:nvPr/>
        </p:nvSpPr>
        <p:spPr>
          <a:xfrm>
            <a:off x="3059832" y="1784099"/>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w/o Interleaving</a:t>
            </a:r>
            <a:endParaRPr kumimoji="1" lang="ja-JP" altLang="en-US" sz="1400" dirty="0"/>
          </a:p>
        </p:txBody>
      </p:sp>
      <p:sp>
        <p:nvSpPr>
          <p:cNvPr id="8" name="テキスト ボックス 7">
            <a:extLst>
              <a:ext uri="{FF2B5EF4-FFF2-40B4-BE49-F238E27FC236}">
                <a16:creationId xmlns:a16="http://schemas.microsoft.com/office/drawing/2014/main" id="{1CFED3BD-5F3F-43A1-3AD2-5CF388AC71A5}"/>
              </a:ext>
            </a:extLst>
          </p:cNvPr>
          <p:cNvSpPr txBox="1"/>
          <p:nvPr/>
        </p:nvSpPr>
        <p:spPr>
          <a:xfrm>
            <a:off x="7380312" y="1781045"/>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 Interleaving</a:t>
            </a:r>
            <a:endParaRPr kumimoji="1" lang="ja-JP" altLang="en-US" sz="1400" dirty="0"/>
          </a:p>
        </p:txBody>
      </p:sp>
      <p:sp>
        <p:nvSpPr>
          <p:cNvPr id="9" name="テキスト ボックス 8">
            <a:extLst>
              <a:ext uri="{FF2B5EF4-FFF2-40B4-BE49-F238E27FC236}">
                <a16:creationId xmlns:a16="http://schemas.microsoft.com/office/drawing/2014/main" id="{7BA0E9C1-55EC-9B38-7CA7-CDC06E8F9A65}"/>
              </a:ext>
            </a:extLst>
          </p:cNvPr>
          <p:cNvSpPr txBox="1"/>
          <p:nvPr/>
        </p:nvSpPr>
        <p:spPr>
          <a:xfrm>
            <a:off x="1461154" y="5454676"/>
            <a:ext cx="6828117" cy="1015663"/>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Modulation: BPSK</a:t>
            </a:r>
          </a:p>
          <a:p>
            <a:pPr marL="342900" indent="-342900">
              <a:buFont typeface="Arial" panose="020B0604020202020204" pitchFamily="34" charset="0"/>
              <a:buChar char="•"/>
            </a:pPr>
            <a:r>
              <a:rPr lang="en-US" altLang="ja-JP" sz="2000" dirty="0">
                <a:latin typeface="+mj-lt"/>
              </a:rPr>
              <a:t>RS(54, 28) + LDPC(R=1/2)</a:t>
            </a:r>
          </a:p>
          <a:p>
            <a:pPr marL="342900" indent="-342900">
              <a:buFont typeface="Arial" panose="020B0604020202020204" pitchFamily="34" charset="0"/>
              <a:buChar char="•"/>
            </a:pPr>
            <a:r>
              <a:rPr lang="en-US" altLang="ja-JP" sz="2000" dirty="0">
                <a:latin typeface="+mj-lt"/>
                <a:cs typeface="Times New Roman" panose="02020603050405020304" pitchFamily="18" charset="0"/>
              </a:rPr>
              <a:t>Channel: AWGN + burst erasure channel</a:t>
            </a:r>
          </a:p>
        </p:txBody>
      </p:sp>
    </p:spTree>
    <p:extLst>
      <p:ext uri="{BB962C8B-B14F-4D97-AF65-F5344CB8AC3E}">
        <p14:creationId xmlns:p14="http://schemas.microsoft.com/office/powerpoint/2010/main" val="505507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3189</TotalTime>
  <Words>1150</Words>
  <Application>Microsoft Macintosh PowerPoint</Application>
  <PresentationFormat>画面に合わせる (4:3)</PresentationFormat>
  <Paragraphs>136</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ＭＳ Ｐゴシック</vt:lpstr>
      <vt:lpstr>Arial</vt:lpstr>
      <vt:lpstr>Times New Roman</vt:lpstr>
      <vt:lpstr>Office テーマ</vt:lpstr>
      <vt:lpstr>PowerPoint プレゼンテーション</vt:lpstr>
      <vt:lpstr>Performance Evaluation of Channel Coding with Interleaver Based on TG6ma Channel Model for Some Classes of Coexistence</vt:lpstr>
      <vt:lpstr>Importance of QoS control </vt:lpstr>
      <vt:lpstr>Error control in current IEEE 802.15.6</vt:lpstr>
      <vt:lpstr>Forward error correcting codes in TG6ma </vt:lpstr>
      <vt:lpstr>Simulation settings</vt:lpstr>
      <vt:lpstr>Effect of interleaving on BER performance</vt:lpstr>
      <vt:lpstr>Effect of interleaving on BER performance</vt:lpstr>
      <vt:lpstr>Effect of interleaving on BER performance</vt:lpstr>
      <vt:lpstr>Burst erasure channel (65 bit, 30%)</vt:lpstr>
      <vt:lpstr>Burst erasure channel (65 bit, 30%)</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483</cp:revision>
  <cp:lastPrinted>1998-02-10T13:28:06Z</cp:lastPrinted>
  <dcterms:created xsi:type="dcterms:W3CDTF">2022-07-12T12:04:50Z</dcterms:created>
  <dcterms:modified xsi:type="dcterms:W3CDTF">2024-09-11T23:48:53Z</dcterms:modified>
</cp:coreProperties>
</file>