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0" r:id="rId2"/>
    <p:sldId id="258" r:id="rId3"/>
    <p:sldId id="377" r:id="rId4"/>
    <p:sldId id="379" r:id="rId5"/>
    <p:sldId id="391" r:id="rId6"/>
    <p:sldId id="783" r:id="rId7"/>
    <p:sldId id="784" r:id="rId8"/>
    <p:sldId id="785" r:id="rId9"/>
    <p:sldId id="786"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p:restoredTop sz="96327"/>
  </p:normalViewPr>
  <p:slideViewPr>
    <p:cSldViewPr>
      <p:cViewPr varScale="1">
        <p:scale>
          <a:sx n="97" d="100"/>
          <a:sy n="97" d="100"/>
        </p:scale>
        <p:origin x="1587"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 15-24-0247-00-006a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220072" y="6484694"/>
            <a:ext cx="38884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100" dirty="0">
                <a:ea typeface="ＭＳ Ｐゴシック" panose="020B0600070205080204" pitchFamily="34" charset="-128"/>
              </a:rPr>
              <a:t>D. </a:t>
            </a:r>
            <a:r>
              <a:rPr lang="en-US" altLang="ja-JP" sz="1100" dirty="0" err="1">
                <a:ea typeface="ＭＳ Ｐゴシック" panose="020B0600070205080204" pitchFamily="34" charset="-128"/>
              </a:rPr>
              <a:t>Anzai</a:t>
            </a:r>
            <a:r>
              <a:rPr lang="en-US" altLang="ja-JP" sz="1100" dirty="0">
                <a:ea typeface="ＭＳ Ｐゴシック" panose="020B0600070205080204" pitchFamily="34" charset="-128"/>
              </a:rPr>
              <a:t>, S. Asano,  T. Kobayashi (NIT), K. </a:t>
            </a:r>
            <a:r>
              <a:rPr lang="en-US" altLang="ja-JP" sz="1100" dirty="0" err="1">
                <a:ea typeface="ＭＳ Ｐゴシック" panose="020B0600070205080204" pitchFamily="34" charset="-128"/>
              </a:rPr>
              <a:t>Takabayashi</a:t>
            </a:r>
            <a:r>
              <a:rPr lang="en-US" altLang="ja-JP" sz="1100" dirty="0">
                <a:ea typeface="ＭＳ Ｐゴシック" panose="020B0600070205080204" pitchFamily="34" charset="-128"/>
              </a:rPr>
              <a:t> (Toyo Univ.) M. Hernandez (CWC Oulu Univ.) R. Kohno(YNU/YRP-IAI)</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a:xfrm>
            <a:off x="4393695" y="6475413"/>
            <a:ext cx="432811" cy="184666"/>
          </a:xfrm>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ea typeface="ＭＳ Ｐゴシック" panose="020B0600070205080204" pitchFamily="34" charset="-128"/>
            </a:endParaRPr>
          </a:p>
          <a:p>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Submission Title:</a:t>
            </a:r>
            <a:r>
              <a:rPr lang="en-US" altLang="ja-JP" sz="1600" dirty="0">
                <a:ea typeface="ＭＳ Ｐゴシック" panose="020B0600070205080204" pitchFamily="34" charset="-128"/>
              </a:rPr>
              <a:t> Performance Evaluation of Channel Coding with </a:t>
            </a:r>
            <a:r>
              <a:rPr lang="en-US" altLang="ja-JP" sz="1600" dirty="0" err="1">
                <a:ea typeface="ＭＳ Ｐゴシック" panose="020B0600070205080204" pitchFamily="34" charset="-128"/>
              </a:rPr>
              <a:t>Interleaver</a:t>
            </a:r>
            <a:r>
              <a:rPr lang="en-US" altLang="ja-JP" sz="1600" dirty="0">
                <a:ea typeface="ＭＳ Ｐゴシック" panose="020B0600070205080204" pitchFamily="34" charset="-128"/>
              </a:rPr>
              <a:t> Based on TG6ma Channel Model for Some Classes of Coexistence</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May 14</a:t>
            </a:r>
            <a:r>
              <a:rPr lang="en-US" altLang="ja-JP" sz="1600" baseline="30000" dirty="0">
                <a:ea typeface="ＭＳ Ｐゴシック" panose="020B0600070205080204" pitchFamily="34" charset="-128"/>
              </a:rPr>
              <a:t>th</a:t>
            </a:r>
            <a:r>
              <a:rPr lang="en-US" altLang="ja-JP" sz="1600" dirty="0">
                <a:ea typeface="ＭＳ Ｐゴシック" panose="020B0600070205080204" pitchFamily="34" charset="-128"/>
              </a:rPr>
              <a:t>, 2024</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Daisuke </a:t>
            </a:r>
            <a:r>
              <a:rPr lang="en-US" altLang="ja-JP" sz="1600" dirty="0" err="1">
                <a:ea typeface="ＭＳ Ｐゴシック" panose="020B0600070205080204" pitchFamily="34" charset="-128"/>
              </a:rPr>
              <a:t>Anzai</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Shunsuke</a:t>
            </a:r>
            <a:r>
              <a:rPr lang="en-US" altLang="ja-JP" sz="1600" dirty="0">
                <a:ea typeface="ＭＳ Ｐゴシック" panose="020B0600070205080204" pitchFamily="34" charset="-128"/>
              </a:rPr>
              <a:t> Ishiguro</a:t>
            </a:r>
            <a:r>
              <a:rPr lang="en-US" altLang="ja-JP" sz="1600" kern="0" dirty="0">
                <a:latin typeface="Times New Roman"/>
                <a:ea typeface="ＭＳ Ｐゴシック" panose="020B0600070205080204" pitchFamily="34" charset="-128"/>
                <a:cs typeface="Times New Roman"/>
                <a:sym typeface="Times New Roman"/>
              </a:rPr>
              <a:t>, Takumi Kobayashi</a:t>
            </a:r>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Company:</a:t>
            </a:r>
            <a:r>
              <a:rPr lang="en-US" altLang="ja-JP" sz="1600" dirty="0">
                <a:ea typeface="ＭＳ Ｐゴシック" panose="020B0600070205080204" pitchFamily="34" charset="-128"/>
              </a:rPr>
              <a:t> Nagoya Institute of Technology (NIT), Japan</a:t>
            </a:r>
          </a:p>
          <a:p>
            <a:r>
              <a:rPr lang="en-US" altLang="ja-JP" sz="1600" b="1" dirty="0">
                <a:ea typeface="ＭＳ Ｐゴシック" panose="020B0600070205080204" pitchFamily="34" charset="-128"/>
              </a:rPr>
              <a:t>Address:</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Gokiso-cho</a:t>
            </a:r>
            <a:r>
              <a:rPr lang="en-US" altLang="ja-JP" sz="1600" dirty="0">
                <a:ea typeface="ＭＳ Ｐゴシック" panose="020B0600070205080204" pitchFamily="34" charset="-128"/>
              </a:rPr>
              <a:t>, Showa-</a:t>
            </a:r>
            <a:r>
              <a:rPr lang="en-US" altLang="ja-JP" sz="1600" dirty="0" err="1">
                <a:ea typeface="ＭＳ Ｐゴシック" panose="020B0600070205080204" pitchFamily="34" charset="-128"/>
              </a:rPr>
              <a:t>ku</a:t>
            </a:r>
            <a:r>
              <a:rPr lang="en-US" altLang="ja-JP" sz="1600" dirty="0">
                <a:ea typeface="ＭＳ Ｐゴシック" panose="020B0600070205080204" pitchFamily="34" charset="-128"/>
              </a:rPr>
              <a:t>, Nagoya, 466-8555, Japan</a:t>
            </a:r>
          </a:p>
          <a:p>
            <a:r>
              <a:rPr lang="en-US" altLang="ja-JP" sz="1600" b="1" dirty="0">
                <a:ea typeface="ＭＳ Ｐゴシック" panose="020B0600070205080204" pitchFamily="34" charset="-128"/>
              </a:rPr>
              <a:t>Voice:</a:t>
            </a:r>
            <a:r>
              <a:rPr lang="en-US" altLang="ja-JP" sz="1600" dirty="0">
                <a:ea typeface="ＭＳ Ｐゴシック" panose="020B0600070205080204" pitchFamily="34" charset="-128"/>
              </a:rPr>
              <a:t> +81-52-735-5389, FAX: +81-52-735-5389, </a:t>
            </a:r>
            <a:r>
              <a:rPr lang="en-US" altLang="ja-JP" sz="1600" b="1" dirty="0">
                <a:ea typeface="ＭＳ Ｐゴシック" panose="020B0600070205080204" pitchFamily="34" charset="-128"/>
              </a:rPr>
              <a:t>E-Mail: </a:t>
            </a:r>
            <a:r>
              <a:rPr lang="en-US" altLang="ja-JP" sz="1600" dirty="0" err="1">
                <a:ea typeface="ＭＳ Ｐゴシック" panose="020B0600070205080204" pitchFamily="34" charset="-128"/>
              </a:rPr>
              <a:t>anzai@nitech.ac.jp</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In response to call for technical contributions</a:t>
            </a:r>
            <a:r>
              <a:rPr lang="en-US" altLang="ja-JP"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provides a preliminary investigation of the effect of interleaving on channel coding defined in TG6ma under multiple BAN coexistence situations, and some simulation results are discussed.</a:t>
            </a:r>
          </a:p>
          <a:p>
            <a:pPr>
              <a:spcBef>
                <a:spcPts val="600"/>
              </a:spcBef>
              <a:spcAft>
                <a:spcPts val="600"/>
              </a:spcAft>
            </a:pPr>
            <a:r>
              <a:rPr lang="en-US" altLang="ja-JP" sz="1600" b="1" dirty="0">
                <a:ea typeface="ＭＳ Ｐゴシック" panose="020B0600070205080204" pitchFamily="34" charset="-128"/>
              </a:rPr>
              <a:t>Purpose: </a:t>
            </a:r>
            <a:r>
              <a:rPr lang="en-US" altLang="ja-JP" sz="1600" dirty="0">
                <a:ea typeface="ＭＳ Ｐゴシック" panose="020B0600070205080204" pitchFamily="34" charset="-128"/>
              </a:rPr>
              <a:t>Material for discussion in P802.15.6a TG corresponding to comments in EC Meeting</a:t>
            </a:r>
          </a:p>
          <a:p>
            <a:r>
              <a:rPr lang="en-US" altLang="ja-JP" sz="1600" b="1" dirty="0">
                <a:ea typeface="ＭＳ Ｐゴシック" panose="020B0600070205080204" pitchFamily="34" charset="-128"/>
              </a:rPr>
              <a:t>Notice:</a:t>
            </a:r>
            <a:r>
              <a:rPr lang="en-US" altLang="ja-JP" sz="1600" dirty="0">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anose="020B0600070205080204" pitchFamily="34" charset="-128"/>
              </a:rPr>
              <a:t>Release:</a:t>
            </a:r>
            <a:r>
              <a:rPr lang="en-US" altLang="ja-JP" sz="1600" dirty="0">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solidFill>
                  <a:schemeClr val="tx1"/>
                </a:solidFill>
              </a:rPr>
              <a:t>References</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1"/>
                </a:solidFill>
                <a:ea typeface="ＭＳ Ｐゴシック" panose="020B0600070205080204" pitchFamily="34" charset="-128"/>
              </a:rPr>
              <a:t>Performance Evaluation of Channel Coding with </a:t>
            </a:r>
            <a:r>
              <a:rPr lang="en-US" altLang="ja-JP" sz="3200" dirty="0" err="1">
                <a:solidFill>
                  <a:schemeClr val="tx1"/>
                </a:solidFill>
                <a:ea typeface="ＭＳ Ｐゴシック" panose="020B0600070205080204" pitchFamily="34" charset="-128"/>
              </a:rPr>
              <a:t>Interleaver</a:t>
            </a:r>
            <a:r>
              <a:rPr lang="en-US" altLang="ja-JP" sz="3200" dirty="0">
                <a:solidFill>
                  <a:schemeClr val="tx1"/>
                </a:solidFill>
                <a:ea typeface="ＭＳ Ｐゴシック" panose="020B0600070205080204" pitchFamily="34" charset="-128"/>
              </a:rPr>
              <a:t> Based on TG6ma Channel Model for Some Classes of Coexistence</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Anzai, Sho Asano, Takumi Kobayashi, Kento Takabayashi, Marco Hernandez, Ryuji Kohno</a:t>
            </a:r>
          </a:p>
          <a:p>
            <a:r>
              <a:rPr lang="en-US" altLang="ja-JP" dirty="0">
                <a:latin typeface="Times New Roman" panose="02020603050405020304" pitchFamily="18" charset="0"/>
                <a:cs typeface="Times New Roman" panose="02020603050405020304" pitchFamily="18" charset="0"/>
              </a:rPr>
              <a:t>Nagoya Institute of Technology (NIT)</a:t>
            </a:r>
          </a:p>
          <a:p>
            <a:r>
              <a:rPr lang="en-US" altLang="ja-JP" dirty="0">
                <a:latin typeface="Times New Roman" panose="02020603050405020304" pitchFamily="18" charset="0"/>
                <a:cs typeface="Times New Roman" panose="02020603050405020304" pitchFamily="18" charset="0"/>
              </a:rPr>
              <a:t>Toyo University, YNU, YRP-IAI, CWC Oulu </a:t>
            </a:r>
            <a:r>
              <a:rPr lang="en-US" altLang="ja-JP" dirty="0" err="1">
                <a:latin typeface="Times New Roman" panose="02020603050405020304" pitchFamily="18" charset="0"/>
                <a:cs typeface="Times New Roman" panose="02020603050405020304" pitchFamily="18" charset="0"/>
              </a:rPr>
              <a:t>Univeristy</a:t>
            </a:r>
            <a:endParaRPr lang="en-US"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solidFill>
                  <a:schemeClr val="tx1"/>
                </a:solidFill>
              </a:rPr>
              <a:t>Importance of QoS control </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graphicFrame>
        <p:nvGraphicFramePr>
          <p:cNvPr id="8" name="表 6">
            <a:extLst>
              <a:ext uri="{FF2B5EF4-FFF2-40B4-BE49-F238E27FC236}">
                <a16:creationId xmlns:a16="http://schemas.microsoft.com/office/drawing/2014/main" id="{E0EB9275-4B66-7897-D097-52FB0076855A}"/>
              </a:ext>
            </a:extLst>
          </p:cNvPr>
          <p:cNvGraphicFramePr>
            <a:graphicFrameLocks noGrp="1"/>
          </p:cNvGraphicFramePr>
          <p:nvPr>
            <p:extLst>
              <p:ext uri="{D42A27DB-BD31-4B8C-83A1-F6EECF244321}">
                <p14:modId xmlns:p14="http://schemas.microsoft.com/office/powerpoint/2010/main" val="3767799476"/>
              </p:ext>
            </p:extLst>
          </p:nvPr>
        </p:nvGraphicFramePr>
        <p:xfrm>
          <a:off x="4788024" y="2588803"/>
          <a:ext cx="3888432" cy="2759358"/>
        </p:xfrm>
        <a:graphic>
          <a:graphicData uri="http://schemas.openxmlformats.org/drawingml/2006/table">
            <a:tbl>
              <a:tblPr firstRow="1" bandRow="1"/>
              <a:tblGrid>
                <a:gridCol w="928070">
                  <a:extLst>
                    <a:ext uri="{9D8B030D-6E8A-4147-A177-3AD203B41FA5}">
                      <a16:colId xmlns:a16="http://schemas.microsoft.com/office/drawing/2014/main" val="4281885170"/>
                    </a:ext>
                  </a:extLst>
                </a:gridCol>
                <a:gridCol w="1458396">
                  <a:extLst>
                    <a:ext uri="{9D8B030D-6E8A-4147-A177-3AD203B41FA5}">
                      <a16:colId xmlns:a16="http://schemas.microsoft.com/office/drawing/2014/main" val="514745024"/>
                    </a:ext>
                  </a:extLst>
                </a:gridCol>
                <a:gridCol w="1501966">
                  <a:extLst>
                    <a:ext uri="{9D8B030D-6E8A-4147-A177-3AD203B41FA5}">
                      <a16:colId xmlns:a16="http://schemas.microsoft.com/office/drawing/2014/main" val="1314698544"/>
                    </a:ext>
                  </a:extLst>
                </a:gridCol>
              </a:tblGrid>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User priority</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Traffic designation</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Frame type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251253394"/>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0</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Background (BK)</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512474474"/>
                  </a:ext>
                </a:extLst>
              </a:tr>
              <a:tr h="24399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1</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Best effort (BE)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326327884"/>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2</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Excellent effort (EE)</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968388818"/>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3</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Video (VI)</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422592770"/>
                  </a:ext>
                </a:extLst>
              </a:tr>
              <a:tr h="228659">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4</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Voice (VO)</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17812179"/>
                  </a:ext>
                </a:extLst>
              </a:tr>
              <a:tr h="427638">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5</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Medical data or network control</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909945391"/>
                  </a:ext>
                </a:extLst>
              </a:tr>
              <a:tr h="365705">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6</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High-priority medical data or network control</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35171504"/>
                  </a:ext>
                </a:extLst>
              </a:tr>
              <a:tr h="365705">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7</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algn="ctr"/>
                      <a:r>
                        <a:rPr kumimoji="1" lang="en-US" altLang="ja-JP" sz="1050" dirty="0">
                          <a:latin typeface="+mj-lt"/>
                        </a:rPr>
                        <a:t>Emergency or medical implant event report</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025078811"/>
                  </a:ext>
                </a:extLst>
              </a:tr>
            </a:tbl>
          </a:graphicData>
        </a:graphic>
      </p:graphicFrame>
      <p:sp>
        <p:nvSpPr>
          <p:cNvPr id="9" name="テキスト ボックス 8">
            <a:extLst>
              <a:ext uri="{FF2B5EF4-FFF2-40B4-BE49-F238E27FC236}">
                <a16:creationId xmlns:a16="http://schemas.microsoft.com/office/drawing/2014/main" id="{2B0B9E60-5520-AAB5-14D3-58AB82761C18}"/>
              </a:ext>
            </a:extLst>
          </p:cNvPr>
          <p:cNvSpPr txBox="1"/>
          <p:nvPr/>
        </p:nvSpPr>
        <p:spPr>
          <a:xfrm>
            <a:off x="361628" y="1844824"/>
            <a:ext cx="4210372" cy="4247317"/>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In WBAN systems, a wearable vital sign sensor node can include </a:t>
            </a:r>
            <a:r>
              <a:rPr kumimoji="1" lang="en-US" altLang="ja-JP" sz="1800" b="1" u="sng" dirty="0">
                <a:solidFill>
                  <a:srgbClr val="000000"/>
                </a:solidFill>
                <a:latin typeface="Times New Roman"/>
              </a:rPr>
              <a:t>various types of sensors</a:t>
            </a:r>
            <a:r>
              <a:rPr kumimoji="1" lang="en-US" altLang="ja-JP" sz="1800" dirty="0">
                <a:solidFill>
                  <a:srgbClr val="000000"/>
                </a:solidFill>
                <a:latin typeface="Times New Roman"/>
              </a:rPr>
              <a:t> with </a:t>
            </a:r>
            <a:r>
              <a:rPr kumimoji="1" lang="en-US" altLang="ja-JP" sz="1800" b="1" u="sng" dirty="0">
                <a:solidFill>
                  <a:srgbClr val="000000"/>
                </a:solidFill>
                <a:latin typeface="Times New Roman"/>
              </a:rPr>
              <a:t>different data rates, the allowable communication error ratio and delay</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IEEE 802.15.6 based WBAN may deal with 8 levels of user priority data</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Those data have a wide range of quality of service (QoS)</a:t>
            </a:r>
          </a:p>
          <a:p>
            <a:pPr marL="285750" indent="-285750" eaLnBrk="1" fontAlgn="auto" hangingPunct="1">
              <a:spcBef>
                <a:spcPts val="0"/>
              </a:spcBef>
              <a:spcAft>
                <a:spcPts val="0"/>
              </a:spcAft>
              <a:buFont typeface="Arial" panose="020B0604020202020204" pitchFamily="34" charset="0"/>
              <a:buChar char="•"/>
            </a:pPr>
            <a:endParaRPr kumimoji="1" lang="en-US" altLang="ja-JP" sz="1800" dirty="0">
              <a:solidFill>
                <a:srgbClr val="000000"/>
              </a:solidFill>
              <a:latin typeface="Times New Roman"/>
            </a:endParaRP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Therefore, </a:t>
            </a:r>
            <a:r>
              <a:rPr kumimoji="1" lang="en-US" altLang="ja-JP" sz="1800" b="1" u="sng" dirty="0">
                <a:solidFill>
                  <a:srgbClr val="000000"/>
                </a:solidFill>
                <a:latin typeface="Times New Roman"/>
              </a:rPr>
              <a:t>optimal error control for input data is an important feature </a:t>
            </a:r>
            <a:r>
              <a:rPr kumimoji="1" lang="en-US" altLang="ja-JP" sz="1800" dirty="0">
                <a:solidFill>
                  <a:srgbClr val="000000"/>
                </a:solidFill>
                <a:latin typeface="Times New Roman"/>
              </a:rPr>
              <a:t>in sensor data transmission procedures</a:t>
            </a:r>
          </a:p>
        </p:txBody>
      </p:sp>
    </p:spTree>
    <p:extLst>
      <p:ext uri="{BB962C8B-B14F-4D97-AF65-F5344CB8AC3E}">
        <p14:creationId xmlns:p14="http://schemas.microsoft.com/office/powerpoint/2010/main" val="1032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p:txBody>
          <a:bodyPr/>
          <a:lstStyle/>
          <a:p>
            <a:r>
              <a:rPr kumimoji="1" lang="en-US" altLang="ja-JP" dirty="0">
                <a:solidFill>
                  <a:schemeClr val="tx1"/>
                </a:solidFill>
              </a:rPr>
              <a:t>Error control in current IEEE 802.15.6</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4</a:t>
            </a:fld>
            <a:endParaRPr lang="en-US" altLang="ja-JP"/>
          </a:p>
        </p:txBody>
      </p:sp>
      <p:sp>
        <p:nvSpPr>
          <p:cNvPr id="3" name="テキスト ボックス 2">
            <a:extLst>
              <a:ext uri="{FF2B5EF4-FFF2-40B4-BE49-F238E27FC236}">
                <a16:creationId xmlns:a16="http://schemas.microsoft.com/office/drawing/2014/main" id="{E8855A06-C418-1ECD-4077-AB8E7342F272}"/>
              </a:ext>
            </a:extLst>
          </p:cNvPr>
          <p:cNvSpPr txBox="1"/>
          <p:nvPr/>
        </p:nvSpPr>
        <p:spPr>
          <a:xfrm>
            <a:off x="395536" y="2221180"/>
            <a:ext cx="8690541"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In IEEE 802.15.6ma, we indicate a concept of channel coding technique to deal with various types of QoS data as shown in a next figure</a:t>
            </a:r>
          </a:p>
          <a:p>
            <a:pPr marL="285750" indent="-285750">
              <a:buFont typeface="Arial" panose="020B0604020202020204" pitchFamily="34" charset="0"/>
              <a:buChar char="•"/>
            </a:pPr>
            <a:endParaRPr lang="en-US" altLang="ja-JP" sz="2000" dirty="0">
              <a:latin typeface="+mj-lt"/>
            </a:endParaRPr>
          </a:p>
        </p:txBody>
      </p:sp>
    </p:spTree>
    <p:extLst>
      <p:ext uri="{BB962C8B-B14F-4D97-AF65-F5344CB8AC3E}">
        <p14:creationId xmlns:p14="http://schemas.microsoft.com/office/powerpoint/2010/main" val="158201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p:txBody>
          <a:bodyPr/>
          <a:lstStyle/>
          <a:p>
            <a:r>
              <a:rPr lang="en-US" altLang="ja-JP" sz="3200" dirty="0">
                <a:solidFill>
                  <a:schemeClr val="tx1"/>
                </a:solidFill>
              </a:rPr>
              <a:t>Forward error correcting codes in TG6ma</a:t>
            </a:r>
            <a:br>
              <a:rPr lang="en-US" altLang="ja-JP" sz="3200" dirty="0">
                <a:solidFill>
                  <a:schemeClr val="tx1"/>
                </a:solidFill>
              </a:rPr>
            </a:br>
            <a:endParaRPr kumimoji="1" lang="ja-JP" altLang="en-US" sz="3200">
              <a:solidFill>
                <a:schemeClr val="tx1"/>
              </a:solidFill>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5</a:t>
            </a:fld>
            <a:endParaRPr lang="en-US" altLang="ja-JP"/>
          </a:p>
        </p:txBody>
      </p:sp>
      <p:sp>
        <p:nvSpPr>
          <p:cNvPr id="14" name="テキスト ボックス 13">
            <a:extLst>
              <a:ext uri="{FF2B5EF4-FFF2-40B4-BE49-F238E27FC236}">
                <a16:creationId xmlns:a16="http://schemas.microsoft.com/office/drawing/2014/main" id="{06D0086B-34A2-7443-9B17-178ADFA57B17}"/>
              </a:ext>
            </a:extLst>
          </p:cNvPr>
          <p:cNvSpPr txBox="1"/>
          <p:nvPr/>
        </p:nvSpPr>
        <p:spPr>
          <a:xfrm>
            <a:off x="226689" y="4699010"/>
            <a:ext cx="8568952" cy="2031325"/>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inner code, 15.4ab LDPC (K=324, 648, 972, R=1/2) or BCC will be selected for the coexistence of 15.6ma and 15.4ab</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This updated concept table is considered as the first priority</a:t>
            </a:r>
          </a:p>
          <a:p>
            <a:pPr marL="285750" indent="-285750" eaLnBrk="1" fontAlgn="auto" hangingPunct="1">
              <a:spcBef>
                <a:spcPts val="0"/>
              </a:spcBef>
              <a:spcAft>
                <a:spcPts val="0"/>
              </a:spcAft>
              <a:buFont typeface="Arial" panose="020B0604020202020204" pitchFamily="34" charset="0"/>
              <a:buChar char="•"/>
            </a:pPr>
            <a:endParaRPr kumimoji="1" lang="ja-JP" altLang="en-US" sz="1800" dirty="0">
              <a:solidFill>
                <a:srgbClr val="000000"/>
              </a:solidFill>
              <a:latin typeface="Times New Roman"/>
            </a:endParaRPr>
          </a:p>
        </p:txBody>
      </p:sp>
      <p:graphicFrame>
        <p:nvGraphicFramePr>
          <p:cNvPr id="15" name="表 7">
            <a:extLst>
              <a:ext uri="{FF2B5EF4-FFF2-40B4-BE49-F238E27FC236}">
                <a16:creationId xmlns:a16="http://schemas.microsoft.com/office/drawing/2014/main" id="{53140E2F-BAAF-73D9-62C5-72BFE6CCF763}"/>
              </a:ext>
            </a:extLst>
          </p:cNvPr>
          <p:cNvGraphicFramePr>
            <a:graphicFrameLocks noGrp="1"/>
          </p:cNvGraphicFramePr>
          <p:nvPr>
            <p:extLst>
              <p:ext uri="{D42A27DB-BD31-4B8C-83A1-F6EECF244321}">
                <p14:modId xmlns:p14="http://schemas.microsoft.com/office/powerpoint/2010/main" val="2981330162"/>
              </p:ext>
            </p:extLst>
          </p:nvPr>
        </p:nvGraphicFramePr>
        <p:xfrm>
          <a:off x="232470" y="1202664"/>
          <a:ext cx="8679061" cy="3485001"/>
        </p:xfrm>
        <a:graphic>
          <a:graphicData uri="http://schemas.openxmlformats.org/drawingml/2006/table">
            <a:tbl>
              <a:tblPr firstRow="1" bandRow="1"/>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User priority</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Inner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Outer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400" dirty="0"/>
                        <a:t>HARQ</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489010237"/>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0</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922590291"/>
                  </a:ext>
                </a:extLst>
              </a:tr>
              <a:tr h="370961">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046508798"/>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14401533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3</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4289825731"/>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4</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46)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353208542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5</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38)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227781841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6</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28)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8159350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7</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400" dirty="0"/>
                        <a:t>15.4ab LDPC or BCC  (R=1/2)</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14) shortened RS code</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493991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0C56F0-9DAE-7114-CC06-9EA3404090C6}"/>
              </a:ext>
            </a:extLst>
          </p:cNvPr>
          <p:cNvSpPr>
            <a:spLocks noGrp="1"/>
          </p:cNvSpPr>
          <p:nvPr>
            <p:ph type="title"/>
          </p:nvPr>
        </p:nvSpPr>
        <p:spPr/>
        <p:txBody>
          <a:bodyPr/>
          <a:lstStyle/>
          <a:p>
            <a:r>
              <a:rPr lang="en-US" altLang="ja-JP" sz="3200" dirty="0">
                <a:solidFill>
                  <a:schemeClr val="tx1"/>
                </a:solidFill>
              </a:rPr>
              <a:t>Effect of </a:t>
            </a:r>
            <a:r>
              <a:rPr kumimoji="1" lang="en-US" altLang="ja-JP" sz="3200" dirty="0">
                <a:solidFill>
                  <a:schemeClr val="tx1"/>
                </a:solidFill>
              </a:rPr>
              <a:t>Interleaving on BER performance</a:t>
            </a:r>
            <a:endParaRPr kumimoji="1" lang="ja-JP" altLang="en-US" sz="3200" dirty="0">
              <a:solidFill>
                <a:schemeClr val="tx1"/>
              </a:solidFill>
            </a:endParaRPr>
          </a:p>
        </p:txBody>
      </p:sp>
      <p:sp>
        <p:nvSpPr>
          <p:cNvPr id="4" name="スライド番号プレースホルダー 3">
            <a:extLst>
              <a:ext uri="{FF2B5EF4-FFF2-40B4-BE49-F238E27FC236}">
                <a16:creationId xmlns:a16="http://schemas.microsoft.com/office/drawing/2014/main" id="{AEE485CB-A948-B22B-5433-37C7D830C77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5" name="図 4">
            <a:extLst>
              <a:ext uri="{FF2B5EF4-FFF2-40B4-BE49-F238E27FC236}">
                <a16:creationId xmlns:a16="http://schemas.microsoft.com/office/drawing/2014/main" id="{B67F959B-7606-5FF4-6A47-8E42194A10EA}"/>
              </a:ext>
            </a:extLst>
          </p:cNvPr>
          <p:cNvPicPr>
            <a:picLocks noChangeAspect="1"/>
          </p:cNvPicPr>
          <p:nvPr/>
        </p:nvPicPr>
        <p:blipFill>
          <a:blip r:embed="rId2"/>
          <a:stretch>
            <a:fillRect/>
          </a:stretch>
        </p:blipFill>
        <p:spPr>
          <a:xfrm>
            <a:off x="323528" y="1773936"/>
            <a:ext cx="5594572" cy="4482398"/>
          </a:xfrm>
          <a:prstGeom prst="rect">
            <a:avLst/>
          </a:prstGeom>
        </p:spPr>
      </p:pic>
      <p:sp>
        <p:nvSpPr>
          <p:cNvPr id="6" name="テキスト ボックス 5">
            <a:extLst>
              <a:ext uri="{FF2B5EF4-FFF2-40B4-BE49-F238E27FC236}">
                <a16:creationId xmlns:a16="http://schemas.microsoft.com/office/drawing/2014/main" id="{ECA472BC-CBEC-22FF-16B8-D6443AF0163E}"/>
              </a:ext>
            </a:extLst>
          </p:cNvPr>
          <p:cNvSpPr txBox="1"/>
          <p:nvPr/>
        </p:nvSpPr>
        <p:spPr>
          <a:xfrm>
            <a:off x="6012160" y="1916832"/>
            <a:ext cx="3096344" cy="1938992"/>
          </a:xfrm>
          <a:prstGeom prst="rect">
            <a:avLst/>
          </a:prstGeom>
          <a:noFill/>
        </p:spPr>
        <p:txBody>
          <a:bodyPr wrap="square">
            <a:spAutoFit/>
          </a:bodyPr>
          <a:lstStyle/>
          <a:p>
            <a:pPr marL="0" indent="0">
              <a:buNone/>
            </a:pPr>
            <a:r>
              <a:rPr lang="en-US" altLang="ja-JP" sz="2000" dirty="0">
                <a:latin typeface="+mj-lt"/>
              </a:rPr>
              <a:t>Modulation: BPSK</a:t>
            </a:r>
          </a:p>
          <a:p>
            <a:pPr marL="0" indent="0">
              <a:buNone/>
            </a:pPr>
            <a:endParaRPr lang="en-US" altLang="ja-JP" sz="2000" dirty="0">
              <a:latin typeface="+mj-lt"/>
            </a:endParaRPr>
          </a:p>
          <a:p>
            <a:pPr marL="0" indent="0">
              <a:buNone/>
            </a:pPr>
            <a:r>
              <a:rPr lang="en-US" altLang="ja-JP" sz="2000" dirty="0" err="1">
                <a:latin typeface="+mj-lt"/>
              </a:rPr>
              <a:t>Interleaver</a:t>
            </a:r>
            <a:r>
              <a:rPr lang="en-US" altLang="ja-JP" sz="2000" dirty="0">
                <a:latin typeface="+mj-lt"/>
              </a:rPr>
              <a:t> type: Random</a:t>
            </a:r>
          </a:p>
          <a:p>
            <a:pPr marL="0" indent="0">
              <a:buNone/>
            </a:pPr>
            <a:endParaRPr lang="en-US" altLang="ja-JP" sz="2000" dirty="0">
              <a:latin typeface="+mj-lt"/>
            </a:endParaRPr>
          </a:p>
          <a:p>
            <a:pPr marL="0" indent="0">
              <a:buNone/>
            </a:pPr>
            <a:r>
              <a:rPr lang="en-US" altLang="ja-JP" sz="2000" dirty="0">
                <a:latin typeface="+mj-lt"/>
                <a:cs typeface="Times New Roman" panose="02020603050405020304" pitchFamily="18" charset="0"/>
              </a:rPr>
              <a:t>Channel: AWGN</a:t>
            </a:r>
          </a:p>
          <a:p>
            <a:pPr marL="0" indent="0">
              <a:buNone/>
            </a:pPr>
            <a:r>
              <a:rPr lang="en-US" altLang="ja-JP" sz="2000" dirty="0">
                <a:latin typeface="+mj-lt"/>
                <a:cs typeface="Times New Roman" panose="02020603050405020304" pitchFamily="18" charset="0"/>
              </a:rPr>
              <a:t> (no burst erasure assumed)</a:t>
            </a:r>
          </a:p>
        </p:txBody>
      </p:sp>
    </p:spTree>
    <p:extLst>
      <p:ext uri="{BB962C8B-B14F-4D97-AF65-F5344CB8AC3E}">
        <p14:creationId xmlns:p14="http://schemas.microsoft.com/office/powerpoint/2010/main" val="2536962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0C56F0-9DAE-7114-CC06-9EA3404090C6}"/>
              </a:ext>
            </a:extLst>
          </p:cNvPr>
          <p:cNvSpPr>
            <a:spLocks noGrp="1"/>
          </p:cNvSpPr>
          <p:nvPr>
            <p:ph type="title"/>
          </p:nvPr>
        </p:nvSpPr>
        <p:spPr/>
        <p:txBody>
          <a:bodyPr/>
          <a:lstStyle/>
          <a:p>
            <a:r>
              <a:rPr lang="en-US" altLang="ja-JP" sz="3200" dirty="0">
                <a:solidFill>
                  <a:schemeClr val="tx1"/>
                </a:solidFill>
              </a:rPr>
              <a:t>Effect of </a:t>
            </a:r>
            <a:r>
              <a:rPr kumimoji="1" lang="en-US" altLang="ja-JP" sz="3200" dirty="0">
                <a:solidFill>
                  <a:schemeClr val="tx1"/>
                </a:solidFill>
              </a:rPr>
              <a:t>Interleaving on BER performance</a:t>
            </a:r>
            <a:endParaRPr kumimoji="1" lang="ja-JP" altLang="en-US" sz="3200" dirty="0">
              <a:solidFill>
                <a:schemeClr val="tx1"/>
              </a:solidFill>
            </a:endParaRPr>
          </a:p>
        </p:txBody>
      </p:sp>
      <p:sp>
        <p:nvSpPr>
          <p:cNvPr id="4" name="スライド番号プレースホルダー 3">
            <a:extLst>
              <a:ext uri="{FF2B5EF4-FFF2-40B4-BE49-F238E27FC236}">
                <a16:creationId xmlns:a16="http://schemas.microsoft.com/office/drawing/2014/main" id="{AEE485CB-A948-B22B-5433-37C7D830C77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sp>
        <p:nvSpPr>
          <p:cNvPr id="6" name="テキスト ボックス 5">
            <a:extLst>
              <a:ext uri="{FF2B5EF4-FFF2-40B4-BE49-F238E27FC236}">
                <a16:creationId xmlns:a16="http://schemas.microsoft.com/office/drawing/2014/main" id="{ECA472BC-CBEC-22FF-16B8-D6443AF0163E}"/>
              </a:ext>
            </a:extLst>
          </p:cNvPr>
          <p:cNvSpPr txBox="1"/>
          <p:nvPr/>
        </p:nvSpPr>
        <p:spPr>
          <a:xfrm>
            <a:off x="1157941" y="5066961"/>
            <a:ext cx="6828117" cy="1015663"/>
          </a:xfrm>
          <a:prstGeom prst="rect">
            <a:avLst/>
          </a:prstGeom>
          <a:noFill/>
        </p:spPr>
        <p:txBody>
          <a:bodyPr wrap="square">
            <a:spAutoFit/>
          </a:bodyPr>
          <a:lstStyle/>
          <a:p>
            <a:pPr marL="342900" indent="-342900">
              <a:buFont typeface="Arial" panose="020B0604020202020204" pitchFamily="34" charset="0"/>
              <a:buChar char="•"/>
            </a:pPr>
            <a:r>
              <a:rPr lang="en-US" altLang="ja-JP" sz="2000" dirty="0">
                <a:latin typeface="+mj-lt"/>
              </a:rPr>
              <a:t>Modulation: BPSK</a:t>
            </a:r>
          </a:p>
          <a:p>
            <a:pPr marL="342900" indent="-342900">
              <a:buFont typeface="Arial" panose="020B0604020202020204" pitchFamily="34" charset="0"/>
              <a:buChar char="•"/>
            </a:pPr>
            <a:r>
              <a:rPr lang="en-US" altLang="ja-JP" sz="2000" dirty="0" err="1">
                <a:latin typeface="+mj-lt"/>
              </a:rPr>
              <a:t>Interleaver</a:t>
            </a:r>
            <a:r>
              <a:rPr lang="en-US" altLang="ja-JP" sz="2000" dirty="0">
                <a:latin typeface="+mj-lt"/>
              </a:rPr>
              <a:t> type: Random</a:t>
            </a:r>
          </a:p>
          <a:p>
            <a:pPr marL="342900" indent="-342900">
              <a:buFont typeface="Arial" panose="020B0604020202020204" pitchFamily="34" charset="0"/>
              <a:buChar char="•"/>
            </a:pPr>
            <a:r>
              <a:rPr lang="en-US" altLang="ja-JP" sz="2000" dirty="0">
                <a:latin typeface="+mj-lt"/>
                <a:cs typeface="Times New Roman" panose="02020603050405020304" pitchFamily="18" charset="0"/>
              </a:rPr>
              <a:t>Channel: AWGN + burst erasure channel</a:t>
            </a:r>
          </a:p>
        </p:txBody>
      </p:sp>
      <p:pic>
        <p:nvPicPr>
          <p:cNvPr id="3" name="図 2">
            <a:extLst>
              <a:ext uri="{FF2B5EF4-FFF2-40B4-BE49-F238E27FC236}">
                <a16:creationId xmlns:a16="http://schemas.microsoft.com/office/drawing/2014/main" id="{5FD8535D-A971-2A41-5F86-67FD5E4D2EB9}"/>
              </a:ext>
            </a:extLst>
          </p:cNvPr>
          <p:cNvPicPr>
            <a:picLocks noChangeAspect="1"/>
          </p:cNvPicPr>
          <p:nvPr/>
        </p:nvPicPr>
        <p:blipFill>
          <a:blip r:embed="rId2"/>
          <a:stretch>
            <a:fillRect/>
          </a:stretch>
        </p:blipFill>
        <p:spPr>
          <a:xfrm>
            <a:off x="471387" y="1628800"/>
            <a:ext cx="4100613" cy="3252773"/>
          </a:xfrm>
          <a:prstGeom prst="rect">
            <a:avLst/>
          </a:prstGeom>
        </p:spPr>
      </p:pic>
      <p:pic>
        <p:nvPicPr>
          <p:cNvPr id="7" name="図 6">
            <a:extLst>
              <a:ext uri="{FF2B5EF4-FFF2-40B4-BE49-F238E27FC236}">
                <a16:creationId xmlns:a16="http://schemas.microsoft.com/office/drawing/2014/main" id="{7C1BB4C3-51E8-9765-A53C-3AD3030C29E5}"/>
              </a:ext>
            </a:extLst>
          </p:cNvPr>
          <p:cNvPicPr>
            <a:picLocks noChangeAspect="1"/>
          </p:cNvPicPr>
          <p:nvPr/>
        </p:nvPicPr>
        <p:blipFill>
          <a:blip r:embed="rId3"/>
          <a:stretch>
            <a:fillRect/>
          </a:stretch>
        </p:blipFill>
        <p:spPr>
          <a:xfrm>
            <a:off x="4610100" y="1628800"/>
            <a:ext cx="4210372" cy="3339837"/>
          </a:xfrm>
          <a:prstGeom prst="rect">
            <a:avLst/>
          </a:prstGeom>
        </p:spPr>
      </p:pic>
      <p:sp>
        <p:nvSpPr>
          <p:cNvPr id="8" name="テキスト ボックス 7">
            <a:extLst>
              <a:ext uri="{FF2B5EF4-FFF2-40B4-BE49-F238E27FC236}">
                <a16:creationId xmlns:a16="http://schemas.microsoft.com/office/drawing/2014/main" id="{3B10270C-92D9-EB0B-D11D-ECFF91B6B413}"/>
              </a:ext>
            </a:extLst>
          </p:cNvPr>
          <p:cNvSpPr txBox="1"/>
          <p:nvPr/>
        </p:nvSpPr>
        <p:spPr>
          <a:xfrm>
            <a:off x="3059832" y="1784099"/>
            <a:ext cx="1366080"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1400" dirty="0"/>
              <a:t>w/o Interleaving</a:t>
            </a:r>
            <a:endParaRPr kumimoji="1" lang="ja-JP" altLang="en-US" sz="1400" dirty="0"/>
          </a:p>
        </p:txBody>
      </p:sp>
      <p:sp>
        <p:nvSpPr>
          <p:cNvPr id="9" name="テキスト ボックス 8">
            <a:extLst>
              <a:ext uri="{FF2B5EF4-FFF2-40B4-BE49-F238E27FC236}">
                <a16:creationId xmlns:a16="http://schemas.microsoft.com/office/drawing/2014/main" id="{683BE196-45EC-EDD5-2789-97D34359A159}"/>
              </a:ext>
            </a:extLst>
          </p:cNvPr>
          <p:cNvSpPr txBox="1"/>
          <p:nvPr/>
        </p:nvSpPr>
        <p:spPr>
          <a:xfrm>
            <a:off x="7306533" y="1784098"/>
            <a:ext cx="1366080"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1400" dirty="0"/>
              <a:t>w/ Interleaving</a:t>
            </a:r>
            <a:endParaRPr kumimoji="1" lang="ja-JP" altLang="en-US" sz="1400" dirty="0"/>
          </a:p>
        </p:txBody>
      </p:sp>
    </p:spTree>
    <p:extLst>
      <p:ext uri="{BB962C8B-B14F-4D97-AF65-F5344CB8AC3E}">
        <p14:creationId xmlns:p14="http://schemas.microsoft.com/office/powerpoint/2010/main" val="1586818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78D3101-C9EC-4DAC-DA2D-96DC9F13DFD7}"/>
              </a:ext>
            </a:extLst>
          </p:cNvPr>
          <p:cNvPicPr>
            <a:picLocks noChangeAspect="1"/>
          </p:cNvPicPr>
          <p:nvPr/>
        </p:nvPicPr>
        <p:blipFill>
          <a:blip r:embed="rId2"/>
          <a:stretch>
            <a:fillRect/>
          </a:stretch>
        </p:blipFill>
        <p:spPr>
          <a:xfrm>
            <a:off x="229849" y="1932602"/>
            <a:ext cx="4427456" cy="3512037"/>
          </a:xfrm>
          <a:prstGeom prst="rect">
            <a:avLst/>
          </a:prstGeom>
        </p:spPr>
      </p:pic>
      <p:pic>
        <p:nvPicPr>
          <p:cNvPr id="10" name="図 9">
            <a:extLst>
              <a:ext uri="{FF2B5EF4-FFF2-40B4-BE49-F238E27FC236}">
                <a16:creationId xmlns:a16="http://schemas.microsoft.com/office/drawing/2014/main" id="{8B498606-0D85-97B8-7139-6F0CE82CAAFF}"/>
              </a:ext>
            </a:extLst>
          </p:cNvPr>
          <p:cNvPicPr>
            <a:picLocks noChangeAspect="1"/>
          </p:cNvPicPr>
          <p:nvPr/>
        </p:nvPicPr>
        <p:blipFill>
          <a:blip r:embed="rId3"/>
          <a:stretch>
            <a:fillRect/>
          </a:stretch>
        </p:blipFill>
        <p:spPr>
          <a:xfrm>
            <a:off x="4644008" y="1967912"/>
            <a:ext cx="4427456" cy="3512038"/>
          </a:xfrm>
          <a:prstGeom prst="rect">
            <a:avLst/>
          </a:prstGeom>
        </p:spPr>
      </p:pic>
      <p:sp>
        <p:nvSpPr>
          <p:cNvPr id="2" name="タイトル 1">
            <a:extLst>
              <a:ext uri="{FF2B5EF4-FFF2-40B4-BE49-F238E27FC236}">
                <a16:creationId xmlns:a16="http://schemas.microsoft.com/office/drawing/2014/main" id="{180C56F0-9DAE-7114-CC06-9EA3404090C6}"/>
              </a:ext>
            </a:extLst>
          </p:cNvPr>
          <p:cNvSpPr>
            <a:spLocks noGrp="1"/>
          </p:cNvSpPr>
          <p:nvPr>
            <p:ph type="title"/>
          </p:nvPr>
        </p:nvSpPr>
        <p:spPr/>
        <p:txBody>
          <a:bodyPr/>
          <a:lstStyle/>
          <a:p>
            <a:r>
              <a:rPr lang="en-US" altLang="ja-JP" sz="3200" dirty="0">
                <a:solidFill>
                  <a:schemeClr val="tx1"/>
                </a:solidFill>
              </a:rPr>
              <a:t>Effect of </a:t>
            </a:r>
            <a:r>
              <a:rPr kumimoji="1" lang="en-US" altLang="ja-JP" sz="3200" dirty="0">
                <a:solidFill>
                  <a:schemeClr val="tx1"/>
                </a:solidFill>
              </a:rPr>
              <a:t>Interleaving on BER performance</a:t>
            </a:r>
            <a:endParaRPr kumimoji="1" lang="ja-JP" altLang="en-US" sz="3200" dirty="0">
              <a:solidFill>
                <a:schemeClr val="tx1"/>
              </a:solidFill>
            </a:endParaRPr>
          </a:p>
        </p:txBody>
      </p:sp>
      <p:sp>
        <p:nvSpPr>
          <p:cNvPr id="4" name="スライド番号プレースホルダー 3">
            <a:extLst>
              <a:ext uri="{FF2B5EF4-FFF2-40B4-BE49-F238E27FC236}">
                <a16:creationId xmlns:a16="http://schemas.microsoft.com/office/drawing/2014/main" id="{AEE485CB-A948-B22B-5433-37C7D830C77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sp>
        <p:nvSpPr>
          <p:cNvPr id="6" name="テキスト ボックス 5">
            <a:extLst>
              <a:ext uri="{FF2B5EF4-FFF2-40B4-BE49-F238E27FC236}">
                <a16:creationId xmlns:a16="http://schemas.microsoft.com/office/drawing/2014/main" id="{ECA472BC-CBEC-22FF-16B8-D6443AF0163E}"/>
              </a:ext>
            </a:extLst>
          </p:cNvPr>
          <p:cNvSpPr txBox="1"/>
          <p:nvPr/>
        </p:nvSpPr>
        <p:spPr>
          <a:xfrm>
            <a:off x="1191849" y="5405538"/>
            <a:ext cx="6828117" cy="1015663"/>
          </a:xfrm>
          <a:prstGeom prst="rect">
            <a:avLst/>
          </a:prstGeom>
          <a:noFill/>
        </p:spPr>
        <p:txBody>
          <a:bodyPr wrap="square">
            <a:spAutoFit/>
          </a:bodyPr>
          <a:lstStyle/>
          <a:p>
            <a:pPr marL="342900" indent="-342900">
              <a:buFont typeface="Arial" panose="020B0604020202020204" pitchFamily="34" charset="0"/>
              <a:buChar char="•"/>
            </a:pPr>
            <a:r>
              <a:rPr lang="en-US" altLang="ja-JP" sz="2000" dirty="0">
                <a:latin typeface="+mj-lt"/>
              </a:rPr>
              <a:t>Modulation: BPSK</a:t>
            </a:r>
          </a:p>
          <a:p>
            <a:pPr marL="342900" indent="-342900">
              <a:buFont typeface="Arial" panose="020B0604020202020204" pitchFamily="34" charset="0"/>
              <a:buChar char="•"/>
            </a:pPr>
            <a:r>
              <a:rPr lang="en-US" altLang="ja-JP" sz="2000" dirty="0" err="1">
                <a:latin typeface="+mj-lt"/>
              </a:rPr>
              <a:t>Interleaver</a:t>
            </a:r>
            <a:r>
              <a:rPr lang="en-US" altLang="ja-JP" sz="2000" dirty="0">
                <a:latin typeface="+mj-lt"/>
              </a:rPr>
              <a:t> type: Random</a:t>
            </a:r>
          </a:p>
          <a:p>
            <a:pPr marL="342900" indent="-342900">
              <a:buFont typeface="Arial" panose="020B0604020202020204" pitchFamily="34" charset="0"/>
              <a:buChar char="•"/>
            </a:pPr>
            <a:r>
              <a:rPr lang="en-US" altLang="ja-JP" sz="2000" dirty="0">
                <a:latin typeface="+mj-lt"/>
                <a:cs typeface="Times New Roman" panose="02020603050405020304" pitchFamily="18" charset="0"/>
              </a:rPr>
              <a:t>Channel: AWGN + burst erasure channel</a:t>
            </a:r>
          </a:p>
        </p:txBody>
      </p:sp>
      <p:sp>
        <p:nvSpPr>
          <p:cNvPr id="8" name="テキスト ボックス 7">
            <a:extLst>
              <a:ext uri="{FF2B5EF4-FFF2-40B4-BE49-F238E27FC236}">
                <a16:creationId xmlns:a16="http://schemas.microsoft.com/office/drawing/2014/main" id="{3B10270C-92D9-EB0B-D11D-ECFF91B6B413}"/>
              </a:ext>
            </a:extLst>
          </p:cNvPr>
          <p:cNvSpPr txBox="1"/>
          <p:nvPr/>
        </p:nvSpPr>
        <p:spPr>
          <a:xfrm>
            <a:off x="1547664" y="1637630"/>
            <a:ext cx="2343911"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1400" dirty="0"/>
              <a:t>Burst erasure:</a:t>
            </a:r>
            <a:r>
              <a:rPr kumimoji="1" lang="ja-JP" altLang="en-US" sz="1400" dirty="0"/>
              <a:t> </a:t>
            </a:r>
            <a:r>
              <a:rPr kumimoji="1" lang="en-US" altLang="ja-JP" sz="1400" dirty="0"/>
              <a:t>65 bits,</a:t>
            </a:r>
            <a:r>
              <a:rPr kumimoji="1" lang="ja-JP" altLang="en-US" sz="1400" dirty="0"/>
              <a:t> </a:t>
            </a:r>
            <a:r>
              <a:rPr kumimoji="1" lang="en-US" altLang="ja-JP" sz="1400" dirty="0"/>
              <a:t>30%</a:t>
            </a:r>
          </a:p>
        </p:txBody>
      </p:sp>
      <p:sp>
        <p:nvSpPr>
          <p:cNvPr id="11" name="テキスト ボックス 10">
            <a:extLst>
              <a:ext uri="{FF2B5EF4-FFF2-40B4-BE49-F238E27FC236}">
                <a16:creationId xmlns:a16="http://schemas.microsoft.com/office/drawing/2014/main" id="{DAB71576-3AB1-3781-2BBA-E1BAA4EE9B46}"/>
              </a:ext>
            </a:extLst>
          </p:cNvPr>
          <p:cNvSpPr txBox="1"/>
          <p:nvPr/>
        </p:nvSpPr>
        <p:spPr>
          <a:xfrm>
            <a:off x="5796136" y="1629301"/>
            <a:ext cx="2443298" cy="30777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en-US" altLang="ja-JP" sz="1400" dirty="0"/>
              <a:t>Burst erasure:</a:t>
            </a:r>
            <a:r>
              <a:rPr kumimoji="1" lang="ja-JP" altLang="en-US" sz="1400" dirty="0"/>
              <a:t> </a:t>
            </a:r>
            <a:r>
              <a:rPr kumimoji="1" lang="en-US" altLang="ja-JP" sz="1400" dirty="0"/>
              <a:t>289 bits,</a:t>
            </a:r>
            <a:r>
              <a:rPr kumimoji="1" lang="ja-JP" altLang="en-US" sz="1400" dirty="0"/>
              <a:t> </a:t>
            </a:r>
            <a:r>
              <a:rPr kumimoji="1" lang="en-US" altLang="ja-JP" sz="1400" dirty="0"/>
              <a:t>30%</a:t>
            </a:r>
          </a:p>
        </p:txBody>
      </p:sp>
    </p:spTree>
    <p:extLst>
      <p:ext uri="{BB962C8B-B14F-4D97-AF65-F5344CB8AC3E}">
        <p14:creationId xmlns:p14="http://schemas.microsoft.com/office/powerpoint/2010/main" val="408786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19BCB3-ECAD-F727-6162-7B5E2D7E98E8}"/>
              </a:ext>
            </a:extLst>
          </p:cNvPr>
          <p:cNvSpPr>
            <a:spLocks noGrp="1"/>
          </p:cNvSpPr>
          <p:nvPr>
            <p:ph type="title"/>
          </p:nvPr>
        </p:nvSpPr>
        <p:spPr/>
        <p:txBody>
          <a:bodyPr/>
          <a:lstStyle/>
          <a:p>
            <a:r>
              <a:rPr kumimoji="1" lang="en-US" altLang="ja-JP" dirty="0">
                <a:solidFill>
                  <a:schemeClr val="tx1"/>
                </a:solidFill>
              </a:rPr>
              <a:t>Investigation of coding rate of LDPC</a:t>
            </a:r>
            <a:endParaRPr kumimoji="1" lang="ja-JP" altLang="en-US" dirty="0">
              <a:solidFill>
                <a:schemeClr val="tx1"/>
              </a:solidFill>
            </a:endParaRPr>
          </a:p>
        </p:txBody>
      </p:sp>
      <p:sp>
        <p:nvSpPr>
          <p:cNvPr id="4" name="スライド番号プレースホルダー 3">
            <a:extLst>
              <a:ext uri="{FF2B5EF4-FFF2-40B4-BE49-F238E27FC236}">
                <a16:creationId xmlns:a16="http://schemas.microsoft.com/office/drawing/2014/main" id="{6AB93356-D71D-BAFD-5219-535B4A899D0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pic>
        <p:nvPicPr>
          <p:cNvPr id="5" name="図 4">
            <a:extLst>
              <a:ext uri="{FF2B5EF4-FFF2-40B4-BE49-F238E27FC236}">
                <a16:creationId xmlns:a16="http://schemas.microsoft.com/office/drawing/2014/main" id="{D1DD6851-98C8-4781-D451-E92F31BFF018}"/>
              </a:ext>
            </a:extLst>
          </p:cNvPr>
          <p:cNvPicPr>
            <a:picLocks noChangeAspect="1"/>
          </p:cNvPicPr>
          <p:nvPr/>
        </p:nvPicPr>
        <p:blipFill>
          <a:blip r:embed="rId2"/>
          <a:stretch>
            <a:fillRect/>
          </a:stretch>
        </p:blipFill>
        <p:spPr>
          <a:xfrm>
            <a:off x="1691680" y="1752600"/>
            <a:ext cx="5616624" cy="4509121"/>
          </a:xfrm>
          <a:prstGeom prst="rect">
            <a:avLst/>
          </a:prstGeom>
        </p:spPr>
      </p:pic>
      <p:sp>
        <p:nvSpPr>
          <p:cNvPr id="3" name="テキスト ボックス 2">
            <a:extLst>
              <a:ext uri="{FF2B5EF4-FFF2-40B4-BE49-F238E27FC236}">
                <a16:creationId xmlns:a16="http://schemas.microsoft.com/office/drawing/2014/main" id="{A4183D46-AF7D-1371-F7AC-9552ED134A73}"/>
              </a:ext>
            </a:extLst>
          </p:cNvPr>
          <p:cNvSpPr txBox="1"/>
          <p:nvPr/>
        </p:nvSpPr>
        <p:spPr>
          <a:xfrm>
            <a:off x="4161897" y="4823574"/>
            <a:ext cx="917239" cy="261610"/>
          </a:xfrm>
          <a:prstGeom prst="rect">
            <a:avLst/>
          </a:prstGeom>
          <a:solidFill>
            <a:schemeClr val="bg1"/>
          </a:solidFill>
        </p:spPr>
        <p:txBody>
          <a:bodyPr wrap="none" rtlCol="0">
            <a:spAutoFit/>
          </a:bodyPr>
          <a:lstStyle/>
          <a:p>
            <a:r>
              <a:rPr kumimoji="1" lang="en-US" altLang="ja-JP" sz="1100" dirty="0"/>
              <a:t>Code Length</a:t>
            </a:r>
            <a:endParaRPr kumimoji="1" lang="ja-JP" altLang="en-US" sz="1100" dirty="0"/>
          </a:p>
        </p:txBody>
      </p:sp>
      <p:sp>
        <p:nvSpPr>
          <p:cNvPr id="6" name="テキスト ボックス 5">
            <a:extLst>
              <a:ext uri="{FF2B5EF4-FFF2-40B4-BE49-F238E27FC236}">
                <a16:creationId xmlns:a16="http://schemas.microsoft.com/office/drawing/2014/main" id="{92DF93C2-D060-679A-81EB-BC4B9C2D1CAD}"/>
              </a:ext>
            </a:extLst>
          </p:cNvPr>
          <p:cNvSpPr txBox="1"/>
          <p:nvPr/>
        </p:nvSpPr>
        <p:spPr>
          <a:xfrm>
            <a:off x="4161897" y="5037266"/>
            <a:ext cx="917239" cy="261610"/>
          </a:xfrm>
          <a:prstGeom prst="rect">
            <a:avLst/>
          </a:prstGeom>
          <a:solidFill>
            <a:schemeClr val="bg1"/>
          </a:solidFill>
        </p:spPr>
        <p:txBody>
          <a:bodyPr wrap="none" rtlCol="0">
            <a:spAutoFit/>
          </a:bodyPr>
          <a:lstStyle/>
          <a:p>
            <a:r>
              <a:rPr kumimoji="1" lang="en-US" altLang="ja-JP" sz="1100" dirty="0"/>
              <a:t>Code Length</a:t>
            </a:r>
            <a:endParaRPr kumimoji="1" lang="ja-JP" altLang="en-US" sz="1100" dirty="0"/>
          </a:p>
        </p:txBody>
      </p:sp>
      <p:sp>
        <p:nvSpPr>
          <p:cNvPr id="7" name="テキスト ボックス 6">
            <a:extLst>
              <a:ext uri="{FF2B5EF4-FFF2-40B4-BE49-F238E27FC236}">
                <a16:creationId xmlns:a16="http://schemas.microsoft.com/office/drawing/2014/main" id="{A852F258-E345-673A-A6DD-B4DFF7D4A3C1}"/>
              </a:ext>
            </a:extLst>
          </p:cNvPr>
          <p:cNvSpPr txBox="1"/>
          <p:nvPr/>
        </p:nvSpPr>
        <p:spPr>
          <a:xfrm>
            <a:off x="4161897" y="5250958"/>
            <a:ext cx="917239" cy="261610"/>
          </a:xfrm>
          <a:prstGeom prst="rect">
            <a:avLst/>
          </a:prstGeom>
          <a:solidFill>
            <a:schemeClr val="bg1"/>
          </a:solidFill>
        </p:spPr>
        <p:txBody>
          <a:bodyPr wrap="none" rtlCol="0">
            <a:spAutoFit/>
          </a:bodyPr>
          <a:lstStyle/>
          <a:p>
            <a:r>
              <a:rPr kumimoji="1" lang="en-US" altLang="ja-JP" sz="1100" dirty="0"/>
              <a:t>Code Length</a:t>
            </a:r>
            <a:endParaRPr kumimoji="1" lang="ja-JP" altLang="en-US" sz="1100" dirty="0"/>
          </a:p>
        </p:txBody>
      </p:sp>
    </p:spTree>
    <p:extLst>
      <p:ext uri="{BB962C8B-B14F-4D97-AF65-F5344CB8AC3E}">
        <p14:creationId xmlns:p14="http://schemas.microsoft.com/office/powerpoint/2010/main" val="40276144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3121</TotalTime>
  <Words>1109</Words>
  <Application>Microsoft Office PowerPoint</Application>
  <PresentationFormat>画面に合わせる (4:3)</PresentationFormat>
  <Paragraphs>134</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ＭＳ Ｐゴシック</vt:lpstr>
      <vt:lpstr>Arial</vt:lpstr>
      <vt:lpstr>Times New Roman</vt:lpstr>
      <vt:lpstr>Office テーマ</vt:lpstr>
      <vt:lpstr>PowerPoint プレゼンテーション</vt:lpstr>
      <vt:lpstr>Performance Evaluation of Channel Coding with Interleaver Based on TG6ma Channel Model for Some Classes of Coexistence</vt:lpstr>
      <vt:lpstr>Importance of QoS control </vt:lpstr>
      <vt:lpstr>Error control in current IEEE 802.15.6</vt:lpstr>
      <vt:lpstr>Forward error correcting codes in TG6ma </vt:lpstr>
      <vt:lpstr>Effect of Interleaving on BER performance</vt:lpstr>
      <vt:lpstr>Effect of Interleaving on BER performance</vt:lpstr>
      <vt:lpstr>Effect of Interleaving on BER performance</vt:lpstr>
      <vt:lpstr>Investigation of coding rate of LDPC</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安在　大祐</cp:lastModifiedBy>
  <cp:revision>471</cp:revision>
  <cp:lastPrinted>1998-02-10T13:28:06Z</cp:lastPrinted>
  <dcterms:created xsi:type="dcterms:W3CDTF">2022-07-12T12:04:50Z</dcterms:created>
  <dcterms:modified xsi:type="dcterms:W3CDTF">2024-05-14T06:29:38Z</dcterms:modified>
</cp:coreProperties>
</file>