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0" r:id="rId2"/>
    <p:sldId id="258" r:id="rId3"/>
    <p:sldId id="280" r:id="rId4"/>
    <p:sldId id="279" r:id="rId5"/>
    <p:sldId id="273" r:id="rId6"/>
    <p:sldId id="289" r:id="rId7"/>
    <p:sldId id="292" r:id="rId8"/>
    <p:sldId id="293" r:id="rId9"/>
    <p:sldId id="294"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44"/>
    <p:restoredTop sz="96327"/>
  </p:normalViewPr>
  <p:slideViewPr>
    <p:cSldViewPr>
      <p:cViewPr varScale="1">
        <p:scale>
          <a:sx n="128" d="100"/>
          <a:sy n="128" d="100"/>
        </p:scale>
        <p:origin x="150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https://nitechict-my.sharepoint.com/personal/cmj13119_ict_nitech_ac_jp/Documents/IEEE_0821.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w/o FEC</c:v>
          </c:tx>
          <c:xVal>
            <c:numRef>
              <c:f>Sheet1!$D$2:$D$6</c:f>
              <c:numCache>
                <c:formatCode>General</c:formatCode>
                <c:ptCount val="5"/>
                <c:pt idx="0">
                  <c:v>50</c:v>
                </c:pt>
                <c:pt idx="1">
                  <c:v>100</c:v>
                </c:pt>
                <c:pt idx="2">
                  <c:v>150</c:v>
                </c:pt>
                <c:pt idx="3">
                  <c:v>200</c:v>
                </c:pt>
                <c:pt idx="4">
                  <c:v>250</c:v>
                </c:pt>
              </c:numCache>
            </c:numRef>
          </c:xVal>
          <c:yVal>
            <c:numRef>
              <c:f>Sheet1!$G$2:$G$6</c:f>
              <c:numCache>
                <c:formatCode>General</c:formatCode>
                <c:ptCount val="5"/>
                <c:pt idx="0">
                  <c:v>4.8760153476535502</c:v>
                </c:pt>
                <c:pt idx="1">
                  <c:v>38.364330844631901</c:v>
                </c:pt>
                <c:pt idx="2">
                  <c:v>94.579907884536198</c:v>
                </c:pt>
                <c:pt idx="3">
                  <c:v>176.15177132822501</c:v>
                </c:pt>
                <c:pt idx="4">
                  <c:v>232.80594119984499</c:v>
                </c:pt>
              </c:numCache>
            </c:numRef>
          </c:yVal>
          <c:smooth val="0"/>
          <c:extLst>
            <c:ext xmlns:c16="http://schemas.microsoft.com/office/drawing/2014/chart" uri="{C3380CC4-5D6E-409C-BE32-E72D297353CC}">
              <c16:uniqueId val="{00000000-46BB-9243-BA30-D6AE347948AA}"/>
            </c:ext>
          </c:extLst>
        </c:ser>
        <c:ser>
          <c:idx val="1"/>
          <c:order val="1"/>
          <c:tx>
            <c:v>w/ FEC</c:v>
          </c:tx>
          <c:marker>
            <c:symbol val="circle"/>
            <c:size val="6"/>
          </c:marker>
          <c:xVal>
            <c:numRef>
              <c:f>Sheet1!$L$2:$L$6</c:f>
              <c:numCache>
                <c:formatCode>General</c:formatCode>
                <c:ptCount val="5"/>
                <c:pt idx="0">
                  <c:v>50</c:v>
                </c:pt>
                <c:pt idx="1">
                  <c:v>100</c:v>
                </c:pt>
                <c:pt idx="2">
                  <c:v>150</c:v>
                </c:pt>
                <c:pt idx="3">
                  <c:v>200</c:v>
                </c:pt>
                <c:pt idx="4">
                  <c:v>250</c:v>
                </c:pt>
              </c:numCache>
            </c:numRef>
          </c:xVal>
          <c:yVal>
            <c:numRef>
              <c:f>Sheet1!$O$2:$O$6</c:f>
              <c:numCache>
                <c:formatCode>General</c:formatCode>
                <c:ptCount val="5"/>
                <c:pt idx="0">
                  <c:v>0.90041429332989598</c:v>
                </c:pt>
                <c:pt idx="1">
                  <c:v>2.1574827719103702</c:v>
                </c:pt>
                <c:pt idx="2">
                  <c:v>6.6716264547218502</c:v>
                </c:pt>
                <c:pt idx="3">
                  <c:v>19.817740711033899</c:v>
                </c:pt>
                <c:pt idx="4">
                  <c:v>34.092316636182801</c:v>
                </c:pt>
              </c:numCache>
            </c:numRef>
          </c:yVal>
          <c:smooth val="0"/>
          <c:extLst>
            <c:ext xmlns:c16="http://schemas.microsoft.com/office/drawing/2014/chart" uri="{C3380CC4-5D6E-409C-BE32-E72D297353CC}">
              <c16:uniqueId val="{00000001-46BB-9243-BA30-D6AE347948AA}"/>
            </c:ext>
          </c:extLst>
        </c:ser>
        <c:dLbls>
          <c:showLegendKey val="0"/>
          <c:showVal val="0"/>
          <c:showCatName val="0"/>
          <c:showSerName val="0"/>
          <c:showPercent val="0"/>
          <c:showBubbleSize val="0"/>
        </c:dLbls>
        <c:axId val="61457648"/>
        <c:axId val="1672677600"/>
      </c:scatterChart>
      <c:valAx>
        <c:axId val="61457648"/>
        <c:scaling>
          <c:orientation val="minMax"/>
          <c:max val="300"/>
        </c:scaling>
        <c:delete val="0"/>
        <c:axPos val="b"/>
        <c:majorGridlines>
          <c:spPr>
            <a:ln w="9525" cap="flat" cmpd="sng" algn="ctr">
              <a:solidFill>
                <a:schemeClr val="tx1">
                  <a:lumMod val="15000"/>
                  <a:lumOff val="85000"/>
                </a:schemeClr>
              </a:solidFill>
              <a:round/>
            </a:ln>
            <a:effectLst/>
          </c:spPr>
        </c:majorGridlines>
        <c:title>
          <c:tx>
            <c:rich>
              <a:bodyPr/>
              <a:lstStyle/>
              <a:p>
                <a:pPr>
                  <a:defRPr sz="1200"/>
                </a:pPr>
                <a:r>
                  <a:rPr lang="en-US" altLang="ja-JP" sz="1200" b="1" i="0" u="none" strike="noStrike" kern="1200" baseline="0">
                    <a:solidFill>
                      <a:sysClr val="windowText" lastClr="000000"/>
                    </a:solidFill>
                    <a:effectLst/>
                    <a:latin typeface="Times New Roman" panose="02020603050405020304" pitchFamily="18" charset="0"/>
                    <a:cs typeface="Times New Roman" panose="02020603050405020304" pitchFamily="18" charset="0"/>
                  </a:rPr>
                  <a:t>Offered load [paket/s]</a:t>
                </a:r>
                <a:r>
                  <a:rPr lang="en-US" altLang="ja-JP" sz="1200" b="1" i="0" u="none" strike="noStrike" kern="1200" baseline="0">
                    <a:solidFill>
                      <a:sysClr val="windowText" lastClr="000000"/>
                    </a:solidFill>
                    <a:latin typeface="Times New Roman" panose="02020603050405020304" pitchFamily="18" charset="0"/>
                    <a:cs typeface="Times New Roman" panose="02020603050405020304" pitchFamily="18" charset="0"/>
                  </a:rPr>
                  <a:t> </a:t>
                </a:r>
                <a:endParaRPr lang="ja-JP" altLang="en-US" sz="1200" b="1" i="0" u="none" strike="noStrike" kern="1200" baseline="0">
                  <a:solidFill>
                    <a:sysClr val="windowText" lastClr="000000"/>
                  </a:solidFill>
                  <a:latin typeface="Times New Roman" panose="02020603050405020304" pitchFamily="18" charset="0"/>
                  <a:cs typeface="Times New Roman" panose="02020603050405020304" pitchFamily="18" charset="0"/>
                </a:endParaRPr>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1672677600"/>
        <c:crosses val="autoZero"/>
        <c:crossBetween val="midCat"/>
      </c:valAx>
      <c:valAx>
        <c:axId val="1672677600"/>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200" b="1"/>
                </a:pPr>
                <a:r>
                  <a:rPr lang="en-US" altLang="ja-JP" sz="1200" b="1" i="0" u="none" strike="noStrike" baseline="0">
                    <a:effectLst/>
                  </a:rPr>
                  <a:t>Average delay time [ms]</a:t>
                </a:r>
                <a:r>
                  <a:rPr lang="en-US" altLang="ja-JP" sz="1200" b="1" i="0" u="none" strike="noStrike" baseline="0"/>
                  <a:t> </a:t>
                </a:r>
                <a:endParaRPr lang="ja-JP" altLang="en-US" sz="1200" b="1"/>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61457648"/>
        <c:crosses val="autoZero"/>
        <c:crossBetween val="midCat"/>
      </c:valAx>
      <c:spPr>
        <a:ln>
          <a:solidFill>
            <a:sysClr val="windowText" lastClr="000000"/>
          </a:solidFill>
        </a:ln>
      </c:spPr>
    </c:plotArea>
    <c:legend>
      <c:legendPos val="r"/>
      <c:layout>
        <c:manualLayout>
          <c:xMode val="edge"/>
          <c:yMode val="edge"/>
          <c:x val="0.19052252843394576"/>
          <c:y val="8.2471201516477119E-2"/>
          <c:w val="0.46984448506396909"/>
          <c:h val="0.20645813558623388"/>
        </c:manualLayout>
      </c:layout>
      <c:overlay val="1"/>
      <c:spPr>
        <a:solidFill>
          <a:sysClr val="window" lastClr="FFFFFF"/>
        </a:solidFill>
        <a:ln>
          <a:solidFill>
            <a:sysClr val="windowText" lastClr="000000"/>
          </a:solidFill>
        </a:ln>
      </c:spPr>
      <c:txPr>
        <a:bodyPr/>
        <a:lstStyle/>
        <a:p>
          <a:pPr>
            <a:defRPr sz="1200"/>
          </a:pPr>
          <a:endParaRPr lang="ja-JP"/>
        </a:p>
      </c:txPr>
    </c:legend>
    <c:plotVisOnly val="1"/>
    <c:dispBlanksAs val="gap"/>
    <c:showDLblsOverMax val="0"/>
    <c:extLst/>
  </c:chart>
  <c:spPr>
    <a:ln>
      <a:solidFill>
        <a:schemeClr val="bg1"/>
      </a:solidFill>
    </a:ln>
  </c:spPr>
  <c:txPr>
    <a:bodyPr/>
    <a:lstStyle/>
    <a:p>
      <a:pPr>
        <a:defRPr>
          <a:latin typeface="Times New Roman" panose="02020603050405020304" pitchFamily="18" charset="0"/>
          <a:cs typeface="Times New Roman" panose="02020603050405020304" pitchFamily="18" charset="0"/>
        </a:defRPr>
      </a:pPr>
      <a:endParaRPr lang="ja-JP"/>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802.15-24-0246-02-006a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6014120" y="6475413"/>
            <a:ext cx="25202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Anzai, K. Nagai, T. Kobayashi (NIT), </a:t>
            </a:r>
          </a:p>
          <a:p>
            <a:r>
              <a:rPr lang="en-US" altLang="ja-JP" dirty="0">
                <a:ea typeface="ＭＳ Ｐゴシック" panose="020B0600070205080204" pitchFamily="34" charset="-128"/>
              </a:rPr>
              <a:t>M. </a:t>
            </a:r>
            <a:r>
              <a:rPr lang="en-US" altLang="ja-JP" sz="1200" dirty="0">
                <a:latin typeface="Times New Roman" panose="02020603050405020304" pitchFamily="18" charset="0"/>
                <a:cs typeface="Times New Roman" panose="02020603050405020304" pitchFamily="18" charset="0"/>
              </a:rPr>
              <a:t>Hernandez, R. Kohno </a:t>
            </a:r>
            <a:r>
              <a:rPr lang="en-US" altLang="ja-JP" sz="1200" dirty="0">
                <a:latin typeface="Times New Roman" panose="02020603050405020304" pitchFamily="18" charset="0"/>
                <a:ea typeface="ＭＳ Ｐゴシック" panose="020B0600070205080204" pitchFamily="34" charset="-128"/>
                <a:cs typeface="Times New Roman" panose="02020603050405020304" pitchFamily="18" charset="0"/>
              </a:rPr>
              <a:t>(YRP-IAI)</a:t>
            </a:r>
            <a:endParaRPr lang="en-US" altLang="ja-JP" dirty="0">
              <a:ea typeface="ＭＳ Ｐゴシック" panose="020B0600070205080204" pitchFamily="34" charset="-128"/>
            </a:endParaRP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Sept.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MAC Performance Evaluation of Multiple BAN Coexistence Under TG6ma Channel Model</a:t>
            </a:r>
          </a:p>
          <a:p>
            <a:r>
              <a:rPr lang="en-US" altLang="ja-JP" sz="1600" b="1" dirty="0">
                <a:solidFill>
                  <a:schemeClr val="tx2"/>
                </a:solidFill>
                <a:ea typeface="ＭＳ Ｐゴシック" panose="020B0600070205080204" pitchFamily="34" charset="-128"/>
              </a:rPr>
              <a:t>Date Submitted:</a:t>
            </a:r>
            <a:r>
              <a:rPr lang="en-US" altLang="ja-JP" sz="1600" dirty="0">
                <a:solidFill>
                  <a:schemeClr val="tx2"/>
                </a:solidFill>
                <a:ea typeface="ＭＳ Ｐゴシック" panose="020B0600070205080204" pitchFamily="34" charset="-128"/>
              </a:rPr>
              <a:t> September 10th, 2024</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t>
            </a:r>
            <a:r>
              <a:rPr lang="en-US" altLang="ja-JP" sz="1600" dirty="0" err="1">
                <a:solidFill>
                  <a:schemeClr val="tx2"/>
                </a:solidFill>
                <a:ea typeface="ＭＳ Ｐゴシック" panose="020B0600070205080204" pitchFamily="34" charset="-128"/>
              </a:rPr>
              <a:t>Anzai</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Kosei Nagai</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Takumi Kobayashi</a:t>
            </a:r>
            <a:r>
              <a:rPr lang="en-US" altLang="ja-JP" sz="1600" baseline="30000" dirty="0">
                <a:solidFill>
                  <a:schemeClr val="tx2"/>
                </a:solidFill>
                <a:ea typeface="ＭＳ Ｐゴシック" panose="020B0600070205080204" pitchFamily="34" charset="-128"/>
              </a:rPr>
              <a:t>1</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 Hernandez</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 Ryuji Kohno</a:t>
            </a:r>
            <a:r>
              <a:rPr kumimoji="0" lang="en-US" altLang="ja-JP" sz="1600" b="0" i="0" u="none" strike="noStrike" kern="0" cap="none" spc="0" normalizeH="0" baseline="30000" noProof="0" dirty="0">
                <a:ln>
                  <a:noFill/>
                </a:ln>
                <a:effectLst/>
                <a:uLnTx/>
                <a:uFillTx/>
                <a:latin typeface="Times New Roman"/>
                <a:ea typeface="Times New Roman"/>
                <a:cs typeface="Times New Roman"/>
                <a:sym typeface="Times New Roman"/>
              </a:rPr>
              <a:t>2</a:t>
            </a:r>
            <a:endParaRPr lang="en-US" altLang="ja-JP" sz="1600" baseline="300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Nagoya Institute of Technology (NIT), Japan;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lang="en-US" altLang="ja-JP" sz="1600" dirty="0">
                <a:solidFill>
                  <a:schemeClr val="tx2"/>
                </a:solidFill>
                <a:ea typeface="ＭＳ Ｐゴシック" panose="020B0600070205080204" pitchFamily="34" charset="-128"/>
              </a:rPr>
              <a:t>Yokosuka Research Park International Alliance Institute (YRP-IAI), Japan</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+81-52-735-5389, FAX: +81-52-735-5389, </a:t>
            </a:r>
            <a:r>
              <a:rPr lang="en-US" altLang="ja-JP" sz="1600" b="1" dirty="0">
                <a:solidFill>
                  <a:schemeClr val="tx2"/>
                </a:solidFill>
                <a:ea typeface="ＭＳ Ｐゴシック" panose="020B0600070205080204" pitchFamily="34" charset="-128"/>
              </a:rPr>
              <a:t>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preliminary MAC performance evaluation results in a case of multiple BAN coexistence under the TG6ma channel model.</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fontScale="92500" lnSpcReduction="2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R. </a:t>
            </a:r>
            <a:r>
              <a:rPr lang="en-US" altLang="ja-JP" sz="1800" dirty="0" err="1">
                <a:latin typeface="Times New Roman" panose="02020603050405020304" pitchFamily="18" charset="0"/>
                <a:cs typeface="Times New Roman" panose="02020603050405020304" pitchFamily="18" charset="0"/>
              </a:rPr>
              <a:t>Inuzuka</a:t>
            </a:r>
            <a:r>
              <a:rPr lang="en-US" altLang="ja-JP" sz="1800" dirty="0">
                <a:latin typeface="Times New Roman" panose="02020603050405020304" pitchFamily="18" charset="0"/>
                <a:cs typeface="Times New Roman" panose="02020603050405020304" pitchFamily="18" charset="0"/>
              </a:rPr>
              <a:t>, M. Kim, T. Kobayashi, M. Hernandez, R. Kohno, “Fundamental MAC Performance Evaluation under Multiple IEEE802.15.6ma BAN Co-Existence,” in Proc. IEEE ISMICT 2023, Lincoln, USA, Mach 2023.</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2"/>
                </a:solidFill>
                <a:ea typeface="ＭＳ Ｐゴシック" panose="020B0600070205080204" pitchFamily="34" charset="-128"/>
              </a:rPr>
              <a:t>MAC Performance Evaluation of Multiple BAN Coexistence Under TG6ma Channel Model</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251230"/>
          </a:xfrm>
        </p:spPr>
        <p:txBody>
          <a:bodyPr/>
          <a:lstStyle/>
          <a:p>
            <a:r>
              <a:rPr lang="en-US" altLang="ja-JP" sz="2800" dirty="0">
                <a:latin typeface="Times New Roman" panose="02020603050405020304" pitchFamily="18" charset="0"/>
                <a:cs typeface="Times New Roman" panose="02020603050405020304" pitchFamily="18" charset="0"/>
              </a:rPr>
              <a:t>Daisuke Anzai, Kosei Nagai, Takumi Kobayashi, Marco Hernandez, Ryuji Kohno</a:t>
            </a:r>
          </a:p>
          <a:p>
            <a:r>
              <a:rPr lang="en-US" altLang="ja-JP" dirty="0">
                <a:latin typeface="Times New Roman" panose="02020603050405020304" pitchFamily="18" charset="0"/>
                <a:cs typeface="Times New Roman" panose="02020603050405020304" pitchFamily="18" charset="0"/>
              </a:rPr>
              <a:t>Nagoya Institute of Technology (NIT),</a:t>
            </a:r>
            <a:br>
              <a:rPr lang="en-US" altLang="ja-JP" dirty="0">
                <a:latin typeface="Times New Roman" panose="02020603050405020304" pitchFamily="18" charset="0"/>
                <a:cs typeface="Times New Roman" panose="02020603050405020304" pitchFamily="18" charset="0"/>
              </a:rPr>
            </a:br>
            <a:r>
              <a:rPr lang="en-US" altLang="ja-JP" dirty="0">
                <a:latin typeface="Times New Roman" panose="02020603050405020304" pitchFamily="18" charset="0"/>
                <a:cs typeface="Times New Roman" panose="02020603050405020304" pitchFamily="18" charset="0"/>
              </a:rPr>
              <a:t>YRP International Alliance Institute (YRP-IAI)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737C18-3F6F-F652-1013-5DDEF80DC306}"/>
              </a:ext>
            </a:extLst>
          </p:cNvPr>
          <p:cNvSpPr>
            <a:spLocks noGrp="1"/>
          </p:cNvSpPr>
          <p:nvPr>
            <p:ph type="title"/>
          </p:nvPr>
        </p:nvSpPr>
        <p:spPr/>
        <p:txBody>
          <a:bodyPr/>
          <a:lstStyle/>
          <a:p>
            <a:r>
              <a:rPr kumimoji="1" lang="en-US" altLang="ja-JP" dirty="0"/>
              <a:t>Introduction</a:t>
            </a:r>
            <a:endParaRPr kumimoji="1" lang="ja-JP" altLang="en-US"/>
          </a:p>
        </p:txBody>
      </p:sp>
      <p:sp>
        <p:nvSpPr>
          <p:cNvPr id="4" name="スライド番号プレースホルダー 3">
            <a:extLst>
              <a:ext uri="{FF2B5EF4-FFF2-40B4-BE49-F238E27FC236}">
                <a16:creationId xmlns:a16="http://schemas.microsoft.com/office/drawing/2014/main" id="{901AD097-F4F2-6912-EE3F-17F2B0C068B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
        <p:nvSpPr>
          <p:cNvPr id="6" name="コンテンツ プレースホルダー 2">
            <a:extLst>
              <a:ext uri="{FF2B5EF4-FFF2-40B4-BE49-F238E27FC236}">
                <a16:creationId xmlns:a16="http://schemas.microsoft.com/office/drawing/2014/main" id="{2B5F40D1-F038-0F54-7A61-BB969FBD8403}"/>
              </a:ext>
            </a:extLst>
          </p:cNvPr>
          <p:cNvSpPr>
            <a:spLocks noGrp="1"/>
          </p:cNvSpPr>
          <p:nvPr>
            <p:ph idx="1"/>
          </p:nvPr>
        </p:nvSpPr>
        <p:spPr>
          <a:xfrm>
            <a:off x="578768" y="2008490"/>
            <a:ext cx="8062664" cy="4640560"/>
          </a:xfrm>
        </p:spPr>
        <p:txBody>
          <a:bodyPr>
            <a:normAutofit lnSpcReduction="10000"/>
          </a:bodyPr>
          <a:lstStyle/>
          <a:p>
            <a:r>
              <a:rPr lang="en-US" altLang="ja-JP" sz="2400" dirty="0">
                <a:latin typeface="Times New Roman" panose="02020603050405020304" pitchFamily="18" charset="0"/>
                <a:cs typeface="Times New Roman" panose="02020603050405020304" pitchFamily="18" charset="0"/>
              </a:rPr>
              <a:t>Coexistence of multiple BANs and other UWB applications (e.g. IEEE 802.15.4ab) is a key issue in providing high dependability</a:t>
            </a:r>
          </a:p>
          <a:p>
            <a:endParaRPr lang="en-US" altLang="ja-JP" sz="2400" dirty="0">
              <a:latin typeface="Times New Roman" panose="02020603050405020304" pitchFamily="18" charset="0"/>
              <a:cs typeface="Times New Roman" panose="02020603050405020304" pitchFamily="18" charset="0"/>
            </a:endParaRPr>
          </a:p>
          <a:p>
            <a:endParaRPr lang="en-US" altLang="ja-JP" sz="2400" dirty="0">
              <a:latin typeface="Times New Roman" panose="02020603050405020304" pitchFamily="18" charset="0"/>
              <a:cs typeface="Times New Roman" panose="02020603050405020304" pitchFamily="18" charset="0"/>
            </a:endParaRPr>
          </a:p>
          <a:p>
            <a:r>
              <a:rPr kumimoji="1" lang="en-US" altLang="ja-JP" sz="2400" dirty="0">
                <a:latin typeface="Times New Roman" panose="02020603050405020304" pitchFamily="18" charset="0"/>
                <a:cs typeface="Times New Roman" panose="02020603050405020304" pitchFamily="18" charset="0"/>
              </a:rPr>
              <a:t>In multiple BAN coexistence, </a:t>
            </a:r>
            <a:r>
              <a:rPr lang="en-US" altLang="ja-JP" sz="2400" dirty="0">
                <a:latin typeface="Times New Roman" panose="02020603050405020304" pitchFamily="18" charset="0"/>
                <a:cs typeface="Times New Roman" panose="02020603050405020304" pitchFamily="18" charset="0"/>
              </a:rPr>
              <a:t>we propose a </a:t>
            </a:r>
            <a:r>
              <a:rPr lang="en-US" altLang="ja-JP" sz="2400" b="1" u="sng" dirty="0">
                <a:solidFill>
                  <a:srgbClr val="0070C0"/>
                </a:solidFill>
                <a:latin typeface="Times New Roman" panose="02020603050405020304" pitchFamily="18" charset="0"/>
                <a:cs typeface="Times New Roman" panose="02020603050405020304" pitchFamily="18" charset="0"/>
              </a:rPr>
              <a:t>synchronous BAN coordination</a:t>
            </a:r>
            <a:r>
              <a:rPr lang="en-US" altLang="ja-JP" sz="2400" dirty="0">
                <a:latin typeface="Times New Roman" panose="02020603050405020304" pitchFamily="18" charset="0"/>
                <a:cs typeface="Times New Roman" panose="02020603050405020304" pitchFamily="18" charset="0"/>
              </a:rPr>
              <a:t> </a:t>
            </a:r>
            <a:r>
              <a:rPr kumimoji="1" lang="en-US" altLang="ja-JP" sz="2400" dirty="0">
                <a:latin typeface="Times New Roman" panose="02020603050405020304" pitchFamily="18" charset="0"/>
                <a:cs typeface="Times New Roman" panose="02020603050405020304" pitchFamily="18" charset="0"/>
              </a:rPr>
              <a:t>to avoid packet collisions even between different BANs, which </a:t>
            </a:r>
            <a:r>
              <a:rPr lang="en-US" altLang="ja-JP" sz="2400" dirty="0">
                <a:latin typeface="Times New Roman" panose="02020603050405020304" pitchFamily="18" charset="0"/>
                <a:cs typeface="Times New Roman" panose="02020603050405020304" pitchFamily="18" charset="0"/>
              </a:rPr>
              <a:t>is </a:t>
            </a:r>
            <a:r>
              <a:rPr lang="en-US" altLang="ja-JP" sz="2400" b="1" u="sng">
                <a:solidFill>
                  <a:srgbClr val="0070C0"/>
                </a:solidFill>
                <a:latin typeface="Times New Roman" panose="02020603050405020304" pitchFamily="18" charset="0"/>
                <a:cs typeface="Times New Roman" panose="02020603050405020304" pitchFamily="18" charset="0"/>
              </a:rPr>
              <a:t>optimally managed</a:t>
            </a:r>
            <a:r>
              <a:rPr lang="en-US" altLang="ja-JP" sz="2400" b="1">
                <a:solidFill>
                  <a:srgbClr val="0070C0"/>
                </a:solidFill>
                <a:latin typeface="Times New Roman" panose="02020603050405020304" pitchFamily="18" charset="0"/>
                <a:cs typeface="Times New Roman" panose="02020603050405020304" pitchFamily="18" charset="0"/>
              </a:rPr>
              <a:t> </a:t>
            </a:r>
            <a:r>
              <a:rPr kumimoji="1" lang="en-US" altLang="ja-JP" sz="2400" dirty="0">
                <a:latin typeface="Times New Roman" panose="02020603050405020304" pitchFamily="18" charset="0"/>
                <a:cs typeface="Times New Roman" panose="02020603050405020304" pitchFamily="18" charset="0"/>
              </a:rPr>
              <a:t>under multiple BAN coexistence situations</a:t>
            </a:r>
          </a:p>
          <a:p>
            <a:r>
              <a:rPr kumimoji="1" lang="en-US" altLang="ja-JP" sz="2400" dirty="0">
                <a:latin typeface="Times New Roman" panose="02020603050405020304" pitchFamily="18" charset="0"/>
                <a:cs typeface="Times New Roman" panose="02020603050405020304" pitchFamily="18" charset="0"/>
              </a:rPr>
              <a:t>We carry </a:t>
            </a:r>
            <a:r>
              <a:rPr lang="en-US" altLang="ja-JP" sz="2400" dirty="0">
                <a:latin typeface="Times New Roman" panose="02020603050405020304" pitchFamily="18" charset="0"/>
                <a:cs typeface="Times New Roman" panose="02020603050405020304" pitchFamily="18" charset="0"/>
              </a:rPr>
              <a:t>out fundamental</a:t>
            </a:r>
            <a:r>
              <a:rPr kumimoji="1" lang="en-US" altLang="ja-JP" sz="2400" dirty="0">
                <a:latin typeface="Times New Roman" panose="02020603050405020304" pitchFamily="18" charset="0"/>
                <a:cs typeface="Times New Roman" panose="02020603050405020304" pitchFamily="18" charset="0"/>
              </a:rPr>
              <a:t> MAC performance evaluation to demonstrate the importance of the proposed structure </a:t>
            </a:r>
            <a:r>
              <a:rPr lang="en-US" altLang="ja-JP" sz="2400" dirty="0">
                <a:latin typeface="Times New Roman" panose="02020603050405020304" pitchFamily="18" charset="0"/>
                <a:cs typeface="Times New Roman" panose="02020603050405020304" pitchFamily="18" charset="0"/>
              </a:rPr>
              <a:t>based on </a:t>
            </a:r>
            <a:r>
              <a:rPr lang="en-US" altLang="ja-JP" sz="2400" u="sng" dirty="0">
                <a:latin typeface="Times New Roman" panose="02020603050405020304" pitchFamily="18" charset="0"/>
                <a:cs typeface="Times New Roman" panose="02020603050405020304" pitchFamily="18" charset="0"/>
              </a:rPr>
              <a:t>the TG6ma channel model with IR-UWB modulation</a:t>
            </a:r>
            <a:endParaRPr kumimoji="1" lang="ja-JP" altLang="en-US" sz="2400" u="sng" dirty="0">
              <a:latin typeface="Times New Roman" panose="02020603050405020304" pitchFamily="18" charset="0"/>
              <a:cs typeface="Times New Roman" panose="02020603050405020304" pitchFamily="18" charset="0"/>
            </a:endParaRPr>
          </a:p>
        </p:txBody>
      </p:sp>
      <p:sp>
        <p:nvSpPr>
          <p:cNvPr id="7" name="下矢印 6">
            <a:extLst>
              <a:ext uri="{FF2B5EF4-FFF2-40B4-BE49-F238E27FC236}">
                <a16:creationId xmlns:a16="http://schemas.microsoft.com/office/drawing/2014/main" id="{7F6AEF95-08C5-0493-F805-C3ECD2247145}"/>
              </a:ext>
            </a:extLst>
          </p:cNvPr>
          <p:cNvSpPr/>
          <p:nvPr/>
        </p:nvSpPr>
        <p:spPr>
          <a:xfrm>
            <a:off x="3647661" y="3150705"/>
            <a:ext cx="1540565" cy="745434"/>
          </a:xfrm>
          <a:prstGeom prst="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4892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E647D7-B9C0-11AB-3E09-4EACDA14029F}"/>
              </a:ext>
            </a:extLst>
          </p:cNvPr>
          <p:cNvSpPr>
            <a:spLocks noGrp="1"/>
          </p:cNvSpPr>
          <p:nvPr>
            <p:ph type="title"/>
          </p:nvPr>
        </p:nvSpPr>
        <p:spPr>
          <a:xfrm>
            <a:off x="685800" y="489992"/>
            <a:ext cx="7772400" cy="1066800"/>
          </a:xfrm>
        </p:spPr>
        <p:txBody>
          <a:bodyPr/>
          <a:lstStyle/>
          <a:p>
            <a:r>
              <a:rPr lang="en-US" altLang="ja-JP" sz="3200" dirty="0"/>
              <a:t>Synchronous BAN coordination</a:t>
            </a:r>
            <a:endParaRPr kumimoji="1" lang="ja-JP" altLang="en-US" sz="3200" dirty="0"/>
          </a:p>
        </p:txBody>
      </p:sp>
      <p:sp>
        <p:nvSpPr>
          <p:cNvPr id="4" name="スライド番号プレースホルダー 3">
            <a:extLst>
              <a:ext uri="{FF2B5EF4-FFF2-40B4-BE49-F238E27FC236}">
                <a16:creationId xmlns:a16="http://schemas.microsoft.com/office/drawing/2014/main" id="{56DDE75D-BF4E-AF5F-84A6-7B51934EBAAB}"/>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pic>
        <p:nvPicPr>
          <p:cNvPr id="5" name="図 4">
            <a:extLst>
              <a:ext uri="{FF2B5EF4-FFF2-40B4-BE49-F238E27FC236}">
                <a16:creationId xmlns:a16="http://schemas.microsoft.com/office/drawing/2014/main" id="{7C59F733-4BF8-976D-8921-E6D2361F494D}"/>
              </a:ext>
            </a:extLst>
          </p:cNvPr>
          <p:cNvPicPr>
            <a:picLocks noChangeAspect="1"/>
          </p:cNvPicPr>
          <p:nvPr/>
        </p:nvPicPr>
        <p:blipFill>
          <a:blip r:embed="rId2"/>
          <a:stretch>
            <a:fillRect/>
          </a:stretch>
        </p:blipFill>
        <p:spPr>
          <a:xfrm>
            <a:off x="414926" y="2132856"/>
            <a:ext cx="8390347" cy="3406435"/>
          </a:xfrm>
          <a:prstGeom prst="rect">
            <a:avLst/>
          </a:prstGeom>
        </p:spPr>
      </p:pic>
    </p:spTree>
    <p:extLst>
      <p:ext uri="{BB962C8B-B14F-4D97-AF65-F5344CB8AC3E}">
        <p14:creationId xmlns:p14="http://schemas.microsoft.com/office/powerpoint/2010/main" val="3603690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8A9B16-CD6C-3F4D-3A76-35D238773714}"/>
              </a:ext>
            </a:extLst>
          </p:cNvPr>
          <p:cNvSpPr>
            <a:spLocks noGrp="1"/>
          </p:cNvSpPr>
          <p:nvPr>
            <p:ph type="title"/>
          </p:nvPr>
        </p:nvSpPr>
        <p:spPr/>
        <p:txBody>
          <a:bodyPr/>
          <a:lstStyle/>
          <a:p>
            <a:r>
              <a:rPr lang="en-US" altLang="ja-JP" dirty="0"/>
              <a:t>MAC s</a:t>
            </a:r>
            <a:r>
              <a:rPr kumimoji="1" lang="en-US" altLang="ja-JP" dirty="0"/>
              <a:t>imulation parameters</a:t>
            </a:r>
            <a:endParaRPr kumimoji="1" lang="ja-JP" altLang="en-US" dirty="0"/>
          </a:p>
        </p:txBody>
      </p:sp>
      <p:sp>
        <p:nvSpPr>
          <p:cNvPr id="4" name="スライド番号プレースホルダー 3">
            <a:extLst>
              <a:ext uri="{FF2B5EF4-FFF2-40B4-BE49-F238E27FC236}">
                <a16:creationId xmlns:a16="http://schemas.microsoft.com/office/drawing/2014/main" id="{4CF73F90-E0EB-6F29-2DAD-BF977B47E2F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pic>
        <p:nvPicPr>
          <p:cNvPr id="6" name="図 5">
            <a:extLst>
              <a:ext uri="{FF2B5EF4-FFF2-40B4-BE49-F238E27FC236}">
                <a16:creationId xmlns:a16="http://schemas.microsoft.com/office/drawing/2014/main" id="{BAB9F0D1-2D68-441E-5AE0-6392A9A30FB0}"/>
              </a:ext>
            </a:extLst>
          </p:cNvPr>
          <p:cNvPicPr>
            <a:picLocks noChangeAspect="1"/>
          </p:cNvPicPr>
          <p:nvPr/>
        </p:nvPicPr>
        <p:blipFill>
          <a:blip r:embed="rId2"/>
          <a:stretch>
            <a:fillRect/>
          </a:stretch>
        </p:blipFill>
        <p:spPr>
          <a:xfrm>
            <a:off x="539552" y="1916832"/>
            <a:ext cx="8424936" cy="4192712"/>
          </a:xfrm>
          <a:prstGeom prst="rect">
            <a:avLst/>
          </a:prstGeom>
        </p:spPr>
      </p:pic>
    </p:spTree>
    <p:extLst>
      <p:ext uri="{BB962C8B-B14F-4D97-AF65-F5344CB8AC3E}">
        <p14:creationId xmlns:p14="http://schemas.microsoft.com/office/powerpoint/2010/main" val="2817826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2360B7-2B64-5E10-63F0-77DEDEB76782}"/>
              </a:ext>
            </a:extLst>
          </p:cNvPr>
          <p:cNvSpPr>
            <a:spLocks noGrp="1"/>
          </p:cNvSpPr>
          <p:nvPr>
            <p:ph type="title"/>
          </p:nvPr>
        </p:nvSpPr>
        <p:spPr/>
        <p:txBody>
          <a:bodyPr/>
          <a:lstStyle/>
          <a:p>
            <a:r>
              <a:rPr kumimoji="1" lang="en-US" altLang="ja-JP" dirty="0"/>
              <a:t>Simulation scenario</a:t>
            </a:r>
            <a:br>
              <a:rPr kumimoji="1" lang="en-US" altLang="ja-JP" dirty="0"/>
            </a:br>
            <a:r>
              <a:rPr kumimoji="1" lang="en-US" altLang="ja-JP" dirty="0"/>
              <a:t>with </a:t>
            </a:r>
            <a:r>
              <a:rPr lang="en-US" altLang="ja-JP" dirty="0"/>
              <a:t>one</a:t>
            </a:r>
            <a:r>
              <a:rPr kumimoji="1" lang="en-US" altLang="ja-JP" dirty="0"/>
              <a:t> interference BAN</a:t>
            </a:r>
            <a:endParaRPr kumimoji="1" lang="ja-JP" altLang="en-US" dirty="0"/>
          </a:p>
        </p:txBody>
      </p:sp>
      <p:sp>
        <p:nvSpPr>
          <p:cNvPr id="4" name="スライド番号プレースホルダー 3">
            <a:extLst>
              <a:ext uri="{FF2B5EF4-FFF2-40B4-BE49-F238E27FC236}">
                <a16:creationId xmlns:a16="http://schemas.microsoft.com/office/drawing/2014/main" id="{E22D8D23-F355-9F55-7A47-B153A34A7D85}"/>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pic>
        <p:nvPicPr>
          <p:cNvPr id="3" name="図 2">
            <a:extLst>
              <a:ext uri="{FF2B5EF4-FFF2-40B4-BE49-F238E27FC236}">
                <a16:creationId xmlns:a16="http://schemas.microsoft.com/office/drawing/2014/main" id="{989BF348-527E-0EDF-534B-2984097D6F32}"/>
              </a:ext>
            </a:extLst>
          </p:cNvPr>
          <p:cNvPicPr>
            <a:picLocks noChangeAspect="1"/>
          </p:cNvPicPr>
          <p:nvPr/>
        </p:nvPicPr>
        <p:blipFill>
          <a:blip r:embed="rId2"/>
          <a:stretch>
            <a:fillRect/>
          </a:stretch>
        </p:blipFill>
        <p:spPr>
          <a:xfrm>
            <a:off x="467544" y="2348880"/>
            <a:ext cx="8339452" cy="3384376"/>
          </a:xfrm>
          <a:prstGeom prst="rect">
            <a:avLst/>
          </a:prstGeom>
        </p:spPr>
      </p:pic>
    </p:spTree>
    <p:extLst>
      <p:ext uri="{BB962C8B-B14F-4D97-AF65-F5344CB8AC3E}">
        <p14:creationId xmlns:p14="http://schemas.microsoft.com/office/powerpoint/2010/main" val="2049956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4F1064-1F56-5562-6007-F9923F6CC69C}"/>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endParaRPr kumimoji="1" lang="ja-JP" altLang="en-US"/>
          </a:p>
        </p:txBody>
      </p:sp>
      <p:sp>
        <p:nvSpPr>
          <p:cNvPr id="4" name="スライド番号プレースホルダー 3">
            <a:extLst>
              <a:ext uri="{FF2B5EF4-FFF2-40B4-BE49-F238E27FC236}">
                <a16:creationId xmlns:a16="http://schemas.microsoft.com/office/drawing/2014/main" id="{8D8516F1-60C0-3709-B9BE-6A820541751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pic>
        <p:nvPicPr>
          <p:cNvPr id="13" name="図 12">
            <a:extLst>
              <a:ext uri="{FF2B5EF4-FFF2-40B4-BE49-F238E27FC236}">
                <a16:creationId xmlns:a16="http://schemas.microsoft.com/office/drawing/2014/main" id="{70F991BC-E8E0-87EE-3D06-63C3A196C361}"/>
              </a:ext>
            </a:extLst>
          </p:cNvPr>
          <p:cNvPicPr>
            <a:picLocks noChangeAspect="1"/>
          </p:cNvPicPr>
          <p:nvPr/>
        </p:nvPicPr>
        <p:blipFill>
          <a:blip r:embed="rId2"/>
          <a:stretch>
            <a:fillRect/>
          </a:stretch>
        </p:blipFill>
        <p:spPr>
          <a:xfrm>
            <a:off x="4636353" y="1809750"/>
            <a:ext cx="3833348" cy="2304256"/>
          </a:xfrm>
          <a:prstGeom prst="rect">
            <a:avLst/>
          </a:prstGeom>
        </p:spPr>
      </p:pic>
      <p:pic>
        <p:nvPicPr>
          <p:cNvPr id="14" name="図 13">
            <a:extLst>
              <a:ext uri="{FF2B5EF4-FFF2-40B4-BE49-F238E27FC236}">
                <a16:creationId xmlns:a16="http://schemas.microsoft.com/office/drawing/2014/main" id="{B342BF93-A0A6-5784-44EE-4729DFBD705A}"/>
              </a:ext>
            </a:extLst>
          </p:cNvPr>
          <p:cNvPicPr>
            <a:picLocks noChangeAspect="1"/>
          </p:cNvPicPr>
          <p:nvPr/>
        </p:nvPicPr>
        <p:blipFill>
          <a:blip r:embed="rId3"/>
          <a:stretch>
            <a:fillRect/>
          </a:stretch>
        </p:blipFill>
        <p:spPr>
          <a:xfrm>
            <a:off x="4366542" y="4120700"/>
            <a:ext cx="3982860" cy="2394129"/>
          </a:xfrm>
          <a:prstGeom prst="rect">
            <a:avLst/>
          </a:prstGeom>
        </p:spPr>
      </p:pic>
      <p:pic>
        <p:nvPicPr>
          <p:cNvPr id="16" name="図 15">
            <a:extLst>
              <a:ext uri="{FF2B5EF4-FFF2-40B4-BE49-F238E27FC236}">
                <a16:creationId xmlns:a16="http://schemas.microsoft.com/office/drawing/2014/main" id="{97302C3A-3281-C80E-A09A-BE77FE24EFA6}"/>
              </a:ext>
            </a:extLst>
          </p:cNvPr>
          <p:cNvPicPr>
            <a:picLocks noChangeAspect="1"/>
          </p:cNvPicPr>
          <p:nvPr/>
        </p:nvPicPr>
        <p:blipFill>
          <a:blip r:embed="rId4"/>
          <a:stretch>
            <a:fillRect/>
          </a:stretch>
        </p:blipFill>
        <p:spPr>
          <a:xfrm>
            <a:off x="156521" y="2961878"/>
            <a:ext cx="4325974" cy="2600378"/>
          </a:xfrm>
          <a:prstGeom prst="rect">
            <a:avLst/>
          </a:prstGeom>
        </p:spPr>
      </p:pic>
      <p:sp>
        <p:nvSpPr>
          <p:cNvPr id="17" name="テキスト ボックス 16">
            <a:extLst>
              <a:ext uri="{FF2B5EF4-FFF2-40B4-BE49-F238E27FC236}">
                <a16:creationId xmlns:a16="http://schemas.microsoft.com/office/drawing/2014/main" id="{6FF86222-1253-5E41-CA18-167C32BBB8D8}"/>
              </a:ext>
            </a:extLst>
          </p:cNvPr>
          <p:cNvSpPr txBox="1"/>
          <p:nvPr/>
        </p:nvSpPr>
        <p:spPr>
          <a:xfrm>
            <a:off x="752593" y="1985119"/>
            <a:ext cx="3575762"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kumimoji="1" lang="en-US" altLang="ja-JP" sz="1800" dirty="0">
                <a:latin typeface="Times New Roman" panose="02020603050405020304" pitchFamily="18" charset="0"/>
                <a:cs typeface="Times New Roman" panose="02020603050405020304" pitchFamily="18" charset="0"/>
              </a:rPr>
              <a:t>Four managed BANs and one interference BAN</a:t>
            </a:r>
          </a:p>
          <a:p>
            <a:pPr marL="285750" indent="-285750">
              <a:buFont typeface="Arial" panose="020B0604020202020204" pitchFamily="34" charset="0"/>
              <a:buChar char="•"/>
            </a:pPr>
            <a:r>
              <a:rPr kumimoji="1" lang="en-US" altLang="ja-JP" sz="1800" dirty="0">
                <a:latin typeface="Times New Roman" panose="02020603050405020304" pitchFamily="18" charset="0"/>
                <a:cs typeface="Times New Roman" panose="02020603050405020304" pitchFamily="18" charset="0"/>
              </a:rPr>
              <a:t>Concatenated code (LDPC+RS)</a:t>
            </a:r>
            <a:endParaRPr kumimoji="1" lang="ja-JP" altLang="en-US" sz="1800" dirty="0">
              <a:latin typeface="Times New Roman" panose="02020603050405020304" pitchFamily="18" charset="0"/>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9B234CAA-8DAC-1D81-7240-B2E4BA2D0F0D}"/>
              </a:ext>
            </a:extLst>
          </p:cNvPr>
          <p:cNvSpPr txBox="1"/>
          <p:nvPr/>
        </p:nvSpPr>
        <p:spPr>
          <a:xfrm>
            <a:off x="6012160" y="1614100"/>
            <a:ext cx="2236061" cy="276999"/>
          </a:xfrm>
          <a:prstGeom prst="rect">
            <a:avLst/>
          </a:prstGeom>
          <a:noFill/>
        </p:spPr>
        <p:txBody>
          <a:bodyPr wrap="none" rtlCol="0">
            <a:spAutoFit/>
          </a:bodyPr>
          <a:lstStyle/>
          <a:p>
            <a:r>
              <a:rPr kumimoji="1" lang="en" altLang="ja-JP" dirty="0"/>
              <a:t>CAP Offered load = 300 packet/s</a:t>
            </a:r>
            <a:endParaRPr kumimoji="1" lang="ja-JP" altLang="en-US"/>
          </a:p>
        </p:txBody>
      </p:sp>
    </p:spTree>
    <p:extLst>
      <p:ext uri="{BB962C8B-B14F-4D97-AF65-F5344CB8AC3E}">
        <p14:creationId xmlns:p14="http://schemas.microsoft.com/office/powerpoint/2010/main" val="2713436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BD4F3E-E753-3F5A-B6D3-EDEBABC555DE}"/>
              </a:ext>
            </a:extLst>
          </p:cNvPr>
          <p:cNvSpPr>
            <a:spLocks noGrp="1"/>
          </p:cNvSpPr>
          <p:nvPr>
            <p:ph type="title"/>
          </p:nvPr>
        </p:nvSpPr>
        <p:spPr/>
        <p:txBody>
          <a:bodyPr/>
          <a:lstStyle/>
          <a:p>
            <a:r>
              <a:rPr lang="en-US" altLang="ja-JP" dirty="0"/>
              <a:t>Simulation scenario with 10 BANs </a:t>
            </a:r>
            <a:endParaRPr kumimoji="1" lang="ja-JP" altLang="en-US"/>
          </a:p>
        </p:txBody>
      </p:sp>
      <p:sp>
        <p:nvSpPr>
          <p:cNvPr id="4" name="スライド番号プレースホルダー 3">
            <a:extLst>
              <a:ext uri="{FF2B5EF4-FFF2-40B4-BE49-F238E27FC236}">
                <a16:creationId xmlns:a16="http://schemas.microsoft.com/office/drawing/2014/main" id="{851662E3-8A92-0F92-FB9C-E2DB10998646}"/>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pic>
        <p:nvPicPr>
          <p:cNvPr id="47" name="図 46">
            <a:extLst>
              <a:ext uri="{FF2B5EF4-FFF2-40B4-BE49-F238E27FC236}">
                <a16:creationId xmlns:a16="http://schemas.microsoft.com/office/drawing/2014/main" id="{7271C6DC-38C2-CA7B-7401-70AEC23CBA95}"/>
              </a:ext>
            </a:extLst>
          </p:cNvPr>
          <p:cNvPicPr>
            <a:picLocks noChangeAspect="1"/>
          </p:cNvPicPr>
          <p:nvPr/>
        </p:nvPicPr>
        <p:blipFill>
          <a:blip r:embed="rId2"/>
          <a:stretch>
            <a:fillRect/>
          </a:stretch>
        </p:blipFill>
        <p:spPr>
          <a:xfrm>
            <a:off x="102025" y="1935162"/>
            <a:ext cx="8939950" cy="4196680"/>
          </a:xfrm>
          <a:prstGeom prst="rect">
            <a:avLst/>
          </a:prstGeom>
        </p:spPr>
      </p:pic>
    </p:spTree>
    <p:extLst>
      <p:ext uri="{BB962C8B-B14F-4D97-AF65-F5344CB8AC3E}">
        <p14:creationId xmlns:p14="http://schemas.microsoft.com/office/powerpoint/2010/main" val="77313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4C744D-7D90-A4E7-A0CB-EF0BC3B4DC38}"/>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endParaRPr kumimoji="1" lang="ja-JP" altLang="en-US"/>
          </a:p>
        </p:txBody>
      </p:sp>
      <p:sp>
        <p:nvSpPr>
          <p:cNvPr id="4" name="スライド番号プレースホルダー 3">
            <a:extLst>
              <a:ext uri="{FF2B5EF4-FFF2-40B4-BE49-F238E27FC236}">
                <a16:creationId xmlns:a16="http://schemas.microsoft.com/office/drawing/2014/main" id="{AAAE0C26-7275-4490-EF88-DA7BBE3E367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pic>
        <p:nvPicPr>
          <p:cNvPr id="5" name="図 4">
            <a:extLst>
              <a:ext uri="{FF2B5EF4-FFF2-40B4-BE49-F238E27FC236}">
                <a16:creationId xmlns:a16="http://schemas.microsoft.com/office/drawing/2014/main" id="{54524823-7E9F-AD4F-43F9-B3C76633EB63}"/>
              </a:ext>
            </a:extLst>
          </p:cNvPr>
          <p:cNvPicPr>
            <a:picLocks noChangeAspect="1"/>
          </p:cNvPicPr>
          <p:nvPr/>
        </p:nvPicPr>
        <p:blipFill>
          <a:blip r:embed="rId2"/>
          <a:stretch>
            <a:fillRect/>
          </a:stretch>
        </p:blipFill>
        <p:spPr>
          <a:xfrm>
            <a:off x="4788654" y="1668363"/>
            <a:ext cx="4075112" cy="2449582"/>
          </a:xfrm>
          <a:prstGeom prst="rect">
            <a:avLst/>
          </a:prstGeom>
        </p:spPr>
      </p:pic>
      <p:pic>
        <p:nvPicPr>
          <p:cNvPr id="8" name="図 7">
            <a:extLst>
              <a:ext uri="{FF2B5EF4-FFF2-40B4-BE49-F238E27FC236}">
                <a16:creationId xmlns:a16="http://schemas.microsoft.com/office/drawing/2014/main" id="{1F25D7E8-F9DA-0ABF-ED29-7F619059CC0C}"/>
              </a:ext>
            </a:extLst>
          </p:cNvPr>
          <p:cNvPicPr>
            <a:picLocks noChangeAspect="1"/>
          </p:cNvPicPr>
          <p:nvPr/>
        </p:nvPicPr>
        <p:blipFill>
          <a:blip r:embed="rId3"/>
          <a:stretch>
            <a:fillRect/>
          </a:stretch>
        </p:blipFill>
        <p:spPr>
          <a:xfrm>
            <a:off x="4610100" y="4027217"/>
            <a:ext cx="4224660" cy="2539477"/>
          </a:xfrm>
          <a:prstGeom prst="rect">
            <a:avLst/>
          </a:prstGeom>
        </p:spPr>
      </p:pic>
      <p:graphicFrame>
        <p:nvGraphicFramePr>
          <p:cNvPr id="10" name="グラフ 9">
            <a:extLst>
              <a:ext uri="{FF2B5EF4-FFF2-40B4-BE49-F238E27FC236}">
                <a16:creationId xmlns:a16="http://schemas.microsoft.com/office/drawing/2014/main" id="{75CB3921-825F-AB33-D7D8-DBB604F1E492}"/>
              </a:ext>
            </a:extLst>
          </p:cNvPr>
          <p:cNvGraphicFramePr>
            <a:graphicFrameLocks/>
          </p:cNvGraphicFramePr>
          <p:nvPr>
            <p:extLst>
              <p:ext uri="{D42A27DB-BD31-4B8C-83A1-F6EECF244321}">
                <p14:modId xmlns:p14="http://schemas.microsoft.com/office/powerpoint/2010/main" val="2708102316"/>
              </p:ext>
            </p:extLst>
          </p:nvPr>
        </p:nvGraphicFramePr>
        <p:xfrm>
          <a:off x="216654" y="2891926"/>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a:extLst>
              <a:ext uri="{FF2B5EF4-FFF2-40B4-BE49-F238E27FC236}">
                <a16:creationId xmlns:a16="http://schemas.microsoft.com/office/drawing/2014/main" id="{DA36F9C3-FF4E-31D1-D36A-E95A0B3BCB33}"/>
              </a:ext>
            </a:extLst>
          </p:cNvPr>
          <p:cNvSpPr txBox="1"/>
          <p:nvPr/>
        </p:nvSpPr>
        <p:spPr>
          <a:xfrm>
            <a:off x="807326" y="1699194"/>
            <a:ext cx="3575762"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kumimoji="1" lang="en-US" altLang="ja-JP" sz="1800" dirty="0">
                <a:latin typeface="Times New Roman" panose="02020603050405020304" pitchFamily="18" charset="0"/>
                <a:cs typeface="Times New Roman" panose="02020603050405020304" pitchFamily="18" charset="0"/>
              </a:rPr>
              <a:t>Nine managed BANs and one interference BAN</a:t>
            </a:r>
          </a:p>
          <a:p>
            <a:pPr marL="285750" indent="-285750">
              <a:buFont typeface="Arial" panose="020B0604020202020204" pitchFamily="34" charset="0"/>
              <a:buChar char="•"/>
            </a:pPr>
            <a:r>
              <a:rPr kumimoji="1" lang="en-US" altLang="ja-JP" sz="1800" dirty="0">
                <a:latin typeface="Times New Roman" panose="02020603050405020304" pitchFamily="18" charset="0"/>
                <a:cs typeface="Times New Roman" panose="02020603050405020304" pitchFamily="18" charset="0"/>
              </a:rPr>
              <a:t>Concatenated code (LDPC+RS)</a:t>
            </a:r>
            <a:endParaRPr kumimoji="1" lang="ja-JP" altLang="en-US" sz="1800" dirty="0">
              <a:latin typeface="Times New Roman" panose="02020603050405020304" pitchFamily="18" charset="0"/>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4B3DC506-D0C2-C491-F8D6-D31CF52263E3}"/>
              </a:ext>
            </a:extLst>
          </p:cNvPr>
          <p:cNvSpPr txBox="1"/>
          <p:nvPr/>
        </p:nvSpPr>
        <p:spPr>
          <a:xfrm>
            <a:off x="6372200" y="1459527"/>
            <a:ext cx="2236061" cy="276999"/>
          </a:xfrm>
          <a:prstGeom prst="rect">
            <a:avLst/>
          </a:prstGeom>
          <a:noFill/>
        </p:spPr>
        <p:txBody>
          <a:bodyPr wrap="none" rtlCol="0">
            <a:spAutoFit/>
          </a:bodyPr>
          <a:lstStyle/>
          <a:p>
            <a:r>
              <a:rPr kumimoji="1" lang="en" altLang="ja-JP" dirty="0"/>
              <a:t>CAP Offered load = 150 packet/s</a:t>
            </a:r>
            <a:endParaRPr kumimoji="1" lang="ja-JP" altLang="en-US"/>
          </a:p>
        </p:txBody>
      </p:sp>
    </p:spTree>
    <p:extLst>
      <p:ext uri="{BB962C8B-B14F-4D97-AF65-F5344CB8AC3E}">
        <p14:creationId xmlns:p14="http://schemas.microsoft.com/office/powerpoint/2010/main" val="4017244940"/>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テーマ</Template>
  <TotalTime>2559</TotalTime>
  <Words>748</Words>
  <Application>Microsoft Macintosh PowerPoint</Application>
  <PresentationFormat>画面に合わせる (4:3)</PresentationFormat>
  <Paragraphs>52</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ＭＳ Ｐゴシック</vt:lpstr>
      <vt:lpstr>Arial</vt:lpstr>
      <vt:lpstr>Times New Roman</vt:lpstr>
      <vt:lpstr>Office テーマ</vt:lpstr>
      <vt:lpstr>PowerPoint プレゼンテーション</vt:lpstr>
      <vt:lpstr>MAC Performance Evaluation of Multiple BAN Coexistence Under TG6ma Channel Model</vt:lpstr>
      <vt:lpstr>Introduction</vt:lpstr>
      <vt:lpstr>Synchronous BAN coordination</vt:lpstr>
      <vt:lpstr>MAC simulation parameters</vt:lpstr>
      <vt:lpstr>Simulation scenario with one interference BAN</vt:lpstr>
      <vt:lpstr>Evaluation results in CFP</vt:lpstr>
      <vt:lpstr>Simulation scenario with 10 BANs </vt:lpstr>
      <vt:lpstr>Evaluation results in CFP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cp:lastModifiedBy>
  <cp:revision>417</cp:revision>
  <cp:lastPrinted>1998-02-10T13:28:06Z</cp:lastPrinted>
  <dcterms:created xsi:type="dcterms:W3CDTF">2022-07-12T12:04:50Z</dcterms:created>
  <dcterms:modified xsi:type="dcterms:W3CDTF">2024-09-11T02:06:02Z</dcterms:modified>
</cp:coreProperties>
</file>