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0" r:id="rId2"/>
    <p:sldId id="258" r:id="rId3"/>
    <p:sldId id="280" r:id="rId4"/>
    <p:sldId id="279" r:id="rId5"/>
    <p:sldId id="288" r:id="rId6"/>
    <p:sldId id="273" r:id="rId7"/>
    <p:sldId id="282" r:id="rId8"/>
    <p:sldId id="290" r:id="rId9"/>
    <p:sldId id="289" r:id="rId10"/>
    <p:sldId id="291" r:id="rId11"/>
    <p:sldId id="292"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49"/>
    <p:restoredTop sz="96327"/>
  </p:normalViewPr>
  <p:slideViewPr>
    <p:cSldViewPr>
      <p:cViewPr varScale="1">
        <p:scale>
          <a:sx n="97" d="100"/>
          <a:sy n="97" d="100"/>
        </p:scale>
        <p:origin x="1685" y="-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05_29_SF_250_BAN_5_node_5_Gap_0~499_trial_500.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05_29_SF_250_BAN_5_node_5_Gap_0~499_trial_500.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05_29_SF_250_BAN_5_node_5_Gap_0~499_trial_500.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05_29_SF_250_BAN_5_node_5_Gap_1~499_trial_500_twoBAN_asynchronous.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05_29_SF_250_BAN_5_node_5_Gap_1~499_trial_500_twoBAN_asynchronous.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05_29_SF_250_BAN_5_node_5_Gap_1~499_trial_500_twoBAN_asynchronous.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05_29_SF_250_BAN_5_node_5_Gap_1~499_trial_500_twoBAN_asynchronous.xlsx" TargetMode="External"/><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asynchronous</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Sheet1!$D$2:$D$10</c:f>
              <c:numCache>
                <c:formatCode>General</c:formatCode>
                <c:ptCount val="9"/>
                <c:pt idx="0">
                  <c:v>86.876400000000004</c:v>
                </c:pt>
                <c:pt idx="1">
                  <c:v>122.17784</c:v>
                </c:pt>
                <c:pt idx="2">
                  <c:v>157.65047999999999</c:v>
                </c:pt>
                <c:pt idx="3">
                  <c:v>193.28944000000001</c:v>
                </c:pt>
                <c:pt idx="4">
                  <c:v>229.29736</c:v>
                </c:pt>
                <c:pt idx="5">
                  <c:v>264.38887999999997</c:v>
                </c:pt>
                <c:pt idx="6">
                  <c:v>298.53487999999999</c:v>
                </c:pt>
                <c:pt idx="7">
                  <c:v>333.97512</c:v>
                </c:pt>
                <c:pt idx="8">
                  <c:v>368.55775999999997</c:v>
                </c:pt>
              </c:numCache>
            </c:numRef>
          </c:yVal>
          <c:smooth val="0"/>
          <c:extLst>
            <c:ext xmlns:c16="http://schemas.microsoft.com/office/drawing/2014/chart" uri="{C3380CC4-5D6E-409C-BE32-E72D297353CC}">
              <c16:uniqueId val="{00000000-DB51-405F-A4E4-B0C76897C385}"/>
            </c:ext>
          </c:extLst>
        </c:ser>
        <c:ser>
          <c:idx val="1"/>
          <c:order val="1"/>
          <c:tx>
            <c:v>managed</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Sheet1!$D$14:$D$22</c:f>
              <c:numCache>
                <c:formatCode>General</c:formatCode>
                <c:ptCount val="9"/>
                <c:pt idx="0">
                  <c:v>100.16632</c:v>
                </c:pt>
                <c:pt idx="1">
                  <c:v>149.65056000000001</c:v>
                </c:pt>
                <c:pt idx="2">
                  <c:v>199.0136</c:v>
                </c:pt>
                <c:pt idx="3">
                  <c:v>247.62736000000001</c:v>
                </c:pt>
                <c:pt idx="4">
                  <c:v>296.47431999999998</c:v>
                </c:pt>
                <c:pt idx="5">
                  <c:v>345.28352000000001</c:v>
                </c:pt>
                <c:pt idx="6">
                  <c:v>392.85552000000001</c:v>
                </c:pt>
                <c:pt idx="7">
                  <c:v>441.23448000000002</c:v>
                </c:pt>
                <c:pt idx="8">
                  <c:v>488.75727999999998</c:v>
                </c:pt>
              </c:numCache>
            </c:numRef>
          </c:yVal>
          <c:smooth val="0"/>
          <c:extLst>
            <c:ext xmlns:c16="http://schemas.microsoft.com/office/drawing/2014/chart" uri="{C3380CC4-5D6E-409C-BE32-E72D297353CC}">
              <c16:uniqueId val="{00000001-DB51-405F-A4E4-B0C76897C385}"/>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Offered load [packet/s]</a:t>
                </a:r>
                <a:endParaRPr lang="ja-JP" altLang="en-US" sz="1400"/>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majorUnit val="100"/>
      </c:valAx>
      <c:valAx>
        <c:axId val="1672677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Throughput [packet/s]</a:t>
                </a:r>
                <a:endParaRPr lang="ja-JP" altLang="en-US" sz="1400"/>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19067300290785319"/>
          <c:y val="8.8559026446556097E-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asynchronous</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Sheet1!$E$2:$E$10</c:f>
              <c:numCache>
                <c:formatCode>General</c:formatCode>
                <c:ptCount val="9"/>
                <c:pt idx="0">
                  <c:v>0.149069499260052</c:v>
                </c:pt>
                <c:pt idx="1">
                  <c:v>0.159455736394057</c:v>
                </c:pt>
                <c:pt idx="2">
                  <c:v>0.165772258881764</c:v>
                </c:pt>
                <c:pt idx="3">
                  <c:v>0.17213878566642599</c:v>
                </c:pt>
                <c:pt idx="4">
                  <c:v>0.17442920757483299</c:v>
                </c:pt>
                <c:pt idx="5">
                  <c:v>0.17645010085978399</c:v>
                </c:pt>
                <c:pt idx="6">
                  <c:v>0.177326405008501</c:v>
                </c:pt>
                <c:pt idx="7">
                  <c:v>0.17796077468306901</c:v>
                </c:pt>
                <c:pt idx="8">
                  <c:v>0.178857823134599</c:v>
                </c:pt>
              </c:numCache>
            </c:numRef>
          </c:yVal>
          <c:smooth val="0"/>
          <c:extLst>
            <c:ext xmlns:c16="http://schemas.microsoft.com/office/drawing/2014/chart" uri="{C3380CC4-5D6E-409C-BE32-E72D297353CC}">
              <c16:uniqueId val="{00000000-A9D6-4A98-AF86-DB2D2F0E7A37}"/>
            </c:ext>
          </c:extLst>
        </c:ser>
        <c:ser>
          <c:idx val="1"/>
          <c:order val="1"/>
          <c:tx>
            <c:v>managed</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Sheet1!$E$14:$E$22</c:f>
              <c:numCache>
                <c:formatCode>General</c:formatCode>
                <c:ptCount val="9"/>
                <c:pt idx="0">
                  <c:v>1.2493295234776E-2</c:v>
                </c:pt>
                <c:pt idx="1">
                  <c:v>1.0524387526099299E-2</c:v>
                </c:pt>
                <c:pt idx="2">
                  <c:v>8.6690221919635893E-3</c:v>
                </c:pt>
                <c:pt idx="3">
                  <c:v>7.95844328055011E-3</c:v>
                </c:pt>
                <c:pt idx="4">
                  <c:v>7.3573458149761104E-3</c:v>
                </c:pt>
                <c:pt idx="5">
                  <c:v>6.5795554374614602E-3</c:v>
                </c:pt>
                <c:pt idx="6">
                  <c:v>6.0331223398654901E-3</c:v>
                </c:pt>
                <c:pt idx="7">
                  <c:v>5.4303471540981E-3</c:v>
                </c:pt>
                <c:pt idx="8">
                  <c:v>4.8999200328690299E-3</c:v>
                </c:pt>
              </c:numCache>
            </c:numRef>
          </c:yVal>
          <c:smooth val="0"/>
          <c:extLst>
            <c:ext xmlns:c16="http://schemas.microsoft.com/office/drawing/2014/chart" uri="{C3380CC4-5D6E-409C-BE32-E72D297353CC}">
              <c16:uniqueId val="{00000001-A9D6-4A98-AF86-DB2D2F0E7A37}"/>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Offered load [packet/s]</a:t>
                </a:r>
                <a:endParaRPr lang="ja-JP" altLang="en-US" sz="1400"/>
              </a:p>
            </c:rich>
          </c:tx>
          <c:overlay val="0"/>
        </c:title>
        <c:numFmt formatCode="General" sourceLinked="1"/>
        <c:majorTickMark val="none"/>
        <c:minorTickMark val="none"/>
        <c:tickLblPos val="low"/>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majorUnit val="100"/>
      </c:valAx>
      <c:valAx>
        <c:axId val="1672677600"/>
        <c:scaling>
          <c:logBase val="10"/>
          <c:orientation val="minMax"/>
          <c:min val="1.0000000000000003E-4"/>
        </c:scaling>
        <c:delete val="0"/>
        <c:axPos val="l"/>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PER</a:t>
                </a:r>
                <a:endParaRPr lang="ja-JP" altLang="en-US" sz="1400"/>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25519134071579791"/>
          <c:y val="0.52567872386583137"/>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asynchronous</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Sheet1!$F$2:$F$10</c:f>
              <c:numCache>
                <c:formatCode>General</c:formatCode>
                <c:ptCount val="9"/>
                <c:pt idx="0">
                  <c:v>4.7837370438989497</c:v>
                </c:pt>
                <c:pt idx="1">
                  <c:v>5.6841158653342996</c:v>
                </c:pt>
                <c:pt idx="2">
                  <c:v>6.66386983964306</c:v>
                </c:pt>
                <c:pt idx="3">
                  <c:v>7.5942599345392301</c:v>
                </c:pt>
                <c:pt idx="4">
                  <c:v>8.6295274656311403</c:v>
                </c:pt>
                <c:pt idx="5">
                  <c:v>10.0059372552357</c:v>
                </c:pt>
                <c:pt idx="6">
                  <c:v>11.5848836438949</c:v>
                </c:pt>
                <c:pt idx="7">
                  <c:v>14.0768072189046</c:v>
                </c:pt>
                <c:pt idx="8">
                  <c:v>17.594615327765101</c:v>
                </c:pt>
              </c:numCache>
            </c:numRef>
          </c:yVal>
          <c:smooth val="0"/>
          <c:extLst>
            <c:ext xmlns:c16="http://schemas.microsoft.com/office/drawing/2014/chart" uri="{C3380CC4-5D6E-409C-BE32-E72D297353CC}">
              <c16:uniqueId val="{00000000-BF44-4938-9F36-893E438E2648}"/>
            </c:ext>
          </c:extLst>
        </c:ser>
        <c:ser>
          <c:idx val="1"/>
          <c:order val="1"/>
          <c:tx>
            <c:v>managed</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Sheet1!$F$14:$F$22</c:f>
              <c:numCache>
                <c:formatCode>General</c:formatCode>
                <c:ptCount val="9"/>
                <c:pt idx="0">
                  <c:v>1.0078197396116599</c:v>
                </c:pt>
                <c:pt idx="1">
                  <c:v>1.44779276480908</c:v>
                </c:pt>
                <c:pt idx="2">
                  <c:v>1.85445225669882</c:v>
                </c:pt>
                <c:pt idx="3">
                  <c:v>2.3116749242158199</c:v>
                </c:pt>
                <c:pt idx="4">
                  <c:v>2.8546857703175399</c:v>
                </c:pt>
                <c:pt idx="5">
                  <c:v>3.5163101537434001</c:v>
                </c:pt>
                <c:pt idx="6">
                  <c:v>4.35355131837228</c:v>
                </c:pt>
                <c:pt idx="7">
                  <c:v>5.56256939765845</c:v>
                </c:pt>
                <c:pt idx="8">
                  <c:v>7.47697338809557</c:v>
                </c:pt>
              </c:numCache>
            </c:numRef>
          </c:yVal>
          <c:smooth val="0"/>
          <c:extLst>
            <c:ext xmlns:c16="http://schemas.microsoft.com/office/drawing/2014/chart" uri="{C3380CC4-5D6E-409C-BE32-E72D297353CC}">
              <c16:uniqueId val="{00000001-BF44-4938-9F36-893E438E2648}"/>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Offered load [packet/s]</a:t>
                </a:r>
                <a:endParaRPr lang="ja-JP" altLang="en-US" sz="1400"/>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valAx>
      <c:valAx>
        <c:axId val="1672677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Average delay time [ms]</a:t>
                </a:r>
                <a:endParaRPr lang="ja-JP" altLang="en-US" sz="1400"/>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17419414331130728"/>
          <c:y val="8.9407580080436089E-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asynchronous</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Sheet1!$G$2:$G$10</c:f>
              <c:numCache>
                <c:formatCode>General</c:formatCode>
                <c:ptCount val="9"/>
                <c:pt idx="0">
                  <c:v>44.509439999999998</c:v>
                </c:pt>
                <c:pt idx="1">
                  <c:v>39.22296</c:v>
                </c:pt>
                <c:pt idx="2">
                  <c:v>37.09008</c:v>
                </c:pt>
                <c:pt idx="3">
                  <c:v>36.839440000000003</c:v>
                </c:pt>
                <c:pt idx="4">
                  <c:v>40.009039999999999</c:v>
                </c:pt>
                <c:pt idx="5">
                  <c:v>46.516080000000002</c:v>
                </c:pt>
                <c:pt idx="6">
                  <c:v>57.908160000000002</c:v>
                </c:pt>
                <c:pt idx="7">
                  <c:v>72.142880000000005</c:v>
                </c:pt>
                <c:pt idx="8">
                  <c:v>97.600719999999995</c:v>
                </c:pt>
              </c:numCache>
            </c:numRef>
          </c:yVal>
          <c:smooth val="0"/>
          <c:extLst>
            <c:ext xmlns:c16="http://schemas.microsoft.com/office/drawing/2014/chart" uri="{C3380CC4-5D6E-409C-BE32-E72D297353CC}">
              <c16:uniqueId val="{00000000-B816-4553-B72A-962078FD3E89}"/>
            </c:ext>
          </c:extLst>
        </c:ser>
        <c:ser>
          <c:idx val="1"/>
          <c:order val="1"/>
          <c:tx>
            <c:v>managed</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Sheet1!$G$14:$G$22</c:f>
              <c:numCache>
                <c:formatCode>General</c:formatCode>
                <c:ptCount val="9"/>
                <c:pt idx="0">
                  <c:v>19.43432</c:v>
                </c:pt>
                <c:pt idx="1">
                  <c:v>18.914560000000002</c:v>
                </c:pt>
                <c:pt idx="2">
                  <c:v>18.428640000000001</c:v>
                </c:pt>
                <c:pt idx="3">
                  <c:v>18.26248</c:v>
                </c:pt>
                <c:pt idx="4">
                  <c:v>18.215199999999999</c:v>
                </c:pt>
                <c:pt idx="5">
                  <c:v>18.62152</c:v>
                </c:pt>
                <c:pt idx="6">
                  <c:v>20.005600000000001</c:v>
                </c:pt>
                <c:pt idx="7">
                  <c:v>22.956479999999999</c:v>
                </c:pt>
                <c:pt idx="8">
                  <c:v>28.771920000000001</c:v>
                </c:pt>
              </c:numCache>
            </c:numRef>
          </c:yVal>
          <c:smooth val="0"/>
          <c:extLst>
            <c:ext xmlns:c16="http://schemas.microsoft.com/office/drawing/2014/chart" uri="{C3380CC4-5D6E-409C-BE32-E72D297353CC}">
              <c16:uniqueId val="{00000001-B816-4553-B72A-962078FD3E89}"/>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Offered load [packet/s]</a:t>
                </a:r>
                <a:endParaRPr lang="ja-JP" altLang="en-US" sz="1400"/>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majorUnit val="100"/>
      </c:valAx>
      <c:valAx>
        <c:axId val="1672677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a:pPr>
                <a:r>
                  <a:rPr lang="en-US" altLang="ja-JP" sz="1400"/>
                  <a:t>99% tile of delay time [ms]</a:t>
                </a:r>
                <a:endParaRPr lang="ja-JP" altLang="en-US" sz="1400"/>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17945242241951498"/>
          <c:y val="0.1075603000555450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w/o</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Sheet1!$E$2:$E$10</c:f>
              <c:numCache>
                <c:formatCode>General</c:formatCode>
                <c:ptCount val="9"/>
                <c:pt idx="0">
                  <c:v>0.238629590814251</c:v>
                </c:pt>
                <c:pt idx="1">
                  <c:v>0.245469943247211</c:v>
                </c:pt>
                <c:pt idx="2">
                  <c:v>0.252205631237371</c:v>
                </c:pt>
                <c:pt idx="3">
                  <c:v>0.25175172410626401</c:v>
                </c:pt>
                <c:pt idx="4">
                  <c:v>0.25311094454021299</c:v>
                </c:pt>
                <c:pt idx="5">
                  <c:v>0.26023875452258299</c:v>
                </c:pt>
                <c:pt idx="6">
                  <c:v>0.25875990507164898</c:v>
                </c:pt>
                <c:pt idx="7">
                  <c:v>0.25510606123098301</c:v>
                </c:pt>
                <c:pt idx="8">
                  <c:v>0.246588866367844</c:v>
                </c:pt>
              </c:numCache>
            </c:numRef>
          </c:yVal>
          <c:smooth val="0"/>
          <c:extLst>
            <c:ext xmlns:c16="http://schemas.microsoft.com/office/drawing/2014/chart" uri="{C3380CC4-5D6E-409C-BE32-E72D297353CC}">
              <c16:uniqueId val="{00000000-FC45-4046-855C-7656F80E3BFD}"/>
            </c:ext>
          </c:extLst>
        </c:ser>
        <c:ser>
          <c:idx val="1"/>
          <c:order val="1"/>
          <c:tx>
            <c:v>w</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Sheet1!$E$14:$E$22</c:f>
              <c:numCache>
                <c:formatCode>General</c:formatCode>
                <c:ptCount val="9"/>
                <c:pt idx="0">
                  <c:v>1.2493295234776E-2</c:v>
                </c:pt>
                <c:pt idx="1">
                  <c:v>1.0524387526099299E-2</c:v>
                </c:pt>
                <c:pt idx="2">
                  <c:v>8.6690221919635893E-3</c:v>
                </c:pt>
                <c:pt idx="3">
                  <c:v>7.95844328055011E-3</c:v>
                </c:pt>
                <c:pt idx="4">
                  <c:v>7.3573458149761104E-3</c:v>
                </c:pt>
                <c:pt idx="5">
                  <c:v>6.5795554374614602E-3</c:v>
                </c:pt>
                <c:pt idx="6">
                  <c:v>6.0331223398654901E-3</c:v>
                </c:pt>
                <c:pt idx="7">
                  <c:v>5.4303471540981E-3</c:v>
                </c:pt>
                <c:pt idx="8">
                  <c:v>4.8999200328690299E-3</c:v>
                </c:pt>
              </c:numCache>
            </c:numRef>
          </c:yVal>
          <c:smooth val="0"/>
          <c:extLst>
            <c:ext xmlns:c16="http://schemas.microsoft.com/office/drawing/2014/chart" uri="{C3380CC4-5D6E-409C-BE32-E72D297353CC}">
              <c16:uniqueId val="{00000001-FC45-4046-855C-7656F80E3BFD}"/>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Offered load [packet/s]</a:t>
                </a:r>
                <a:r>
                  <a:rPr lang="en-US" altLang="ja-JP" sz="1400" b="1" i="0" u="none" strike="noStrike" baseline="0"/>
                  <a:t> </a:t>
                </a:r>
                <a:endParaRPr lang="ja-JP" altLang="en-US" sz="1400" b="1"/>
              </a:p>
            </c:rich>
          </c:tx>
          <c:overlay val="0"/>
        </c:title>
        <c:numFmt formatCode="General" sourceLinked="1"/>
        <c:majorTickMark val="none"/>
        <c:minorTickMark val="none"/>
        <c:tickLblPos val="low"/>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valAx>
      <c:valAx>
        <c:axId val="1672677600"/>
        <c:scaling>
          <c:logBase val="10"/>
          <c:orientation val="minMax"/>
          <c:max val="1"/>
          <c:min val="1.0000000000000003E-4"/>
        </c:scaling>
        <c:delete val="0"/>
        <c:axPos val="l"/>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PER</a:t>
                </a:r>
                <a:r>
                  <a:rPr lang="en-US" altLang="ja-JP" sz="1400" b="1" i="0" u="none" strike="noStrike" baseline="0"/>
                  <a:t> </a:t>
                </a:r>
                <a:endParaRPr lang="ja-JP" altLang="en-US" sz="14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45719574957788611"/>
          <c:y val="0.51382085015322898"/>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w/o</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Sheet1!$D$2:$D$10</c:f>
              <c:numCache>
                <c:formatCode>General</c:formatCode>
                <c:ptCount val="9"/>
                <c:pt idx="0">
                  <c:v>73.413600000000002</c:v>
                </c:pt>
                <c:pt idx="1">
                  <c:v>99.323840000000004</c:v>
                </c:pt>
                <c:pt idx="2">
                  <c:v>124.0504</c:v>
                </c:pt>
                <c:pt idx="3">
                  <c:v>148.8252</c:v>
                </c:pt>
                <c:pt idx="4">
                  <c:v>173.65440000000001</c:v>
                </c:pt>
                <c:pt idx="5">
                  <c:v>194.87232</c:v>
                </c:pt>
                <c:pt idx="6">
                  <c:v>219.30552</c:v>
                </c:pt>
                <c:pt idx="7">
                  <c:v>245.18384</c:v>
                </c:pt>
                <c:pt idx="8">
                  <c:v>269.68024000000003</c:v>
                </c:pt>
              </c:numCache>
            </c:numRef>
          </c:yVal>
          <c:smooth val="0"/>
          <c:extLst>
            <c:ext xmlns:c16="http://schemas.microsoft.com/office/drawing/2014/chart" uri="{C3380CC4-5D6E-409C-BE32-E72D297353CC}">
              <c16:uniqueId val="{00000000-7F45-4E5D-917A-E88ADF53FCB6}"/>
            </c:ext>
          </c:extLst>
        </c:ser>
        <c:ser>
          <c:idx val="1"/>
          <c:order val="1"/>
          <c:tx>
            <c:v>w/</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Sheet1!$D$14:$D$22</c:f>
              <c:numCache>
                <c:formatCode>General</c:formatCode>
                <c:ptCount val="9"/>
                <c:pt idx="0">
                  <c:v>100.16632</c:v>
                </c:pt>
                <c:pt idx="1">
                  <c:v>149.65056000000001</c:v>
                </c:pt>
                <c:pt idx="2">
                  <c:v>199.0136</c:v>
                </c:pt>
                <c:pt idx="3">
                  <c:v>247.62736000000001</c:v>
                </c:pt>
                <c:pt idx="4">
                  <c:v>296.47431999999998</c:v>
                </c:pt>
                <c:pt idx="5">
                  <c:v>345.28352000000001</c:v>
                </c:pt>
                <c:pt idx="6">
                  <c:v>392.85552000000001</c:v>
                </c:pt>
                <c:pt idx="7">
                  <c:v>441.23448000000002</c:v>
                </c:pt>
                <c:pt idx="8">
                  <c:v>488.75727999999998</c:v>
                </c:pt>
              </c:numCache>
            </c:numRef>
          </c:yVal>
          <c:smooth val="0"/>
          <c:extLst>
            <c:ext xmlns:c16="http://schemas.microsoft.com/office/drawing/2014/chart" uri="{C3380CC4-5D6E-409C-BE32-E72D297353CC}">
              <c16:uniqueId val="{00000001-7F45-4E5D-917A-E88ADF53FCB6}"/>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Offered load [packet/s]</a:t>
                </a:r>
                <a:r>
                  <a:rPr lang="en-US" altLang="ja-JP" sz="1400" b="1" i="0" u="none" strike="noStrike" baseline="0"/>
                  <a:t> </a:t>
                </a:r>
                <a:endParaRPr lang="ja-JP" altLang="en-US" sz="14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valAx>
      <c:valAx>
        <c:axId val="1672677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Throughput [packet/s]</a:t>
                </a:r>
                <a:r>
                  <a:rPr lang="en-US" altLang="ja-JP" sz="1400" b="1" i="0" u="none" strike="noStrike" baseline="0"/>
                  <a:t> </a:t>
                </a:r>
                <a:endParaRPr lang="ja-JP" altLang="en-US" sz="14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19100276758648818"/>
          <c:y val="7.8985927674372527E-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w/o</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Sheet1!$F$2:$F$10</c:f>
              <c:numCache>
                <c:formatCode>General</c:formatCode>
                <c:ptCount val="9"/>
                <c:pt idx="0">
                  <c:v>8.5046223721195595</c:v>
                </c:pt>
                <c:pt idx="1">
                  <c:v>8.1778038138341405</c:v>
                </c:pt>
                <c:pt idx="2">
                  <c:v>9.1966462103916502</c:v>
                </c:pt>
                <c:pt idx="3">
                  <c:v>9.0577365789585595</c:v>
                </c:pt>
                <c:pt idx="4">
                  <c:v>9.6045532893461498</c:v>
                </c:pt>
                <c:pt idx="5">
                  <c:v>11.150588869865199</c:v>
                </c:pt>
                <c:pt idx="6">
                  <c:v>13.2679194098589</c:v>
                </c:pt>
                <c:pt idx="7">
                  <c:v>16.013593068744399</c:v>
                </c:pt>
                <c:pt idx="8">
                  <c:v>19.634922195562801</c:v>
                </c:pt>
              </c:numCache>
            </c:numRef>
          </c:yVal>
          <c:smooth val="0"/>
          <c:extLst>
            <c:ext xmlns:c16="http://schemas.microsoft.com/office/drawing/2014/chart" uri="{C3380CC4-5D6E-409C-BE32-E72D297353CC}">
              <c16:uniqueId val="{00000000-6063-4921-89EA-CAFACBD6EF06}"/>
            </c:ext>
          </c:extLst>
        </c:ser>
        <c:ser>
          <c:idx val="1"/>
          <c:order val="1"/>
          <c:tx>
            <c:v>w/</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Sheet1!$F$14:$F$22</c:f>
              <c:numCache>
                <c:formatCode>General</c:formatCode>
                <c:ptCount val="9"/>
                <c:pt idx="0">
                  <c:v>1.0078197396116599</c:v>
                </c:pt>
                <c:pt idx="1">
                  <c:v>1.44779276480908</c:v>
                </c:pt>
                <c:pt idx="2">
                  <c:v>1.85445225669882</c:v>
                </c:pt>
                <c:pt idx="3">
                  <c:v>2.3116749242158199</c:v>
                </c:pt>
                <c:pt idx="4">
                  <c:v>2.8546857703175399</c:v>
                </c:pt>
                <c:pt idx="5">
                  <c:v>3.5163101537434001</c:v>
                </c:pt>
                <c:pt idx="6">
                  <c:v>4.35355131837228</c:v>
                </c:pt>
                <c:pt idx="7">
                  <c:v>5.56256939765845</c:v>
                </c:pt>
                <c:pt idx="8">
                  <c:v>7.47697338809557</c:v>
                </c:pt>
              </c:numCache>
            </c:numRef>
          </c:yVal>
          <c:smooth val="0"/>
          <c:extLst>
            <c:ext xmlns:c16="http://schemas.microsoft.com/office/drawing/2014/chart" uri="{C3380CC4-5D6E-409C-BE32-E72D297353CC}">
              <c16:uniqueId val="{00000001-6063-4921-89EA-CAFACBD6EF06}"/>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Offered load [packet/s]</a:t>
                </a:r>
                <a:r>
                  <a:rPr lang="en-US" altLang="ja-JP" sz="1400" b="1" i="0" u="none" strike="noStrike" baseline="0"/>
                  <a:t> </a:t>
                </a:r>
                <a:endParaRPr lang="ja-JP" altLang="en-US" sz="14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valAx>
      <c:valAx>
        <c:axId val="1672677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Average delay time [ms]</a:t>
                </a:r>
                <a:r>
                  <a:rPr lang="en-US" altLang="ja-JP" sz="1400" b="1" i="0" u="none" strike="noStrike" baseline="0"/>
                  <a:t> </a:t>
                </a:r>
                <a:endParaRPr lang="ja-JP" altLang="en-US" sz="14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18839133244859244"/>
          <c:y val="8.8538962371697158E-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w/o</c:v>
          </c:tx>
          <c:xVal>
            <c:numRef>
              <c:f>Sheet1!$C$2:$C$10</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Sheet1!$G$2:$G$10</c:f>
              <c:numCache>
                <c:formatCode>General</c:formatCode>
                <c:ptCount val="9"/>
                <c:pt idx="0">
                  <c:v>54.713279999999997</c:v>
                </c:pt>
                <c:pt idx="1">
                  <c:v>45.55912</c:v>
                </c:pt>
                <c:pt idx="2">
                  <c:v>47.57752</c:v>
                </c:pt>
                <c:pt idx="3">
                  <c:v>42.758560000000003</c:v>
                </c:pt>
                <c:pt idx="4">
                  <c:v>47.013280000000002</c:v>
                </c:pt>
                <c:pt idx="5">
                  <c:v>56.707999999999998</c:v>
                </c:pt>
                <c:pt idx="6">
                  <c:v>72.895200000000003</c:v>
                </c:pt>
                <c:pt idx="7">
                  <c:v>93.489680000000007</c:v>
                </c:pt>
                <c:pt idx="8">
                  <c:v>122.6324</c:v>
                </c:pt>
              </c:numCache>
            </c:numRef>
          </c:yVal>
          <c:smooth val="0"/>
          <c:extLst>
            <c:ext xmlns:c16="http://schemas.microsoft.com/office/drawing/2014/chart" uri="{C3380CC4-5D6E-409C-BE32-E72D297353CC}">
              <c16:uniqueId val="{00000000-0EEE-418A-ACFF-F2F8B88064A7}"/>
            </c:ext>
          </c:extLst>
        </c:ser>
        <c:ser>
          <c:idx val="1"/>
          <c:order val="1"/>
          <c:tx>
            <c:v>w/</c:v>
          </c:tx>
          <c:marker>
            <c:symbol val="circle"/>
            <c:size val="6"/>
          </c:marker>
          <c:xVal>
            <c:numRef>
              <c:f>Sheet1!$C$14:$C$22</c:f>
              <c:numCache>
                <c:formatCode>General</c:formatCode>
                <c:ptCount val="9"/>
                <c:pt idx="0">
                  <c:v>100</c:v>
                </c:pt>
                <c:pt idx="1">
                  <c:v>150</c:v>
                </c:pt>
                <c:pt idx="2">
                  <c:v>200</c:v>
                </c:pt>
                <c:pt idx="3">
                  <c:v>250</c:v>
                </c:pt>
                <c:pt idx="4">
                  <c:v>300</c:v>
                </c:pt>
                <c:pt idx="5">
                  <c:v>350</c:v>
                </c:pt>
                <c:pt idx="6">
                  <c:v>400</c:v>
                </c:pt>
                <c:pt idx="7">
                  <c:v>450</c:v>
                </c:pt>
                <c:pt idx="8">
                  <c:v>500</c:v>
                </c:pt>
              </c:numCache>
            </c:numRef>
          </c:xVal>
          <c:yVal>
            <c:numRef>
              <c:f>Sheet1!$G$14:$G$22</c:f>
              <c:numCache>
                <c:formatCode>General</c:formatCode>
                <c:ptCount val="9"/>
                <c:pt idx="0">
                  <c:v>19.43432</c:v>
                </c:pt>
                <c:pt idx="1">
                  <c:v>18.914560000000002</c:v>
                </c:pt>
                <c:pt idx="2">
                  <c:v>18.428640000000001</c:v>
                </c:pt>
                <c:pt idx="3">
                  <c:v>18.26248</c:v>
                </c:pt>
                <c:pt idx="4">
                  <c:v>18.215199999999999</c:v>
                </c:pt>
                <c:pt idx="5">
                  <c:v>18.62152</c:v>
                </c:pt>
                <c:pt idx="6">
                  <c:v>20.005600000000001</c:v>
                </c:pt>
                <c:pt idx="7">
                  <c:v>22.956479999999999</c:v>
                </c:pt>
                <c:pt idx="8">
                  <c:v>28.771920000000001</c:v>
                </c:pt>
              </c:numCache>
            </c:numRef>
          </c:yVal>
          <c:smooth val="0"/>
          <c:extLst>
            <c:ext xmlns:c16="http://schemas.microsoft.com/office/drawing/2014/chart" uri="{C3380CC4-5D6E-409C-BE32-E72D297353CC}">
              <c16:uniqueId val="{00000001-0EEE-418A-ACFF-F2F8B88064A7}"/>
            </c:ext>
          </c:extLst>
        </c:ser>
        <c:dLbls>
          <c:showLegendKey val="0"/>
          <c:showVal val="0"/>
          <c:showCatName val="0"/>
          <c:showSerName val="0"/>
          <c:showPercent val="0"/>
          <c:showBubbleSize val="0"/>
        </c:dLbls>
        <c:axId val="61457648"/>
        <c:axId val="1672677600"/>
      </c:scatterChart>
      <c:valAx>
        <c:axId val="61457648"/>
        <c:scaling>
          <c:orientation val="minMax"/>
          <c:max val="600"/>
        </c:scaling>
        <c:delete val="0"/>
        <c:axPos val="b"/>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Offered load [packet/s]</a:t>
                </a:r>
                <a:r>
                  <a:rPr lang="en-US" altLang="ja-JP" sz="1400" b="1" i="0" u="none" strike="noStrike" baseline="0"/>
                  <a:t> </a:t>
                </a:r>
                <a:endParaRPr lang="ja-JP" altLang="en-US" sz="14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valAx>
      <c:valAx>
        <c:axId val="1672677600"/>
        <c:scaling>
          <c:orientation val="minMax"/>
          <c:max val="150"/>
        </c:scaling>
        <c:delete val="0"/>
        <c:axPos val="l"/>
        <c:majorGridlines>
          <c:spPr>
            <a:ln w="9525" cap="flat" cmpd="sng" algn="ctr">
              <a:solidFill>
                <a:schemeClr val="tx1">
                  <a:lumMod val="15000"/>
                  <a:lumOff val="85000"/>
                </a:schemeClr>
              </a:solidFill>
              <a:round/>
            </a:ln>
            <a:effectLst/>
          </c:spPr>
        </c:majorGridlines>
        <c:title>
          <c:tx>
            <c:rich>
              <a:bodyPr/>
              <a:lstStyle/>
              <a:p>
                <a:pPr>
                  <a:defRPr sz="1400" b="1"/>
                </a:pPr>
                <a:r>
                  <a:rPr lang="en-US" altLang="ja-JP" sz="1400" b="1" i="0" u="none" strike="noStrike" baseline="0">
                    <a:effectLst/>
                  </a:rPr>
                  <a:t>99% tile of delay time [ms]</a:t>
                </a:r>
                <a:r>
                  <a:rPr lang="en-US" altLang="ja-JP" sz="1400" b="1" i="0" u="none" strike="noStrike" baseline="0"/>
                  <a:t> </a:t>
                </a:r>
                <a:endParaRPr lang="ja-JP" altLang="en-US" sz="14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majorUnit val="50"/>
      </c:valAx>
      <c:spPr>
        <a:ln>
          <a:solidFill>
            <a:sysClr val="windowText" lastClr="000000"/>
          </a:solidFill>
        </a:ln>
      </c:spPr>
    </c:plotArea>
    <c:legend>
      <c:legendPos val="r"/>
      <c:layout>
        <c:manualLayout>
          <c:xMode val="edge"/>
          <c:yMode val="edge"/>
          <c:x val="0.20142847417602469"/>
          <c:y val="8.3562586713274128E-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802.15-24-0246-00-006a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6014120" y="6475413"/>
            <a:ext cx="2520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Anzai, K. Nagai, T. Kobayashi (NIT), </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R. Kohno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MAC Performance Evaluation of Multiple BAN Coexistence Under TG6ma Channel Model</a:t>
            </a:r>
          </a:p>
          <a:p>
            <a:r>
              <a:rPr lang="en-US" altLang="ja-JP" sz="1600" b="1" dirty="0">
                <a:solidFill>
                  <a:schemeClr val="tx2"/>
                </a:solidFill>
                <a:ea typeface="ＭＳ Ｐゴシック" panose="020B0600070205080204" pitchFamily="34" charset="-128"/>
              </a:rPr>
              <a:t>Date Submitted:</a:t>
            </a:r>
            <a:r>
              <a:rPr lang="en-US" altLang="ja-JP" sz="1600" dirty="0">
                <a:solidFill>
                  <a:schemeClr val="tx2"/>
                </a:solidFill>
                <a:ea typeface="ＭＳ Ｐゴシック" panose="020B0600070205080204" pitchFamily="34" charset="-128"/>
              </a:rPr>
              <a:t> May 14th, 2024</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Kosei Nagai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Takumi Kobayashi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 Ryuji Kohno</a:t>
            </a:r>
            <a:r>
              <a:rPr kumimoji="0" lang="en-US" altLang="ja-JP" sz="1600" b="0" i="0" u="none" strike="noStrike" kern="0" cap="none" spc="0" normalizeH="0" baseline="30000" noProof="0" dirty="0">
                <a:ln>
                  <a:noFill/>
                </a:ln>
                <a:effectLst/>
                <a:uLnTx/>
                <a:uFillTx/>
                <a:latin typeface="Times New Roman"/>
                <a:ea typeface="Times New Roman"/>
                <a:cs typeface="Times New Roman"/>
                <a:sym typeface="Times New Roman"/>
              </a:rPr>
              <a:t>2</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preliminary MAC performance evaluation results in a case of multiple BAN coexistence under the TG6ma channel model.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dirty="0"/>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
        <p:nvSpPr>
          <p:cNvPr id="8" name="テキスト ボックス 7">
            <a:extLst>
              <a:ext uri="{FF2B5EF4-FFF2-40B4-BE49-F238E27FC236}">
                <a16:creationId xmlns:a16="http://schemas.microsoft.com/office/drawing/2014/main" id="{4EEBA297-BDEA-911E-70A4-3B639921E0AA}"/>
              </a:ext>
            </a:extLst>
          </p:cNvPr>
          <p:cNvSpPr txBox="1"/>
          <p:nvPr/>
        </p:nvSpPr>
        <p:spPr>
          <a:xfrm>
            <a:off x="395536" y="1887434"/>
            <a:ext cx="532859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1800" dirty="0"/>
              <a:t>Three controlled BANs and two interference BANs</a:t>
            </a:r>
            <a:endParaRPr kumimoji="1" lang="ja-JP" altLang="en-US" sz="1800" dirty="0"/>
          </a:p>
        </p:txBody>
      </p:sp>
      <p:graphicFrame>
        <p:nvGraphicFramePr>
          <p:cNvPr id="3" name="グラフ 2">
            <a:extLst>
              <a:ext uri="{FF2B5EF4-FFF2-40B4-BE49-F238E27FC236}">
                <a16:creationId xmlns:a16="http://schemas.microsoft.com/office/drawing/2014/main" id="{47DCF7DB-FF4E-D2BF-C565-C995D2517CCA}"/>
              </a:ext>
            </a:extLst>
          </p:cNvPr>
          <p:cNvGraphicFramePr>
            <a:graphicFrameLocks/>
          </p:cNvGraphicFramePr>
          <p:nvPr>
            <p:extLst>
              <p:ext uri="{D42A27DB-BD31-4B8C-83A1-F6EECF244321}">
                <p14:modId xmlns:p14="http://schemas.microsoft.com/office/powerpoint/2010/main" val="1819485345"/>
              </p:ext>
            </p:extLst>
          </p:nvPr>
        </p:nvGraphicFramePr>
        <p:xfrm>
          <a:off x="4344988" y="2991042"/>
          <a:ext cx="4591391" cy="26921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81958B87-A1C3-693E-2969-5B27FB324620}"/>
              </a:ext>
            </a:extLst>
          </p:cNvPr>
          <p:cNvGraphicFramePr>
            <a:graphicFrameLocks/>
          </p:cNvGraphicFramePr>
          <p:nvPr>
            <p:extLst>
              <p:ext uri="{D42A27DB-BD31-4B8C-83A1-F6EECF244321}">
                <p14:modId xmlns:p14="http://schemas.microsoft.com/office/powerpoint/2010/main" val="206707708"/>
              </p:ext>
            </p:extLst>
          </p:nvPr>
        </p:nvGraphicFramePr>
        <p:xfrm>
          <a:off x="10658" y="2924944"/>
          <a:ext cx="4588669" cy="2695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2456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dirty="0"/>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11</a:t>
            </a:fld>
            <a:endParaRPr lang="en-US" altLang="ja-JP"/>
          </a:p>
        </p:txBody>
      </p:sp>
      <p:sp>
        <p:nvSpPr>
          <p:cNvPr id="8" name="テキスト ボックス 7">
            <a:extLst>
              <a:ext uri="{FF2B5EF4-FFF2-40B4-BE49-F238E27FC236}">
                <a16:creationId xmlns:a16="http://schemas.microsoft.com/office/drawing/2014/main" id="{4EEBA297-BDEA-911E-70A4-3B639921E0AA}"/>
              </a:ext>
            </a:extLst>
          </p:cNvPr>
          <p:cNvSpPr txBox="1"/>
          <p:nvPr/>
        </p:nvSpPr>
        <p:spPr>
          <a:xfrm>
            <a:off x="395536" y="1887434"/>
            <a:ext cx="532859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1800" dirty="0"/>
              <a:t>Three controlled BANs and two interference BANs</a:t>
            </a:r>
            <a:endParaRPr kumimoji="1" lang="ja-JP" altLang="en-US" sz="1800" dirty="0"/>
          </a:p>
        </p:txBody>
      </p:sp>
      <p:graphicFrame>
        <p:nvGraphicFramePr>
          <p:cNvPr id="5" name="グラフ 4">
            <a:extLst>
              <a:ext uri="{FF2B5EF4-FFF2-40B4-BE49-F238E27FC236}">
                <a16:creationId xmlns:a16="http://schemas.microsoft.com/office/drawing/2014/main" id="{6ADC963D-8669-4BA4-B9C7-A9EB10C7E43A}"/>
              </a:ext>
            </a:extLst>
          </p:cNvPr>
          <p:cNvGraphicFramePr>
            <a:graphicFrameLocks/>
          </p:cNvGraphicFramePr>
          <p:nvPr>
            <p:extLst>
              <p:ext uri="{D42A27DB-BD31-4B8C-83A1-F6EECF244321}">
                <p14:modId xmlns:p14="http://schemas.microsoft.com/office/powerpoint/2010/main" val="2619529525"/>
              </p:ext>
            </p:extLst>
          </p:nvPr>
        </p:nvGraphicFramePr>
        <p:xfrm>
          <a:off x="-19391" y="3020003"/>
          <a:ext cx="4591391" cy="26921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B15B5608-AE38-3447-82A3-5FBD32C8DD49}"/>
              </a:ext>
            </a:extLst>
          </p:cNvPr>
          <p:cNvGraphicFramePr>
            <a:graphicFrameLocks/>
          </p:cNvGraphicFramePr>
          <p:nvPr>
            <p:extLst>
              <p:ext uri="{D42A27DB-BD31-4B8C-83A1-F6EECF244321}">
                <p14:modId xmlns:p14="http://schemas.microsoft.com/office/powerpoint/2010/main" val="2966621497"/>
              </p:ext>
            </p:extLst>
          </p:nvPr>
        </p:nvGraphicFramePr>
        <p:xfrm>
          <a:off x="4534532" y="3016601"/>
          <a:ext cx="4576876" cy="2695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7512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R. </a:t>
            </a:r>
            <a:r>
              <a:rPr lang="en-US" altLang="ja-JP" sz="1800" dirty="0" err="1">
                <a:latin typeface="Times New Roman" panose="02020603050405020304" pitchFamily="18" charset="0"/>
                <a:cs typeface="Times New Roman" panose="02020603050405020304" pitchFamily="18" charset="0"/>
              </a:rPr>
              <a:t>Inuzuka</a:t>
            </a:r>
            <a:r>
              <a:rPr lang="en-US" altLang="ja-JP" sz="1800" dirty="0">
                <a:latin typeface="Times New Roman" panose="02020603050405020304" pitchFamily="18" charset="0"/>
                <a:cs typeface="Times New Roman" panose="02020603050405020304" pitchFamily="18" charset="0"/>
              </a:rPr>
              <a:t>, M. Kim, T. Kobayashi, M. Hernandez, R. Kohno, “Fundamental MAC Performance Evaluation under Multiple IEEE802.15.6ma BAN Co-Existence,” in Proc. IEEE ISMICT 2023, Lincoln, USA, Mach 2023.</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12</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MAC Performance Evaluation of Multiple BAN Coexistence Under TG6ma Channel Model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251230"/>
          </a:xfrm>
        </p:spPr>
        <p:txBody>
          <a:bodyPr/>
          <a:lstStyle/>
          <a:p>
            <a:r>
              <a:rPr lang="en-US" altLang="ja-JP" sz="2800" dirty="0">
                <a:latin typeface="Times New Roman" panose="02020603050405020304" pitchFamily="18" charset="0"/>
                <a:cs typeface="Times New Roman" panose="02020603050405020304" pitchFamily="18" charset="0"/>
              </a:rPr>
              <a:t>Daisuke Anzai, Kosei Nagai, Takumi Kobayashi, Marco Hernandez, Ryuji Kohno</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
        <p:nvSpPr>
          <p:cNvPr id="6" name="コンテンツ プレースホルダー 2">
            <a:extLst>
              <a:ext uri="{FF2B5EF4-FFF2-40B4-BE49-F238E27FC236}">
                <a16:creationId xmlns:a16="http://schemas.microsoft.com/office/drawing/2014/main" id="{2B5F40D1-F038-0F54-7A61-BB969FBD8403}"/>
              </a:ext>
            </a:extLst>
          </p:cNvPr>
          <p:cNvSpPr>
            <a:spLocks noGrp="1"/>
          </p:cNvSpPr>
          <p:nvPr>
            <p:ph idx="1"/>
          </p:nvPr>
        </p:nvSpPr>
        <p:spPr>
          <a:xfrm>
            <a:off x="578768" y="2008490"/>
            <a:ext cx="8062664" cy="4640560"/>
          </a:xfrm>
        </p:spPr>
        <p:txBody>
          <a:bodyPr>
            <a:normAutofit lnSpcReduction="10000"/>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(e.g. IEEE 802.15.4ab) is a key issue in providing high dependability</a:t>
            </a:r>
          </a:p>
          <a:p>
            <a:endParaRPr lang="en-US" altLang="ja-JP"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cs typeface="Times New Roman" panose="02020603050405020304" pitchFamily="18" charset="0"/>
            </a:endParaRPr>
          </a:p>
          <a:p>
            <a:r>
              <a:rPr kumimoji="1" lang="en-US" altLang="ja-JP" sz="2400" dirty="0">
                <a:latin typeface="Times New Roman" panose="02020603050405020304" pitchFamily="18" charset="0"/>
                <a:cs typeface="Times New Roman" panose="02020603050405020304" pitchFamily="18" charset="0"/>
              </a:rPr>
              <a:t>In multiple BAN coexistence, </a:t>
            </a:r>
            <a:r>
              <a:rPr lang="en-US" altLang="ja-JP" sz="2400" dirty="0">
                <a:latin typeface="Times New Roman" panose="02020603050405020304" pitchFamily="18" charset="0"/>
                <a:cs typeface="Times New Roman" panose="02020603050405020304" pitchFamily="18" charset="0"/>
              </a:rPr>
              <a:t>we propose a </a:t>
            </a:r>
            <a:r>
              <a:rPr lang="en-US" altLang="ja-JP" sz="2400" b="1" u="sng" dirty="0">
                <a:solidFill>
                  <a:srgbClr val="0070C0"/>
                </a:solidFill>
                <a:latin typeface="Times New Roman" panose="02020603050405020304" pitchFamily="18" charset="0"/>
                <a:cs typeface="Times New Roman" panose="02020603050405020304" pitchFamily="18" charset="0"/>
              </a:rPr>
              <a:t>synchronous BAN coordination</a:t>
            </a:r>
            <a:r>
              <a:rPr lang="en-US" altLang="ja-JP" sz="2400" dirty="0">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to avoid packet collisions even between different BANs, which </a:t>
            </a:r>
            <a:r>
              <a:rPr lang="en-US" altLang="ja-JP" sz="2400" dirty="0">
                <a:latin typeface="Times New Roman" panose="02020603050405020304" pitchFamily="18" charset="0"/>
                <a:cs typeface="Times New Roman" panose="02020603050405020304" pitchFamily="18" charset="0"/>
              </a:rPr>
              <a:t>is </a:t>
            </a:r>
            <a:r>
              <a:rPr lang="en-US" altLang="ja-JP" sz="2400" b="1" u="sng">
                <a:solidFill>
                  <a:srgbClr val="0070C0"/>
                </a:solidFill>
                <a:latin typeface="Times New Roman" panose="02020603050405020304" pitchFamily="18" charset="0"/>
                <a:cs typeface="Times New Roman" panose="02020603050405020304" pitchFamily="18" charset="0"/>
              </a:rPr>
              <a:t>optimally managed</a:t>
            </a:r>
            <a:r>
              <a:rPr lang="en-US" altLang="ja-JP" sz="2400" b="1">
                <a:solidFill>
                  <a:srgbClr val="0070C0"/>
                </a:solidFill>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under multiple BAN coexistence situations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fundamental</a:t>
            </a:r>
            <a:r>
              <a:rPr kumimoji="1" lang="en-US" altLang="ja-JP" sz="2400" dirty="0">
                <a:latin typeface="Times New Roman" panose="02020603050405020304" pitchFamily="18" charset="0"/>
                <a:cs typeface="Times New Roman" panose="02020603050405020304" pitchFamily="18" charset="0"/>
              </a:rPr>
              <a:t> MAC performance evaluation to demonstrate the importance of the proposed structure </a:t>
            </a:r>
            <a:r>
              <a:rPr lang="en-US" altLang="ja-JP" sz="2400" dirty="0">
                <a:latin typeface="Times New Roman" panose="02020603050405020304" pitchFamily="18" charset="0"/>
                <a:cs typeface="Times New Roman" panose="02020603050405020304" pitchFamily="18" charset="0"/>
              </a:rPr>
              <a:t>based on </a:t>
            </a:r>
            <a:r>
              <a:rPr lang="en-US" altLang="ja-JP" sz="2400" u="sng" dirty="0">
                <a:latin typeface="Times New Roman" panose="02020603050405020304" pitchFamily="18" charset="0"/>
                <a:cs typeface="Times New Roman" panose="02020603050405020304" pitchFamily="18" charset="0"/>
              </a:rPr>
              <a:t>the TG6ma channel model with IR-UWB modulation</a:t>
            </a:r>
            <a:endParaRPr kumimoji="1" lang="ja-JP" altLang="en-US" sz="2400" u="sng" dirty="0">
              <a:latin typeface="Times New Roman" panose="02020603050405020304" pitchFamily="18" charset="0"/>
              <a:cs typeface="Times New Roman" panose="02020603050405020304" pitchFamily="18" charset="0"/>
            </a:endParaRPr>
          </a:p>
        </p:txBody>
      </p:sp>
      <p:sp>
        <p:nvSpPr>
          <p:cNvPr id="7" name="下矢印 6">
            <a:extLst>
              <a:ext uri="{FF2B5EF4-FFF2-40B4-BE49-F238E27FC236}">
                <a16:creationId xmlns:a16="http://schemas.microsoft.com/office/drawing/2014/main" id="{7F6AEF95-08C5-0493-F805-C3ECD2247145}"/>
              </a:ext>
            </a:extLst>
          </p:cNvPr>
          <p:cNvSpPr/>
          <p:nvPr/>
        </p:nvSpPr>
        <p:spPr>
          <a:xfrm>
            <a:off x="3647661" y="3150705"/>
            <a:ext cx="1540565" cy="74543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647D7-B9C0-11AB-3E09-4EACDA14029F}"/>
              </a:ext>
            </a:extLst>
          </p:cNvPr>
          <p:cNvSpPr>
            <a:spLocks noGrp="1"/>
          </p:cNvSpPr>
          <p:nvPr>
            <p:ph type="title"/>
          </p:nvPr>
        </p:nvSpPr>
        <p:spPr>
          <a:xfrm>
            <a:off x="685800" y="489992"/>
            <a:ext cx="7772400" cy="1066800"/>
          </a:xfrm>
        </p:spPr>
        <p:txBody>
          <a:bodyPr/>
          <a:lstStyle/>
          <a:p>
            <a:r>
              <a:rPr lang="en-US" altLang="ja-JP" sz="3200" dirty="0"/>
              <a:t>Synchronous BAN coordination</a:t>
            </a:r>
            <a:endParaRPr kumimoji="1" lang="ja-JP" altLang="en-US" sz="3200" dirty="0"/>
          </a:p>
        </p:txBody>
      </p:sp>
      <p:sp>
        <p:nvSpPr>
          <p:cNvPr id="4" name="スライド番号プレースホルダー 3">
            <a:extLst>
              <a:ext uri="{FF2B5EF4-FFF2-40B4-BE49-F238E27FC236}">
                <a16:creationId xmlns:a16="http://schemas.microsoft.com/office/drawing/2014/main" id="{56DDE75D-BF4E-AF5F-84A6-7B51934EBA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5" name="図 4">
            <a:extLst>
              <a:ext uri="{FF2B5EF4-FFF2-40B4-BE49-F238E27FC236}">
                <a16:creationId xmlns:a16="http://schemas.microsoft.com/office/drawing/2014/main" id="{7C59F733-4BF8-976D-8921-E6D2361F494D}"/>
              </a:ext>
            </a:extLst>
          </p:cNvPr>
          <p:cNvPicPr>
            <a:picLocks noChangeAspect="1"/>
          </p:cNvPicPr>
          <p:nvPr/>
        </p:nvPicPr>
        <p:blipFill>
          <a:blip r:embed="rId2"/>
          <a:stretch>
            <a:fillRect/>
          </a:stretch>
        </p:blipFill>
        <p:spPr>
          <a:xfrm>
            <a:off x="414926" y="2132856"/>
            <a:ext cx="8390347" cy="3406435"/>
          </a:xfrm>
          <a:prstGeom prst="rect">
            <a:avLst/>
          </a:prstGeom>
        </p:spPr>
      </p:pic>
    </p:spTree>
    <p:extLst>
      <p:ext uri="{BB962C8B-B14F-4D97-AF65-F5344CB8AC3E}">
        <p14:creationId xmlns:p14="http://schemas.microsoft.com/office/powerpoint/2010/main" val="360369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AA6E71-90A7-A710-29EF-88A3922504CC}"/>
              </a:ext>
            </a:extLst>
          </p:cNvPr>
          <p:cNvSpPr>
            <a:spLocks noGrp="1"/>
          </p:cNvSpPr>
          <p:nvPr>
            <p:ph type="title"/>
          </p:nvPr>
        </p:nvSpPr>
        <p:spPr/>
        <p:txBody>
          <a:bodyPr/>
          <a:lstStyle/>
          <a:p>
            <a:r>
              <a:rPr kumimoji="1" lang="en-US" altLang="ja-JP" dirty="0"/>
              <a:t>Simulation scenario</a:t>
            </a:r>
            <a:br>
              <a:rPr kumimoji="1" lang="en-US" altLang="ja-JP" dirty="0"/>
            </a:br>
            <a:r>
              <a:rPr kumimoji="1" lang="en-US" altLang="ja-JP" dirty="0"/>
              <a:t>with one interference BAN</a:t>
            </a:r>
            <a:endParaRPr kumimoji="1" lang="ja-JP" altLang="en-US" dirty="0"/>
          </a:p>
        </p:txBody>
      </p:sp>
      <p:sp>
        <p:nvSpPr>
          <p:cNvPr id="4" name="スライド番号プレースホルダー 3">
            <a:extLst>
              <a:ext uri="{FF2B5EF4-FFF2-40B4-BE49-F238E27FC236}">
                <a16:creationId xmlns:a16="http://schemas.microsoft.com/office/drawing/2014/main" id="{7A1D6AB3-54B1-D3B9-3AEA-9AC2CE3D090F}"/>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pic>
        <p:nvPicPr>
          <p:cNvPr id="5" name="図 4">
            <a:extLst>
              <a:ext uri="{FF2B5EF4-FFF2-40B4-BE49-F238E27FC236}">
                <a16:creationId xmlns:a16="http://schemas.microsoft.com/office/drawing/2014/main" id="{AED553E0-B30E-98C0-7765-14687568C29F}"/>
              </a:ext>
            </a:extLst>
          </p:cNvPr>
          <p:cNvPicPr>
            <a:picLocks noChangeAspect="1"/>
          </p:cNvPicPr>
          <p:nvPr/>
        </p:nvPicPr>
        <p:blipFill>
          <a:blip r:embed="rId2"/>
          <a:stretch>
            <a:fillRect/>
          </a:stretch>
        </p:blipFill>
        <p:spPr>
          <a:xfrm>
            <a:off x="153994" y="2132856"/>
            <a:ext cx="8836011" cy="3581212"/>
          </a:xfrm>
          <a:prstGeom prst="rect">
            <a:avLst/>
          </a:prstGeom>
        </p:spPr>
      </p:pic>
    </p:spTree>
    <p:extLst>
      <p:ext uri="{BB962C8B-B14F-4D97-AF65-F5344CB8AC3E}">
        <p14:creationId xmlns:p14="http://schemas.microsoft.com/office/powerpoint/2010/main" val="201484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lang="en-US" altLang="ja-JP" dirty="0"/>
              <a:t>MAC s</a:t>
            </a:r>
            <a:r>
              <a:rPr kumimoji="1" lang="en-US" altLang="ja-JP" dirty="0"/>
              <a:t>imulation parameters</a:t>
            </a:r>
            <a:endParaRPr kumimoji="1" lang="ja-JP" altLang="en-US" dirty="0"/>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6" name="図 5">
            <a:extLst>
              <a:ext uri="{FF2B5EF4-FFF2-40B4-BE49-F238E27FC236}">
                <a16:creationId xmlns:a16="http://schemas.microsoft.com/office/drawing/2014/main" id="{BAB9F0D1-2D68-441E-5AE0-6392A9A30FB0}"/>
              </a:ext>
            </a:extLst>
          </p:cNvPr>
          <p:cNvPicPr>
            <a:picLocks noChangeAspect="1"/>
          </p:cNvPicPr>
          <p:nvPr/>
        </p:nvPicPr>
        <p:blipFill>
          <a:blip r:embed="rId2"/>
          <a:stretch>
            <a:fillRect/>
          </a:stretch>
        </p:blipFill>
        <p:spPr>
          <a:xfrm>
            <a:off x="539552" y="1916832"/>
            <a:ext cx="8424936" cy="4192712"/>
          </a:xfrm>
          <a:prstGeom prst="rect">
            <a:avLst/>
          </a:prstGeom>
        </p:spPr>
      </p:pic>
    </p:spTree>
    <p:extLst>
      <p:ext uri="{BB962C8B-B14F-4D97-AF65-F5344CB8AC3E}">
        <p14:creationId xmlns:p14="http://schemas.microsoft.com/office/powerpoint/2010/main" val="2817826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dirty="0"/>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graphicFrame>
        <p:nvGraphicFramePr>
          <p:cNvPr id="5" name="グラフ 4">
            <a:extLst>
              <a:ext uri="{FF2B5EF4-FFF2-40B4-BE49-F238E27FC236}">
                <a16:creationId xmlns:a16="http://schemas.microsoft.com/office/drawing/2014/main" id="{3498A339-8CDF-1634-DBA3-B319BBD512E5}"/>
              </a:ext>
            </a:extLst>
          </p:cNvPr>
          <p:cNvGraphicFramePr>
            <a:graphicFrameLocks/>
          </p:cNvGraphicFramePr>
          <p:nvPr>
            <p:extLst>
              <p:ext uri="{D42A27DB-BD31-4B8C-83A1-F6EECF244321}">
                <p14:modId xmlns:p14="http://schemas.microsoft.com/office/powerpoint/2010/main" val="417282131"/>
              </p:ext>
            </p:extLst>
          </p:nvPr>
        </p:nvGraphicFramePr>
        <p:xfrm>
          <a:off x="18526" y="2782395"/>
          <a:ext cx="4527395" cy="26735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a:extLst>
              <a:ext uri="{FF2B5EF4-FFF2-40B4-BE49-F238E27FC236}">
                <a16:creationId xmlns:a16="http://schemas.microsoft.com/office/drawing/2014/main" id="{90438FF4-8DF8-0CB3-E513-49FDDAC8E316}"/>
              </a:ext>
            </a:extLst>
          </p:cNvPr>
          <p:cNvGraphicFramePr>
            <a:graphicFrameLocks/>
          </p:cNvGraphicFramePr>
          <p:nvPr>
            <p:extLst>
              <p:ext uri="{D42A27DB-BD31-4B8C-83A1-F6EECF244321}">
                <p14:modId xmlns:p14="http://schemas.microsoft.com/office/powerpoint/2010/main" val="1321795495"/>
              </p:ext>
            </p:extLst>
          </p:nvPr>
        </p:nvGraphicFramePr>
        <p:xfrm>
          <a:off x="4427984" y="2788930"/>
          <a:ext cx="4527395" cy="2678151"/>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a:extLst>
              <a:ext uri="{FF2B5EF4-FFF2-40B4-BE49-F238E27FC236}">
                <a16:creationId xmlns:a16="http://schemas.microsoft.com/office/drawing/2014/main" id="{4EEBA297-BDEA-911E-70A4-3B639921E0AA}"/>
              </a:ext>
            </a:extLst>
          </p:cNvPr>
          <p:cNvSpPr txBox="1"/>
          <p:nvPr/>
        </p:nvSpPr>
        <p:spPr>
          <a:xfrm>
            <a:off x="395536" y="1887434"/>
            <a:ext cx="5112568"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1800" dirty="0"/>
              <a:t>Four controlled BANs and one interference BAN</a:t>
            </a:r>
            <a:endParaRPr kumimoji="1" lang="ja-JP" altLang="en-US" sz="1800" dirty="0"/>
          </a:p>
        </p:txBody>
      </p:sp>
    </p:spTree>
    <p:extLst>
      <p:ext uri="{BB962C8B-B14F-4D97-AF65-F5344CB8AC3E}">
        <p14:creationId xmlns:p14="http://schemas.microsoft.com/office/powerpoint/2010/main" val="2984295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dirty="0"/>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sp>
        <p:nvSpPr>
          <p:cNvPr id="8" name="テキスト ボックス 7">
            <a:extLst>
              <a:ext uri="{FF2B5EF4-FFF2-40B4-BE49-F238E27FC236}">
                <a16:creationId xmlns:a16="http://schemas.microsoft.com/office/drawing/2014/main" id="{4EEBA297-BDEA-911E-70A4-3B639921E0AA}"/>
              </a:ext>
            </a:extLst>
          </p:cNvPr>
          <p:cNvSpPr txBox="1"/>
          <p:nvPr/>
        </p:nvSpPr>
        <p:spPr>
          <a:xfrm>
            <a:off x="395536" y="1887434"/>
            <a:ext cx="5112568"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1800" dirty="0"/>
              <a:t>Four controlled BANs and one interference BAN</a:t>
            </a:r>
            <a:endParaRPr kumimoji="1" lang="ja-JP" altLang="en-US" sz="1800" dirty="0"/>
          </a:p>
        </p:txBody>
      </p:sp>
      <p:graphicFrame>
        <p:nvGraphicFramePr>
          <p:cNvPr id="3" name="グラフ 2">
            <a:extLst>
              <a:ext uri="{FF2B5EF4-FFF2-40B4-BE49-F238E27FC236}">
                <a16:creationId xmlns:a16="http://schemas.microsoft.com/office/drawing/2014/main" id="{1319D0D3-6E0D-0CA2-668C-EEE076B74F1B}"/>
              </a:ext>
            </a:extLst>
          </p:cNvPr>
          <p:cNvGraphicFramePr>
            <a:graphicFrameLocks/>
          </p:cNvGraphicFramePr>
          <p:nvPr>
            <p:extLst>
              <p:ext uri="{D42A27DB-BD31-4B8C-83A1-F6EECF244321}">
                <p14:modId xmlns:p14="http://schemas.microsoft.com/office/powerpoint/2010/main" val="1165524222"/>
              </p:ext>
            </p:extLst>
          </p:nvPr>
        </p:nvGraphicFramePr>
        <p:xfrm>
          <a:off x="51776" y="2924944"/>
          <a:ext cx="4532971" cy="26781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8EE40BDD-1BE6-696D-6EE7-84BD46565A90}"/>
              </a:ext>
            </a:extLst>
          </p:cNvPr>
          <p:cNvGraphicFramePr>
            <a:graphicFrameLocks/>
          </p:cNvGraphicFramePr>
          <p:nvPr>
            <p:extLst>
              <p:ext uri="{D42A27DB-BD31-4B8C-83A1-F6EECF244321}">
                <p14:modId xmlns:p14="http://schemas.microsoft.com/office/powerpoint/2010/main" val="2261143873"/>
              </p:ext>
            </p:extLst>
          </p:nvPr>
        </p:nvGraphicFramePr>
        <p:xfrm>
          <a:off x="4427984" y="2996952"/>
          <a:ext cx="4527395" cy="26735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766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360B7-2B64-5E10-63F0-77DEDEB76782}"/>
              </a:ext>
            </a:extLst>
          </p:cNvPr>
          <p:cNvSpPr>
            <a:spLocks noGrp="1"/>
          </p:cNvSpPr>
          <p:nvPr>
            <p:ph type="title"/>
          </p:nvPr>
        </p:nvSpPr>
        <p:spPr/>
        <p:txBody>
          <a:bodyPr/>
          <a:lstStyle/>
          <a:p>
            <a:r>
              <a:rPr kumimoji="1" lang="en-US" altLang="ja-JP" dirty="0"/>
              <a:t>Simulation scenario</a:t>
            </a:r>
            <a:br>
              <a:rPr kumimoji="1" lang="en-US" altLang="ja-JP" dirty="0"/>
            </a:br>
            <a:r>
              <a:rPr kumimoji="1" lang="en-US" altLang="ja-JP" dirty="0"/>
              <a:t>with two interference BANs</a:t>
            </a:r>
            <a:endParaRPr kumimoji="1" lang="ja-JP" altLang="en-US" dirty="0"/>
          </a:p>
        </p:txBody>
      </p:sp>
      <p:sp>
        <p:nvSpPr>
          <p:cNvPr id="4" name="スライド番号プレースホルダー 3">
            <a:extLst>
              <a:ext uri="{FF2B5EF4-FFF2-40B4-BE49-F238E27FC236}">
                <a16:creationId xmlns:a16="http://schemas.microsoft.com/office/drawing/2014/main" id="{E22D8D23-F355-9F55-7A47-B153A34A7D8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5" name="図 4">
            <a:extLst>
              <a:ext uri="{FF2B5EF4-FFF2-40B4-BE49-F238E27FC236}">
                <a16:creationId xmlns:a16="http://schemas.microsoft.com/office/drawing/2014/main" id="{34E2A2E2-A151-8BB2-1B25-28F4D16A73FF}"/>
              </a:ext>
            </a:extLst>
          </p:cNvPr>
          <p:cNvPicPr>
            <a:picLocks noChangeAspect="1"/>
          </p:cNvPicPr>
          <p:nvPr/>
        </p:nvPicPr>
        <p:blipFill>
          <a:blip r:embed="rId2"/>
          <a:stretch>
            <a:fillRect/>
          </a:stretch>
        </p:blipFill>
        <p:spPr>
          <a:xfrm>
            <a:off x="-28428" y="2204864"/>
            <a:ext cx="9144000" cy="3706039"/>
          </a:xfrm>
          <a:prstGeom prst="rect">
            <a:avLst/>
          </a:prstGeom>
        </p:spPr>
      </p:pic>
    </p:spTree>
    <p:extLst>
      <p:ext uri="{BB962C8B-B14F-4D97-AF65-F5344CB8AC3E}">
        <p14:creationId xmlns:p14="http://schemas.microsoft.com/office/powerpoint/2010/main" val="2049956811"/>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テーマ</Template>
  <TotalTime>2130</TotalTime>
  <Words>833</Words>
  <Application>Microsoft Office PowerPoint</Application>
  <PresentationFormat>画面に合わせる (4:3)</PresentationFormat>
  <Paragraphs>68</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ＭＳ Ｐゴシック</vt:lpstr>
      <vt:lpstr>Arial</vt:lpstr>
      <vt:lpstr>Times New Roman</vt:lpstr>
      <vt:lpstr>Office テーマ</vt:lpstr>
      <vt:lpstr>PowerPoint プレゼンテーション</vt:lpstr>
      <vt:lpstr>MAC Performance Evaluation of Multiple BAN Coexistence Under TG6ma Channel Model</vt:lpstr>
      <vt:lpstr>Introduction</vt:lpstr>
      <vt:lpstr>Synchronous BAN coordination</vt:lpstr>
      <vt:lpstr>Simulation scenario with one interference BAN</vt:lpstr>
      <vt:lpstr>MAC simulation parameters</vt:lpstr>
      <vt:lpstr>Evaluation results in CFP</vt:lpstr>
      <vt:lpstr>Evaluation results in CFP</vt:lpstr>
      <vt:lpstr>Simulation scenario with two interference BANs</vt:lpstr>
      <vt:lpstr>Evaluation results in CFP</vt:lpstr>
      <vt:lpstr>Evaluation results in CFP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安在　大祐</cp:lastModifiedBy>
  <cp:revision>395</cp:revision>
  <cp:lastPrinted>1998-02-10T13:28:06Z</cp:lastPrinted>
  <dcterms:created xsi:type="dcterms:W3CDTF">2022-07-12T12:04:50Z</dcterms:created>
  <dcterms:modified xsi:type="dcterms:W3CDTF">2024-05-14T03:55:03Z</dcterms:modified>
</cp:coreProperties>
</file>