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313" r:id="rId2"/>
    <p:sldId id="318" r:id="rId3"/>
    <p:sldId id="312" r:id="rId4"/>
    <p:sldId id="314" r:id="rId5"/>
    <p:sldId id="315" r:id="rId6"/>
    <p:sldId id="316" r:id="rId7"/>
    <p:sldId id="317"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00CC99"/>
    <a:srgbClr val="FFBFBF"/>
    <a:srgbClr val="000000"/>
    <a:srgbClr val="B36B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9" autoAdjust="0"/>
    <p:restoredTop sz="96327"/>
  </p:normalViewPr>
  <p:slideViewPr>
    <p:cSldViewPr>
      <p:cViewPr varScale="1">
        <p:scale>
          <a:sx n="91" d="100"/>
          <a:sy n="91" d="100"/>
        </p:scale>
        <p:origin x="1112" y="60"/>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dirty="0"/>
              <a:t>Zhongxing.yu</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1</a:t>
            </a:fld>
            <a:endParaRPr lang="en-US" altLang="en-US"/>
          </a:p>
        </p:txBody>
      </p:sp>
      <p:sp>
        <p:nvSpPr>
          <p:cNvPr id="3" name="Date Placeholder 1">
            <a:extLst>
              <a:ext uri="{FF2B5EF4-FFF2-40B4-BE49-F238E27FC236}">
                <a16:creationId xmlns:a16="http://schemas.microsoft.com/office/drawing/2014/main" id="{7BF4F601-2D74-A1B6-57AA-80739C6115A5}"/>
              </a:ext>
            </a:extLst>
          </p:cNvPr>
          <p:cNvSpPr>
            <a:spLocks noGrp="1"/>
          </p:cNvSpPr>
          <p:nvPr>
            <p:ph type="dt" sz="half" idx="10"/>
          </p:nvPr>
        </p:nvSpPr>
        <p:spPr>
          <a:xfrm>
            <a:off x="685800" y="378281"/>
            <a:ext cx="1600200" cy="215444"/>
          </a:xfrm>
        </p:spPr>
        <p:txBody>
          <a:bodyPr/>
          <a:lstStyle/>
          <a:p>
            <a:r>
              <a:rPr lang="en-US" altLang="en-US" dirty="0"/>
              <a:t>April 2024</a:t>
            </a:r>
          </a:p>
        </p:txBody>
      </p:sp>
      <p:sp>
        <p:nvSpPr>
          <p:cNvPr id="7" name="Rectangle 7">
            <a:extLst>
              <a:ext uri="{FF2B5EF4-FFF2-40B4-BE49-F238E27FC236}">
                <a16:creationId xmlns:a16="http://schemas.microsoft.com/office/drawing/2014/main" id="{907350BE-8BB9-8693-33CE-1EE8D3140015}"/>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zh-CN" sz="1400" b="1" dirty="0"/>
              <a:t>Doc.: IEEE </a:t>
            </a:r>
            <a:r>
              <a:rPr lang="en-US" altLang="en-US" sz="1400" b="1" dirty="0"/>
              <a:t>15-24-0220-00-04ab</a:t>
            </a:r>
          </a:p>
        </p:txBody>
      </p:sp>
      <p:sp>
        <p:nvSpPr>
          <p:cNvPr id="10" name="文本框 9">
            <a:extLst>
              <a:ext uri="{FF2B5EF4-FFF2-40B4-BE49-F238E27FC236}">
                <a16:creationId xmlns:a16="http://schemas.microsoft.com/office/drawing/2014/main" id="{6C04AE6D-06C5-E1A9-5F0D-A92A1DC7341C}"/>
              </a:ext>
            </a:extLst>
          </p:cNvPr>
          <p:cNvSpPr txBox="1"/>
          <p:nvPr/>
        </p:nvSpPr>
        <p:spPr>
          <a:xfrm>
            <a:off x="1066800" y="1183976"/>
            <a:ext cx="6248400" cy="3939540"/>
          </a:xfrm>
          <a:prstGeom prst="rect">
            <a:avLst/>
          </a:prstGeom>
          <a:noFill/>
        </p:spPr>
        <p:txBody>
          <a:bodyPr wrap="square">
            <a:spAutoFit/>
          </a:bodyPr>
          <a:lstStyle/>
          <a:p>
            <a:pPr algn="ctr"/>
            <a:r>
              <a:rPr lang="en-US" altLang="en-US" sz="14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200" b="1" dirty="0">
              <a:solidFill>
                <a:schemeClr val="tx2"/>
              </a:solidFill>
            </a:endParaRPr>
          </a:p>
          <a:p>
            <a:endParaRPr lang="en-US" altLang="en-US" sz="1200" dirty="0">
              <a:solidFill>
                <a:schemeClr val="tx2"/>
              </a:solidFill>
            </a:endParaRPr>
          </a:p>
          <a:p>
            <a:r>
              <a:rPr lang="en-US" altLang="en-US" sz="1200" b="1" dirty="0"/>
              <a:t>Submission Title:</a:t>
            </a:r>
            <a:r>
              <a:rPr lang="en-US" altLang="en-US" sz="1200" dirty="0"/>
              <a:t> </a:t>
            </a:r>
            <a:r>
              <a:rPr lang="en-US" altLang="zh-CN" sz="1200" dirty="0"/>
              <a:t>time efficient  MMS for one-to-many DS-TWR ranging</a:t>
            </a:r>
          </a:p>
          <a:p>
            <a:r>
              <a:rPr lang="en-US" altLang="en-US" sz="1200" b="1" dirty="0"/>
              <a:t>Date Submitted: </a:t>
            </a:r>
            <a:r>
              <a:rPr lang="en-US" altLang="en-US" sz="1200" dirty="0"/>
              <a:t>[April 29, 2024]	</a:t>
            </a:r>
          </a:p>
          <a:p>
            <a:r>
              <a:rPr lang="en-US" altLang="en-US" sz="1200" b="1" dirty="0"/>
              <a:t>Source:</a:t>
            </a:r>
            <a:r>
              <a:rPr lang="en-US" altLang="en-US" sz="1200" dirty="0"/>
              <a:t> [</a:t>
            </a:r>
            <a:r>
              <a:rPr lang="en-US" altLang="en-US" dirty="0"/>
              <a:t>Zhongxing</a:t>
            </a:r>
            <a:r>
              <a:rPr lang="en-US" altLang="en-US" sz="1200" dirty="0"/>
              <a:t> Yu, (</a:t>
            </a:r>
            <a:r>
              <a:rPr lang="en-US" altLang="en-US" dirty="0" err="1"/>
              <a:t>C</a:t>
            </a:r>
            <a:r>
              <a:rPr lang="en-US" altLang="en-US" sz="1200" dirty="0" err="1"/>
              <a:t>alterah</a:t>
            </a:r>
            <a:r>
              <a:rPr lang="en-US" altLang="en-US" sz="1200" dirty="0"/>
              <a:t>)]</a:t>
            </a:r>
          </a:p>
          <a:p>
            <a:r>
              <a:rPr lang="en-US" altLang="en-US" sz="1200" b="1" dirty="0"/>
              <a:t>Email: </a:t>
            </a:r>
            <a:r>
              <a:rPr lang="en-US" altLang="en-US" b="1" dirty="0"/>
              <a:t>zhongxing.yu@calterah.com</a:t>
            </a:r>
            <a:endParaRPr lang="en-US" altLang="en-US" sz="1200" dirty="0"/>
          </a:p>
          <a:p>
            <a:endParaRPr lang="en-US" altLang="en-US" sz="1200" dirty="0"/>
          </a:p>
          <a:p>
            <a:pPr>
              <a:spcBef>
                <a:spcPts val="600"/>
              </a:spcBef>
              <a:spcAft>
                <a:spcPts val="600"/>
              </a:spcAft>
            </a:pPr>
            <a:r>
              <a:rPr lang="en-US" altLang="en-US" sz="1200" b="1" dirty="0"/>
              <a:t>Re:</a:t>
            </a:r>
            <a:r>
              <a:rPr lang="en-US" altLang="en-US" sz="1200" dirty="0"/>
              <a:t> [Input to the Working Group]</a:t>
            </a:r>
            <a:endParaRPr lang="en-US" altLang="en-US" dirty="0"/>
          </a:p>
          <a:p>
            <a:pPr>
              <a:spcBef>
                <a:spcPts val="600"/>
              </a:spcBef>
              <a:spcAft>
                <a:spcPts val="600"/>
              </a:spcAft>
            </a:pPr>
            <a:r>
              <a:rPr lang="en-US" altLang="en-US" sz="1200" b="1" dirty="0"/>
              <a:t>Abstract:</a:t>
            </a:r>
            <a:r>
              <a:rPr lang="en-US" altLang="en-US" sz="1200" dirty="0"/>
              <a:t>	[Recommendation how to apply MMS in car ranging scenario with time efficient ranging ]</a:t>
            </a:r>
          </a:p>
          <a:p>
            <a:pPr>
              <a:spcBef>
                <a:spcPts val="600"/>
              </a:spcBef>
              <a:spcAft>
                <a:spcPts val="600"/>
              </a:spcAft>
            </a:pPr>
            <a:r>
              <a:rPr lang="en-US" altLang="en-US" sz="1200" b="1" dirty="0"/>
              <a:t>Purpose:</a:t>
            </a:r>
            <a:r>
              <a:rPr lang="en-US" altLang="en-US" sz="1200" dirty="0"/>
              <a:t>	[]</a:t>
            </a:r>
          </a:p>
          <a:p>
            <a:r>
              <a:rPr lang="en-US" altLang="en-US" sz="1200" b="1" dirty="0"/>
              <a:t>Notice:</a:t>
            </a:r>
            <a:r>
              <a:rPr lang="en-US" altLang="en-US" sz="12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200" b="1" dirty="0"/>
              <a:t>Release:</a:t>
            </a:r>
            <a:r>
              <a:rPr lang="en-US" altLang="en-US" sz="1200" dirty="0"/>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14891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a:xfrm>
            <a:off x="381000" y="469235"/>
            <a:ext cx="8229600" cy="1066800"/>
          </a:xfrm>
        </p:spPr>
        <p:txBody>
          <a:bodyPr/>
          <a:lstStyle/>
          <a:p>
            <a:r>
              <a:rPr lang="en-US" sz="2800" dirty="0"/>
              <a:t>time efficient  MMS for one-to-many DS-TWR ranging</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dirty="0"/>
              <a:t>Zhongxing.yu</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2</a:t>
            </a:fld>
            <a:endParaRPr lang="en-US" altLang="en-US"/>
          </a:p>
        </p:txBody>
      </p:sp>
      <p:sp>
        <p:nvSpPr>
          <p:cNvPr id="3" name="Date Placeholder 1">
            <a:extLst>
              <a:ext uri="{FF2B5EF4-FFF2-40B4-BE49-F238E27FC236}">
                <a16:creationId xmlns:a16="http://schemas.microsoft.com/office/drawing/2014/main" id="{7BF4F601-2D74-A1B6-57AA-80739C6115A5}"/>
              </a:ext>
            </a:extLst>
          </p:cNvPr>
          <p:cNvSpPr>
            <a:spLocks noGrp="1"/>
          </p:cNvSpPr>
          <p:nvPr>
            <p:ph type="dt" sz="half" idx="10"/>
          </p:nvPr>
        </p:nvSpPr>
        <p:spPr>
          <a:xfrm>
            <a:off x="685800" y="378281"/>
            <a:ext cx="1600200" cy="215444"/>
          </a:xfrm>
        </p:spPr>
        <p:txBody>
          <a:bodyPr/>
          <a:lstStyle/>
          <a:p>
            <a:r>
              <a:rPr lang="en-US" altLang="en-US" dirty="0"/>
              <a:t>April 2024</a:t>
            </a:r>
          </a:p>
        </p:txBody>
      </p:sp>
      <p:sp>
        <p:nvSpPr>
          <p:cNvPr id="7" name="Rectangle 7">
            <a:extLst>
              <a:ext uri="{FF2B5EF4-FFF2-40B4-BE49-F238E27FC236}">
                <a16:creationId xmlns:a16="http://schemas.microsoft.com/office/drawing/2014/main" id="{907350BE-8BB9-8693-33CE-1EE8D3140015}"/>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zh-CN" sz="1400" b="1" dirty="0"/>
              <a:t>Doc.: IEEE </a:t>
            </a:r>
            <a:r>
              <a:rPr lang="en-US" altLang="en-US" sz="1400" b="1" dirty="0"/>
              <a:t>15-24-0220-00-04ab</a:t>
            </a:r>
          </a:p>
        </p:txBody>
      </p:sp>
      <p:sp>
        <p:nvSpPr>
          <p:cNvPr id="9" name="文本框 8">
            <a:extLst>
              <a:ext uri="{FF2B5EF4-FFF2-40B4-BE49-F238E27FC236}">
                <a16:creationId xmlns:a16="http://schemas.microsoft.com/office/drawing/2014/main" id="{0B9A2103-8E01-BE0D-1195-DF5036987852}"/>
              </a:ext>
            </a:extLst>
          </p:cNvPr>
          <p:cNvSpPr txBox="1"/>
          <p:nvPr/>
        </p:nvSpPr>
        <p:spPr>
          <a:xfrm>
            <a:off x="679983" y="1593931"/>
            <a:ext cx="7086600" cy="1631216"/>
          </a:xfrm>
          <a:prstGeom prst="rect">
            <a:avLst/>
          </a:prstGeom>
          <a:noFill/>
        </p:spPr>
        <p:txBody>
          <a:bodyPr wrap="square" rtlCol="0">
            <a:spAutoFit/>
          </a:bodyPr>
          <a:lstStyle>
            <a:defPPr>
              <a:defRPr lang="en-US"/>
            </a:defPPr>
            <a:lvl1pPr>
              <a:defRPr/>
            </a:lvl1pPr>
          </a:lstStyle>
          <a:p>
            <a:r>
              <a:rPr lang="en-US" altLang="zh-CN" sz="2000" dirty="0"/>
              <a:t>In Chapter 10.38.9.3 Time Efficient one-to-many ranging, it says about time efficient MMS for SS-TWR ranging. But in most scenario ,DS-TWR is more popular than SS-TWR. This doc want to discuss how to apply time efficient MMS for one-to-many DS-TWR ranging. </a:t>
            </a:r>
            <a:endParaRPr lang="zh-CN" altLang="en-US" sz="2000" dirty="0"/>
          </a:p>
        </p:txBody>
      </p:sp>
    </p:spTree>
    <p:extLst>
      <p:ext uri="{BB962C8B-B14F-4D97-AF65-F5344CB8AC3E}">
        <p14:creationId xmlns:p14="http://schemas.microsoft.com/office/powerpoint/2010/main" val="3986012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a:xfrm>
            <a:off x="533401" y="554462"/>
            <a:ext cx="8153400" cy="1066800"/>
          </a:xfrm>
        </p:spPr>
        <p:txBody>
          <a:bodyPr/>
          <a:lstStyle/>
          <a:p>
            <a:r>
              <a:rPr lang="en-US" sz="2800" dirty="0"/>
              <a:t>time efficient  MMS for one-to-many DS-TWR ranging</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dirty="0"/>
              <a:t>Zhongxing.yu</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3</a:t>
            </a:fld>
            <a:endParaRPr lang="en-US" altLang="en-US"/>
          </a:p>
        </p:txBody>
      </p:sp>
      <p:sp>
        <p:nvSpPr>
          <p:cNvPr id="3" name="Date Placeholder 1">
            <a:extLst>
              <a:ext uri="{FF2B5EF4-FFF2-40B4-BE49-F238E27FC236}">
                <a16:creationId xmlns:a16="http://schemas.microsoft.com/office/drawing/2014/main" id="{7BF4F601-2D74-A1B6-57AA-80739C6115A5}"/>
              </a:ext>
            </a:extLst>
          </p:cNvPr>
          <p:cNvSpPr>
            <a:spLocks noGrp="1"/>
          </p:cNvSpPr>
          <p:nvPr>
            <p:ph type="dt" sz="half" idx="10"/>
          </p:nvPr>
        </p:nvSpPr>
        <p:spPr>
          <a:xfrm>
            <a:off x="685800" y="378281"/>
            <a:ext cx="1600200" cy="215444"/>
          </a:xfrm>
        </p:spPr>
        <p:txBody>
          <a:bodyPr/>
          <a:lstStyle/>
          <a:p>
            <a:r>
              <a:rPr lang="en-US" altLang="en-US" dirty="0"/>
              <a:t>April 2024</a:t>
            </a:r>
          </a:p>
        </p:txBody>
      </p:sp>
      <p:sp>
        <p:nvSpPr>
          <p:cNvPr id="7" name="Rectangle 7">
            <a:extLst>
              <a:ext uri="{FF2B5EF4-FFF2-40B4-BE49-F238E27FC236}">
                <a16:creationId xmlns:a16="http://schemas.microsoft.com/office/drawing/2014/main" id="{907350BE-8BB9-8693-33CE-1EE8D3140015}"/>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zh-CN" sz="1400" b="1" dirty="0"/>
              <a:t>Doc.: IEEE </a:t>
            </a:r>
            <a:r>
              <a:rPr lang="en-US" altLang="en-US" sz="1400" b="1" dirty="0"/>
              <a:t>15-24-0220-00-04ab</a:t>
            </a:r>
          </a:p>
        </p:txBody>
      </p:sp>
      <p:pic>
        <p:nvPicPr>
          <p:cNvPr id="8" name="图片 7">
            <a:extLst>
              <a:ext uri="{FF2B5EF4-FFF2-40B4-BE49-F238E27FC236}">
                <a16:creationId xmlns:a16="http://schemas.microsoft.com/office/drawing/2014/main" id="{7C617863-E05A-B78A-307A-60104F84BFC3}"/>
              </a:ext>
            </a:extLst>
          </p:cNvPr>
          <p:cNvPicPr>
            <a:picLocks noChangeAspect="1"/>
          </p:cNvPicPr>
          <p:nvPr/>
        </p:nvPicPr>
        <p:blipFill>
          <a:blip r:embed="rId2"/>
          <a:stretch>
            <a:fillRect/>
          </a:stretch>
        </p:blipFill>
        <p:spPr>
          <a:xfrm>
            <a:off x="4038600" y="1600200"/>
            <a:ext cx="4235668" cy="4673840"/>
          </a:xfrm>
          <a:prstGeom prst="rect">
            <a:avLst/>
          </a:prstGeom>
        </p:spPr>
      </p:pic>
      <p:sp>
        <p:nvSpPr>
          <p:cNvPr id="11" name="文本框 10">
            <a:extLst>
              <a:ext uri="{FF2B5EF4-FFF2-40B4-BE49-F238E27FC236}">
                <a16:creationId xmlns:a16="http://schemas.microsoft.com/office/drawing/2014/main" id="{D07FD3E6-A4E8-6E47-69F3-1134EE3B51AF}"/>
              </a:ext>
            </a:extLst>
          </p:cNvPr>
          <p:cNvSpPr txBox="1"/>
          <p:nvPr/>
        </p:nvSpPr>
        <p:spPr>
          <a:xfrm>
            <a:off x="609600" y="1524000"/>
            <a:ext cx="2895600" cy="2800767"/>
          </a:xfrm>
          <a:prstGeom prst="rect">
            <a:avLst/>
          </a:prstGeom>
          <a:noFill/>
        </p:spPr>
        <p:txBody>
          <a:bodyPr wrap="square" rtlCol="0">
            <a:spAutoFit/>
          </a:bodyPr>
          <a:lstStyle/>
          <a:p>
            <a:r>
              <a:rPr lang="en-US" altLang="zh-CN" sz="1600" dirty="0"/>
              <a:t>In the right chart, there are 1 initiator and 4 responders,  and MMS is configured 4 RSFs and 4 RIFs. If we do not apply time efficient actions, the all the ranging time will come up to 6*8 = 48ms.</a:t>
            </a:r>
          </a:p>
          <a:p>
            <a:r>
              <a:rPr lang="en-US" altLang="zh-CN" sz="1600" dirty="0"/>
              <a:t>4ms RSF + 4ms RIF = 8ms</a:t>
            </a:r>
          </a:p>
          <a:p>
            <a:r>
              <a:rPr lang="en-US" altLang="zh-CN" sz="1600" dirty="0"/>
              <a:t>1 initiator with 4 responders ranging need 6 packet , so total time is 6*8=48ms </a:t>
            </a:r>
            <a:endParaRPr lang="zh-CN" altLang="en-US" sz="1600" dirty="0"/>
          </a:p>
        </p:txBody>
      </p:sp>
    </p:spTree>
    <p:extLst>
      <p:ext uri="{BB962C8B-B14F-4D97-AF65-F5344CB8AC3E}">
        <p14:creationId xmlns:p14="http://schemas.microsoft.com/office/powerpoint/2010/main" val="2243681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time efficient  MMS for one-to-many DS-TWR ranging</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dirty="0"/>
              <a:t>Zhongxing.yu</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4</a:t>
            </a:fld>
            <a:endParaRPr lang="en-US" altLang="en-US"/>
          </a:p>
        </p:txBody>
      </p:sp>
      <p:sp>
        <p:nvSpPr>
          <p:cNvPr id="3" name="Date Placeholder 1">
            <a:extLst>
              <a:ext uri="{FF2B5EF4-FFF2-40B4-BE49-F238E27FC236}">
                <a16:creationId xmlns:a16="http://schemas.microsoft.com/office/drawing/2014/main" id="{7BF4F601-2D74-A1B6-57AA-80739C6115A5}"/>
              </a:ext>
            </a:extLst>
          </p:cNvPr>
          <p:cNvSpPr>
            <a:spLocks noGrp="1"/>
          </p:cNvSpPr>
          <p:nvPr>
            <p:ph type="dt" sz="half" idx="10"/>
          </p:nvPr>
        </p:nvSpPr>
        <p:spPr>
          <a:xfrm>
            <a:off x="685800" y="378281"/>
            <a:ext cx="1600200" cy="215444"/>
          </a:xfrm>
        </p:spPr>
        <p:txBody>
          <a:bodyPr/>
          <a:lstStyle/>
          <a:p>
            <a:r>
              <a:rPr lang="en-US" altLang="en-US" dirty="0"/>
              <a:t>April 2024</a:t>
            </a:r>
          </a:p>
        </p:txBody>
      </p:sp>
      <p:sp>
        <p:nvSpPr>
          <p:cNvPr id="7" name="Rectangle 7">
            <a:extLst>
              <a:ext uri="{FF2B5EF4-FFF2-40B4-BE49-F238E27FC236}">
                <a16:creationId xmlns:a16="http://schemas.microsoft.com/office/drawing/2014/main" id="{907350BE-8BB9-8693-33CE-1EE8D3140015}"/>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zh-CN" sz="1400" b="1" dirty="0"/>
              <a:t>Doc.: IEEE </a:t>
            </a:r>
            <a:r>
              <a:rPr lang="en-US" altLang="en-US" sz="1400" b="1" dirty="0"/>
              <a:t>15-24-0220-00-04ab</a:t>
            </a:r>
          </a:p>
        </p:txBody>
      </p:sp>
      <p:pic>
        <p:nvPicPr>
          <p:cNvPr id="8" name="图片 7">
            <a:extLst>
              <a:ext uri="{FF2B5EF4-FFF2-40B4-BE49-F238E27FC236}">
                <a16:creationId xmlns:a16="http://schemas.microsoft.com/office/drawing/2014/main" id="{C1B07C46-A071-2DBA-685F-3C3EC83BD5E8}"/>
              </a:ext>
            </a:extLst>
          </p:cNvPr>
          <p:cNvPicPr>
            <a:picLocks noChangeAspect="1"/>
          </p:cNvPicPr>
          <p:nvPr/>
        </p:nvPicPr>
        <p:blipFill>
          <a:blip r:embed="rId2"/>
          <a:stretch>
            <a:fillRect/>
          </a:stretch>
        </p:blipFill>
        <p:spPr>
          <a:xfrm>
            <a:off x="0" y="3048000"/>
            <a:ext cx="9144000" cy="2755900"/>
          </a:xfrm>
          <a:prstGeom prst="rect">
            <a:avLst/>
          </a:prstGeom>
        </p:spPr>
      </p:pic>
      <p:sp>
        <p:nvSpPr>
          <p:cNvPr id="9" name="文本框 8">
            <a:extLst>
              <a:ext uri="{FF2B5EF4-FFF2-40B4-BE49-F238E27FC236}">
                <a16:creationId xmlns:a16="http://schemas.microsoft.com/office/drawing/2014/main" id="{1304B806-4F9E-227A-1DB7-2218F5E7C8E1}"/>
              </a:ext>
            </a:extLst>
          </p:cNvPr>
          <p:cNvSpPr txBox="1"/>
          <p:nvPr/>
        </p:nvSpPr>
        <p:spPr>
          <a:xfrm>
            <a:off x="685800" y="1752600"/>
            <a:ext cx="7772400" cy="1077218"/>
          </a:xfrm>
          <a:prstGeom prst="rect">
            <a:avLst/>
          </a:prstGeom>
          <a:noFill/>
        </p:spPr>
        <p:txBody>
          <a:bodyPr wrap="square" rtlCol="0">
            <a:spAutoFit/>
          </a:bodyPr>
          <a:lstStyle/>
          <a:p>
            <a:r>
              <a:rPr lang="en-US" altLang="zh-CN" sz="1600" dirty="0"/>
              <a:t>Firstly , I study the chapter 10.38.9.3 Time Efficient one-to-many ranging , I lay many RSF in 1ms. But it doesn’t work because the initiator need Tx two time in ranging process, the last Tx RSF in last RSF period will be adjacent to the first Tx RSF in next RSF period. This conflict the principle of Tx one time in 1ms.</a:t>
            </a:r>
            <a:endParaRPr lang="zh-CN" altLang="en-US" sz="1600" dirty="0"/>
          </a:p>
        </p:txBody>
      </p:sp>
    </p:spTree>
    <p:extLst>
      <p:ext uri="{BB962C8B-B14F-4D97-AF65-F5344CB8AC3E}">
        <p14:creationId xmlns:p14="http://schemas.microsoft.com/office/powerpoint/2010/main" val="2424997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time efficient  MMS for one-to-many DS-TWR ranging</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dirty="0"/>
              <a:t>Zhongxing.yu</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5</a:t>
            </a:fld>
            <a:endParaRPr lang="en-US" altLang="en-US"/>
          </a:p>
        </p:txBody>
      </p:sp>
      <p:sp>
        <p:nvSpPr>
          <p:cNvPr id="3" name="Date Placeholder 1">
            <a:extLst>
              <a:ext uri="{FF2B5EF4-FFF2-40B4-BE49-F238E27FC236}">
                <a16:creationId xmlns:a16="http://schemas.microsoft.com/office/drawing/2014/main" id="{7BF4F601-2D74-A1B6-57AA-80739C6115A5}"/>
              </a:ext>
            </a:extLst>
          </p:cNvPr>
          <p:cNvSpPr>
            <a:spLocks noGrp="1"/>
          </p:cNvSpPr>
          <p:nvPr>
            <p:ph type="dt" sz="half" idx="10"/>
          </p:nvPr>
        </p:nvSpPr>
        <p:spPr>
          <a:xfrm>
            <a:off x="685800" y="378281"/>
            <a:ext cx="1600200" cy="215444"/>
          </a:xfrm>
        </p:spPr>
        <p:txBody>
          <a:bodyPr/>
          <a:lstStyle/>
          <a:p>
            <a:r>
              <a:rPr lang="en-US" altLang="en-US" dirty="0"/>
              <a:t>April 2024</a:t>
            </a:r>
          </a:p>
        </p:txBody>
      </p:sp>
      <p:sp>
        <p:nvSpPr>
          <p:cNvPr id="7" name="Rectangle 7">
            <a:extLst>
              <a:ext uri="{FF2B5EF4-FFF2-40B4-BE49-F238E27FC236}">
                <a16:creationId xmlns:a16="http://schemas.microsoft.com/office/drawing/2014/main" id="{907350BE-8BB9-8693-33CE-1EE8D3140015}"/>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zh-CN" sz="1400" b="1" dirty="0"/>
              <a:t>Doc.: IEEE </a:t>
            </a:r>
            <a:r>
              <a:rPr lang="en-US" altLang="en-US" sz="1400" b="1" dirty="0"/>
              <a:t>15-24-0220-00-04ab</a:t>
            </a:r>
          </a:p>
        </p:txBody>
      </p:sp>
      <p:pic>
        <p:nvPicPr>
          <p:cNvPr id="8" name="图片 7">
            <a:extLst>
              <a:ext uri="{FF2B5EF4-FFF2-40B4-BE49-F238E27FC236}">
                <a16:creationId xmlns:a16="http://schemas.microsoft.com/office/drawing/2014/main" id="{D014909D-F6A2-2C51-70D7-8F4A812D224F}"/>
              </a:ext>
            </a:extLst>
          </p:cNvPr>
          <p:cNvPicPr>
            <a:picLocks noChangeAspect="1"/>
          </p:cNvPicPr>
          <p:nvPr/>
        </p:nvPicPr>
        <p:blipFill>
          <a:blip r:embed="rId2"/>
          <a:stretch>
            <a:fillRect/>
          </a:stretch>
        </p:blipFill>
        <p:spPr>
          <a:xfrm>
            <a:off x="0" y="3312518"/>
            <a:ext cx="9144000" cy="2959100"/>
          </a:xfrm>
          <a:prstGeom prst="rect">
            <a:avLst/>
          </a:prstGeom>
        </p:spPr>
      </p:pic>
      <p:sp>
        <p:nvSpPr>
          <p:cNvPr id="9" name="文本框 8">
            <a:extLst>
              <a:ext uri="{FF2B5EF4-FFF2-40B4-BE49-F238E27FC236}">
                <a16:creationId xmlns:a16="http://schemas.microsoft.com/office/drawing/2014/main" id="{63DE7C2E-1ADD-D6F6-5054-901073AC96E0}"/>
              </a:ext>
            </a:extLst>
          </p:cNvPr>
          <p:cNvSpPr txBox="1"/>
          <p:nvPr/>
        </p:nvSpPr>
        <p:spPr>
          <a:xfrm>
            <a:off x="228600" y="1596068"/>
            <a:ext cx="8922380" cy="1569660"/>
          </a:xfrm>
          <a:prstGeom prst="rect">
            <a:avLst/>
          </a:prstGeom>
          <a:noFill/>
        </p:spPr>
        <p:txBody>
          <a:bodyPr wrap="square" rtlCol="0">
            <a:spAutoFit/>
          </a:bodyPr>
          <a:lstStyle/>
          <a:p>
            <a:r>
              <a:rPr lang="en-US" altLang="zh-CN" sz="1600" dirty="0"/>
              <a:t>the initiator Tx RSFs are  distributed in the periods evenly after changed the last Tx RSF into the middle period.</a:t>
            </a:r>
          </a:p>
          <a:p>
            <a:r>
              <a:rPr lang="en-US" altLang="zh-CN" sz="1600" dirty="0"/>
              <a:t>In the below case ,1 initiator is ranging with 4 responders. The responder 1 and 2 are applying DS-TWR with initiator.</a:t>
            </a:r>
          </a:p>
          <a:p>
            <a:r>
              <a:rPr lang="en-US" altLang="zh-CN" sz="1600" dirty="0"/>
              <a:t>But the responder 3 and 4 applying </a:t>
            </a:r>
            <a:r>
              <a:rPr lang="en-US" altLang="zh-CN" sz="1600" dirty="0" err="1"/>
              <a:t>eSS</a:t>
            </a:r>
            <a:r>
              <a:rPr lang="en-US" altLang="zh-CN" sz="1600" dirty="0"/>
              <a:t>-TWR ranging. For example, initiator ranging with responder3 , initiator do </a:t>
            </a:r>
            <a:r>
              <a:rPr lang="en-US" altLang="zh-CN" sz="1600" dirty="0" err="1"/>
              <a:t>TxTxRx</a:t>
            </a:r>
            <a:r>
              <a:rPr lang="en-US" altLang="zh-CN" sz="1600" dirty="0"/>
              <a:t> and respdonder3 do </a:t>
            </a:r>
            <a:r>
              <a:rPr lang="en-US" altLang="zh-CN" sz="1600" dirty="0" err="1"/>
              <a:t>RxRxTx</a:t>
            </a:r>
            <a:r>
              <a:rPr lang="en-US" altLang="zh-CN" sz="1600" dirty="0"/>
              <a:t>.</a:t>
            </a:r>
            <a:endParaRPr lang="zh-CN" altLang="en-US" sz="1600" dirty="0"/>
          </a:p>
        </p:txBody>
      </p:sp>
    </p:spTree>
    <p:extLst>
      <p:ext uri="{BB962C8B-B14F-4D97-AF65-F5344CB8AC3E}">
        <p14:creationId xmlns:p14="http://schemas.microsoft.com/office/powerpoint/2010/main" val="3310384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time efficient  MMS for one-to-many DS-TWR ranging</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dirty="0"/>
              <a:t>Zhongxing.yu</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6</a:t>
            </a:fld>
            <a:endParaRPr lang="en-US" altLang="en-US"/>
          </a:p>
        </p:txBody>
      </p:sp>
      <p:sp>
        <p:nvSpPr>
          <p:cNvPr id="3" name="Date Placeholder 1">
            <a:extLst>
              <a:ext uri="{FF2B5EF4-FFF2-40B4-BE49-F238E27FC236}">
                <a16:creationId xmlns:a16="http://schemas.microsoft.com/office/drawing/2014/main" id="{7BF4F601-2D74-A1B6-57AA-80739C6115A5}"/>
              </a:ext>
            </a:extLst>
          </p:cNvPr>
          <p:cNvSpPr>
            <a:spLocks noGrp="1"/>
          </p:cNvSpPr>
          <p:nvPr>
            <p:ph type="dt" sz="half" idx="10"/>
          </p:nvPr>
        </p:nvSpPr>
        <p:spPr>
          <a:xfrm>
            <a:off x="685800" y="378281"/>
            <a:ext cx="1600200" cy="215444"/>
          </a:xfrm>
        </p:spPr>
        <p:txBody>
          <a:bodyPr/>
          <a:lstStyle/>
          <a:p>
            <a:r>
              <a:rPr lang="en-US" altLang="en-US" dirty="0"/>
              <a:t>April 2024</a:t>
            </a:r>
          </a:p>
        </p:txBody>
      </p:sp>
      <p:sp>
        <p:nvSpPr>
          <p:cNvPr id="7" name="Rectangle 7">
            <a:extLst>
              <a:ext uri="{FF2B5EF4-FFF2-40B4-BE49-F238E27FC236}">
                <a16:creationId xmlns:a16="http://schemas.microsoft.com/office/drawing/2014/main" id="{907350BE-8BB9-8693-33CE-1EE8D3140015}"/>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zh-CN" sz="1400" b="1" dirty="0"/>
              <a:t>Doc.: IEEE </a:t>
            </a:r>
            <a:r>
              <a:rPr lang="en-US" altLang="en-US" sz="1400" b="1" dirty="0"/>
              <a:t>15-24-0220-00-04ab</a:t>
            </a:r>
          </a:p>
        </p:txBody>
      </p:sp>
      <p:sp>
        <p:nvSpPr>
          <p:cNvPr id="9" name="文本框 8">
            <a:extLst>
              <a:ext uri="{FF2B5EF4-FFF2-40B4-BE49-F238E27FC236}">
                <a16:creationId xmlns:a16="http://schemas.microsoft.com/office/drawing/2014/main" id="{63DE7C2E-1ADD-D6F6-5054-901073AC96E0}"/>
              </a:ext>
            </a:extLst>
          </p:cNvPr>
          <p:cNvSpPr txBox="1"/>
          <p:nvPr/>
        </p:nvSpPr>
        <p:spPr>
          <a:xfrm>
            <a:off x="304800" y="1828800"/>
            <a:ext cx="8153400" cy="830997"/>
          </a:xfrm>
          <a:prstGeom prst="rect">
            <a:avLst/>
          </a:prstGeom>
          <a:noFill/>
        </p:spPr>
        <p:txBody>
          <a:bodyPr wrap="square" rtlCol="0">
            <a:spAutoFit/>
          </a:bodyPr>
          <a:lstStyle/>
          <a:p>
            <a:r>
              <a:rPr lang="en-US" altLang="zh-CN" sz="1600" dirty="0"/>
              <a:t>The below is a chart describe the </a:t>
            </a:r>
            <a:r>
              <a:rPr lang="en-US" altLang="zh-CN" sz="1600" dirty="0" err="1"/>
              <a:t>eSS</a:t>
            </a:r>
            <a:r>
              <a:rPr lang="en-US" altLang="zh-CN" sz="1600" dirty="0"/>
              <a:t>-TWR. </a:t>
            </a:r>
            <a:r>
              <a:rPr lang="en-US" altLang="zh-CN" sz="1600" dirty="0" err="1"/>
              <a:t>DeviceA</a:t>
            </a:r>
            <a:r>
              <a:rPr lang="en-US" altLang="zh-CN" sz="1600" dirty="0"/>
              <a:t> do </a:t>
            </a:r>
            <a:r>
              <a:rPr lang="en-US" altLang="zh-CN" sz="1600" dirty="0" err="1"/>
              <a:t>TxTxRx</a:t>
            </a:r>
            <a:r>
              <a:rPr lang="en-US" altLang="zh-CN" sz="1600" dirty="0"/>
              <a:t> and </a:t>
            </a:r>
            <a:r>
              <a:rPr lang="en-US" altLang="zh-CN" sz="1600" dirty="0" err="1"/>
              <a:t>DeviceB</a:t>
            </a:r>
            <a:r>
              <a:rPr lang="en-US" altLang="zh-CN" sz="1600" dirty="0"/>
              <a:t> do </a:t>
            </a:r>
            <a:r>
              <a:rPr lang="en-US" altLang="zh-CN" sz="1600" dirty="0" err="1"/>
              <a:t>RxRxTx</a:t>
            </a:r>
            <a:r>
              <a:rPr lang="en-US" altLang="zh-CN" sz="1600" dirty="0"/>
              <a:t>.</a:t>
            </a:r>
          </a:p>
          <a:p>
            <a:r>
              <a:rPr lang="en-US" altLang="zh-CN" sz="1600" dirty="0"/>
              <a:t>The ranging error is  C*</a:t>
            </a:r>
            <a:r>
              <a:rPr lang="en-US" altLang="zh-CN" sz="1600" dirty="0" err="1"/>
              <a:t>Tf</a:t>
            </a:r>
            <a:r>
              <a:rPr lang="en-US" altLang="zh-CN" sz="1600" dirty="0"/>
              <a:t>* </a:t>
            </a:r>
            <a:r>
              <a:rPr lang="en-US" altLang="zh-CN" sz="1600" dirty="0" err="1"/>
              <a:t>clock_errorA</a:t>
            </a:r>
            <a:r>
              <a:rPr lang="en-US" altLang="zh-CN" sz="1600" dirty="0"/>
              <a:t>.</a:t>
            </a:r>
          </a:p>
          <a:p>
            <a:r>
              <a:rPr lang="en-US" altLang="zh-CN" sz="1600" dirty="0"/>
              <a:t>It is like DS-TWR which ranging error is .C*</a:t>
            </a:r>
            <a:r>
              <a:rPr lang="en-US" altLang="zh-CN" sz="1600" dirty="0" err="1"/>
              <a:t>Tf</a:t>
            </a:r>
            <a:r>
              <a:rPr lang="en-US" altLang="zh-CN" sz="1600" dirty="0"/>
              <a:t>* (</a:t>
            </a:r>
            <a:r>
              <a:rPr lang="en-US" altLang="zh-CN" sz="1600" dirty="0" err="1"/>
              <a:t>clock_errorA</a:t>
            </a:r>
            <a:r>
              <a:rPr lang="en-US" altLang="zh-CN" sz="1600" dirty="0"/>
              <a:t>+ </a:t>
            </a:r>
            <a:r>
              <a:rPr lang="en-US" altLang="zh-CN" sz="1600" dirty="0" err="1"/>
              <a:t>clock_errorB</a:t>
            </a:r>
            <a:r>
              <a:rPr lang="en-US" altLang="zh-CN" sz="1600" dirty="0"/>
              <a:t>)/2</a:t>
            </a:r>
            <a:endParaRPr lang="zh-CN" altLang="en-US" sz="1600" dirty="0"/>
          </a:p>
        </p:txBody>
      </p:sp>
      <p:pic>
        <p:nvPicPr>
          <p:cNvPr id="4" name="图片 3" descr="图表, 箱线图&#10;&#10;描述已自动生成">
            <a:extLst>
              <a:ext uri="{FF2B5EF4-FFF2-40B4-BE49-F238E27FC236}">
                <a16:creationId xmlns:a16="http://schemas.microsoft.com/office/drawing/2014/main" id="{16588372-75F2-7746-1E35-F8E9F5547662}"/>
              </a:ext>
            </a:extLst>
          </p:cNvPr>
          <p:cNvPicPr>
            <a:picLocks noChangeAspect="1"/>
          </p:cNvPicPr>
          <p:nvPr/>
        </p:nvPicPr>
        <p:blipFill>
          <a:blip r:embed="rId2"/>
          <a:stretch>
            <a:fillRect/>
          </a:stretch>
        </p:blipFill>
        <p:spPr>
          <a:xfrm>
            <a:off x="918552" y="3200400"/>
            <a:ext cx="5702422" cy="2367816"/>
          </a:xfrm>
          <a:prstGeom prst="rect">
            <a:avLst/>
          </a:prstGeom>
        </p:spPr>
      </p:pic>
    </p:spTree>
    <p:extLst>
      <p:ext uri="{BB962C8B-B14F-4D97-AF65-F5344CB8AC3E}">
        <p14:creationId xmlns:p14="http://schemas.microsoft.com/office/powerpoint/2010/main" val="2088982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a:xfrm>
            <a:off x="228600" y="685800"/>
            <a:ext cx="8229600" cy="1066800"/>
          </a:xfrm>
        </p:spPr>
        <p:txBody>
          <a:bodyPr/>
          <a:lstStyle/>
          <a:p>
            <a:r>
              <a:rPr lang="en-US" sz="2800" dirty="0"/>
              <a:t>time efficient  MMS for one-to-many DS-TWR ranging</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dirty="0"/>
              <a:t>Zhongxing.yu</a:t>
            </a:r>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7</a:t>
            </a:fld>
            <a:endParaRPr lang="en-US" altLang="en-US"/>
          </a:p>
        </p:txBody>
      </p:sp>
      <p:sp>
        <p:nvSpPr>
          <p:cNvPr id="3" name="Date Placeholder 1">
            <a:extLst>
              <a:ext uri="{FF2B5EF4-FFF2-40B4-BE49-F238E27FC236}">
                <a16:creationId xmlns:a16="http://schemas.microsoft.com/office/drawing/2014/main" id="{7BF4F601-2D74-A1B6-57AA-80739C6115A5}"/>
              </a:ext>
            </a:extLst>
          </p:cNvPr>
          <p:cNvSpPr>
            <a:spLocks noGrp="1"/>
          </p:cNvSpPr>
          <p:nvPr>
            <p:ph type="dt" sz="half" idx="10"/>
          </p:nvPr>
        </p:nvSpPr>
        <p:spPr>
          <a:xfrm>
            <a:off x="685800" y="378281"/>
            <a:ext cx="1600200" cy="215444"/>
          </a:xfrm>
        </p:spPr>
        <p:txBody>
          <a:bodyPr/>
          <a:lstStyle/>
          <a:p>
            <a:r>
              <a:rPr lang="en-US" altLang="en-US" dirty="0"/>
              <a:t>April 2024</a:t>
            </a:r>
          </a:p>
        </p:txBody>
      </p:sp>
      <p:sp>
        <p:nvSpPr>
          <p:cNvPr id="7" name="Rectangle 7">
            <a:extLst>
              <a:ext uri="{FF2B5EF4-FFF2-40B4-BE49-F238E27FC236}">
                <a16:creationId xmlns:a16="http://schemas.microsoft.com/office/drawing/2014/main" id="{907350BE-8BB9-8693-33CE-1EE8D3140015}"/>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zh-CN" sz="1400" b="1" dirty="0"/>
              <a:t>Doc.: IEEE </a:t>
            </a:r>
            <a:r>
              <a:rPr lang="en-US" altLang="en-US" sz="1400" b="1" dirty="0"/>
              <a:t>15-24-0220-00-04ab</a:t>
            </a:r>
          </a:p>
        </p:txBody>
      </p:sp>
      <p:sp>
        <p:nvSpPr>
          <p:cNvPr id="9" name="文本框 8">
            <a:extLst>
              <a:ext uri="{FF2B5EF4-FFF2-40B4-BE49-F238E27FC236}">
                <a16:creationId xmlns:a16="http://schemas.microsoft.com/office/drawing/2014/main" id="{63DE7C2E-1ADD-D6F6-5054-901073AC96E0}"/>
              </a:ext>
            </a:extLst>
          </p:cNvPr>
          <p:cNvSpPr txBox="1"/>
          <p:nvPr/>
        </p:nvSpPr>
        <p:spPr>
          <a:xfrm>
            <a:off x="304800" y="1828800"/>
            <a:ext cx="8153400" cy="1569660"/>
          </a:xfrm>
          <a:prstGeom prst="rect">
            <a:avLst/>
          </a:prstGeom>
          <a:noFill/>
        </p:spPr>
        <p:txBody>
          <a:bodyPr wrap="square" rtlCol="0">
            <a:spAutoFit/>
          </a:bodyPr>
          <a:lstStyle/>
          <a:p>
            <a:r>
              <a:rPr lang="en-US" altLang="zh-CN" sz="1600" dirty="0"/>
              <a:t>If there are odd number responders, we need to fill a dummy RSF time, and then the all RSFs/RIFs will be distributed evenly. In below picture, there are 5 responders, 1/2/3 responders are using DS-TWR ranging ,the 4/5 responders using </a:t>
            </a:r>
            <a:r>
              <a:rPr lang="en-US" altLang="zh-CN" sz="1600" dirty="0" err="1"/>
              <a:t>eSS</a:t>
            </a:r>
            <a:r>
              <a:rPr lang="en-US" altLang="zh-CN" sz="1600" dirty="0"/>
              <a:t>-TWR ranging. </a:t>
            </a:r>
          </a:p>
          <a:p>
            <a:r>
              <a:rPr lang="en-US" altLang="zh-CN" sz="1600" dirty="0"/>
              <a:t>The first part is configured to 1ms and second part is also configured to 1ms when the ceil(responder number/2) * packet time &lt; 1ms, otherwise they should be configured to 2ms. The “1ms” is equal to 1200RSTU.</a:t>
            </a:r>
            <a:endParaRPr lang="zh-CN" altLang="en-US" sz="1600" dirty="0"/>
          </a:p>
        </p:txBody>
      </p:sp>
      <p:pic>
        <p:nvPicPr>
          <p:cNvPr id="4" name="图片 3" descr="图表, 瀑布图&#10;&#10;描述已自动生成">
            <a:extLst>
              <a:ext uri="{FF2B5EF4-FFF2-40B4-BE49-F238E27FC236}">
                <a16:creationId xmlns:a16="http://schemas.microsoft.com/office/drawing/2014/main" id="{6294BB14-BA8A-2816-635A-BAA58E536D69}"/>
              </a:ext>
            </a:extLst>
          </p:cNvPr>
          <p:cNvPicPr>
            <a:picLocks noChangeAspect="1"/>
          </p:cNvPicPr>
          <p:nvPr/>
        </p:nvPicPr>
        <p:blipFill>
          <a:blip r:embed="rId2"/>
          <a:stretch>
            <a:fillRect/>
          </a:stretch>
        </p:blipFill>
        <p:spPr>
          <a:xfrm>
            <a:off x="41008" y="3553187"/>
            <a:ext cx="8855362" cy="2656822"/>
          </a:xfrm>
          <a:prstGeom prst="rect">
            <a:avLst/>
          </a:prstGeom>
        </p:spPr>
      </p:pic>
    </p:spTree>
    <p:extLst>
      <p:ext uri="{BB962C8B-B14F-4D97-AF65-F5344CB8AC3E}">
        <p14:creationId xmlns:p14="http://schemas.microsoft.com/office/powerpoint/2010/main" val="11248661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45767</TotalTime>
  <Words>704</Words>
  <Application>Microsoft Office PowerPoint</Application>
  <PresentationFormat>全屏显示(4:3)</PresentationFormat>
  <Paragraphs>59</Paragraphs>
  <Slides>7</Slides>
  <Notes>0</Notes>
  <HiddenSlides>0</HiddenSlides>
  <MMClips>0</MMClips>
  <ScaleCrop>false</ScaleCrop>
  <HeadingPairs>
    <vt:vector size="6" baseType="variant">
      <vt:variant>
        <vt:lpstr>已用的字体</vt:lpstr>
      </vt:variant>
      <vt:variant>
        <vt:i4>2</vt:i4>
      </vt:variant>
      <vt:variant>
        <vt:lpstr>主题</vt:lpstr>
      </vt:variant>
      <vt:variant>
        <vt:i4>1</vt:i4>
      </vt:variant>
      <vt:variant>
        <vt:lpstr>幻灯片标题</vt:lpstr>
      </vt:variant>
      <vt:variant>
        <vt:i4>7</vt:i4>
      </vt:variant>
    </vt:vector>
  </HeadingPairs>
  <TitlesOfParts>
    <vt:vector size="10" baseType="lpstr">
      <vt:lpstr>Arial</vt:lpstr>
      <vt:lpstr>Times New Roman</vt:lpstr>
      <vt:lpstr>Office Theme</vt:lpstr>
      <vt:lpstr>PowerPoint 演示文稿</vt:lpstr>
      <vt:lpstr>time efficient  MMS for one-to-many DS-TWR ranging</vt:lpstr>
      <vt:lpstr>time efficient  MMS for one-to-many DS-TWR ranging</vt:lpstr>
      <vt:lpstr>time efficient  MMS for one-to-many DS-TWR ranging</vt:lpstr>
      <vt:lpstr>time efficient  MMS for one-to-many DS-TWR ranging</vt:lpstr>
      <vt:lpstr>time efficient  MMS for one-to-many DS-TWR ranging</vt:lpstr>
      <vt:lpstr>time efficient  MMS for one-to-many DS-TWR ranging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zhongxing yu （俞忠兴）</cp:lastModifiedBy>
  <cp:revision>1405</cp:revision>
  <cp:lastPrinted>1998-02-10T13:28:06Z</cp:lastPrinted>
  <dcterms:created xsi:type="dcterms:W3CDTF">2021-07-16T20:39:58Z</dcterms:created>
  <dcterms:modified xsi:type="dcterms:W3CDTF">2024-04-29T11:55:22Z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