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9.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91.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90.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25.xml.rels" ContentType="application/vnd.openxmlformats-package.relationships+xml"/>
  <Override PartName="/ppt/slideLayouts/_rels/slideLayout28.xml.rels" ContentType="application/vnd.openxmlformats-package.relationships+xml"/>
  <Override PartName="/ppt/slideLayouts/_rels/slideLayout92.xml.rels" ContentType="application/vnd.openxmlformats-package.relationships+xml"/>
  <Override PartName="/ppt/slideLayouts/_rels/slideLayout85.xml.rels" ContentType="application/vnd.openxmlformats-package.relationships+xml"/>
  <Override PartName="/ppt/slideLayouts/_rels/slideLayout32.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93.xml.rels" ContentType="application/vnd.openxmlformats-package.relationships+xml"/>
  <Override PartName="/ppt/slideLayouts/_rels/slideLayout86.xml.rels" ContentType="application/vnd.openxmlformats-package.relationships+xml"/>
  <Override PartName="/ppt/slideLayouts/_rels/slideLayout71.xml.rels" ContentType="application/vnd.openxmlformats-package.relationships+xml"/>
  <Override PartName="/ppt/slideLayouts/_rels/slideLayout67.xml.rels" ContentType="application/vnd.openxmlformats-package.relationships+xml"/>
  <Override PartName="/ppt/slideLayouts/_rels/slideLayout77.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54.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5.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11.xml.rels" ContentType="application/vnd.openxmlformats-package.relationships+xml"/>
  <Override PartName="/ppt/slideLayouts/_rels/slideLayout65.xml.rels" ContentType="application/vnd.openxmlformats-package.relationships+xml"/>
  <Override PartName="/ppt/slideLayouts/_rels/slideLayout14.xml.rels" ContentType="application/vnd.openxmlformats-package.relationships+xml"/>
  <Override PartName="/ppt/slideLayouts/_rels/slideLayout89.xml.rels" ContentType="application/vnd.openxmlformats-package.relationships+xml"/>
  <Override PartName="/ppt/slideLayouts/_rels/slideLayout74.xml.rels" ContentType="application/vnd.openxmlformats-package.relationships+xml"/>
  <Override PartName="/ppt/slideLayouts/_rels/slideLayout81.xml.rels" ContentType="application/vnd.openxmlformats-package.relationships+xml"/>
  <Override PartName="/ppt/slideLayouts/_rels/slideLayout58.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2.xml.rels" ContentType="application/vnd.openxmlformats-package.relationships+xml"/>
  <Override PartName="/ppt/slideLayouts/_rels/slideLayout43.xml.rels" ContentType="application/vnd.openxmlformats-package.relationships+xml"/>
  <Override PartName="/ppt/slideLayouts/_rels/slideLayout96.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88.xml.rels" ContentType="application/vnd.openxmlformats-package.relationships+xml"/>
  <Override PartName="/ppt/slideLayouts/_rels/slideLayout64.xml.rels" ContentType="application/vnd.openxmlformats-package.relationships+xml"/>
  <Override PartName="/ppt/slideLayouts/_rels/slideLayout95.xml.rels" ContentType="application/vnd.openxmlformats-package.relationships+xml"/>
  <Override PartName="/ppt/slideLayouts/_rels/slideLayout80.xml.rels" ContentType="application/vnd.openxmlformats-package.relationships+xml"/>
  <Override PartName="/ppt/slideLayouts/_rels/slideLayout94.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87.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49.xml" ContentType="application/vnd.openxmlformats-officedocument.presentationml.slideLayout+xml"/>
  <Override PartName="/ppt/slideLayouts/slideLayout12.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94.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61.xml" ContentType="application/vnd.openxmlformats-officedocument.presentationml.slideLayout+xml"/>
  <Override PartName="/ppt/slideLayouts/slideLayout96.xml" ContentType="application/vnd.openxmlformats-officedocument.presentationml.slideLayout+xml"/>
  <Override PartName="/ppt/slideLayouts/slideLayout60.xml" ContentType="application/vnd.openxmlformats-officedocument.presentationml.slideLayout+xml"/>
  <Override PartName="/ppt/slideLayouts/slideLayout95.xml" ContentType="application/vnd.openxmlformats-officedocument.presentationml.slideLayout+xml"/>
  <Override PartName="/ppt/slideLayouts/slideLayout89.xml" ContentType="application/vnd.openxmlformats-officedocument.presentationml.slideLayout+xml"/>
  <Override PartName="/ppt/slideLayouts/slideLayout77.xml" ContentType="application/vnd.openxmlformats-officedocument.presentationml.slideLayout+xml"/>
  <Override PartName="/ppt/slideLayouts/slideLayout88.xml" ContentType="application/vnd.openxmlformats-officedocument.presentationml.slideLayout+xml"/>
  <Override PartName="/ppt/slideLayouts/slideLayout76.xml" ContentType="application/vnd.openxmlformats-officedocument.presentationml.slideLayout+xml"/>
  <Override PartName="/ppt/slideLayouts/slideLayout87.xml" ContentType="application/vnd.openxmlformats-officedocument.presentationml.slideLayout+xml"/>
  <Override PartName="/ppt/slideLayouts/slideLayout75.xml" ContentType="application/vnd.openxmlformats-officedocument.presentationml.slideLayout+xml"/>
  <Override PartName="/ppt/slideLayouts/slideLayout86.xml" ContentType="application/vnd.openxmlformats-officedocument.presentationml.slideLayout+xml"/>
  <Override PartName="/ppt/slideLayouts/slideLayout74.xml" ContentType="application/vnd.openxmlformats-officedocument.presentationml.slideLayout+xml"/>
  <Override PartName="/ppt/slideLayouts/slideLayout85.xml" ContentType="application/vnd.openxmlformats-officedocument.presentationml.slideLayout+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28.xml" ContentType="application/vnd.openxmlformats-officedocument.presentationml.slideLayout+xml"/>
  <Override PartName="/ppt/slideLayouts/slideLayout93.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90.xml" ContentType="application/vnd.openxmlformats-officedocument.presentationml.slideLayout+xml"/>
  <Override PartName="/ppt/slideLayouts/slideLayout25.xml" ContentType="application/vnd.openxmlformats-officedocument.presentationml.slideLayout+xml"/>
  <Override PartName="/ppt/slideLayouts/slideLayout91.xml" ContentType="application/vnd.openxmlformats-officedocument.presentationml.slideLayout+xml"/>
  <Override PartName="/ppt/slideLayouts/slideLayout26.xml" ContentType="application/vnd.openxmlformats-officedocument.presentationml.slideLayout+xml"/>
  <Override PartName="/ppt/slideLayouts/slideLayout92.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2.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22.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19.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notesMaster" Target="notesMasters/notesMaster1.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slide" Target="slides/slide19.xml"/><Relationship Id="rId30" Type="http://schemas.openxmlformats.org/officeDocument/2006/relationships/slide" Target="slides/slide20.xml"/><Relationship Id="rId31" Type="http://schemas.openxmlformats.org/officeDocument/2006/relationships/slide" Target="slides/slide21.xml"/><Relationship Id="rId32" Type="http://schemas.openxmlformats.org/officeDocument/2006/relationships/slide" Target="slides/slide22.xml"/><Relationship Id="rId33"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9.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9"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70"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71"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72"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73"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74"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CB1D15A6-7693-4423-987C-22900389D6F5}"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4" name="CustomShape 1"/>
          <p:cNvSpPr/>
          <p:nvPr/>
        </p:nvSpPr>
        <p:spPr>
          <a:xfrm>
            <a:off x="3288600" y="9736920"/>
            <a:ext cx="870840" cy="777240"/>
          </a:xfrm>
          <a:prstGeom prst="rect">
            <a:avLst/>
          </a:prstGeom>
          <a:noFill/>
          <a:ln w="0">
            <a:noFill/>
          </a:ln>
        </p:spPr>
        <p:style>
          <a:lnRef idx="0"/>
          <a:fillRef idx="0"/>
          <a:effectRef idx="0"/>
          <a:fontRef idx="minor"/>
        </p:style>
        <p:txBody>
          <a:bodyPr lIns="0" rIns="0" tIns="0" bIns="0" anchor="t">
            <a:noAutofit/>
          </a:bodyPr>
          <a:p>
            <a:pPr algn="r">
              <a:lnSpc>
                <a:spcPct val="100000"/>
              </a:lnSpc>
            </a:pPr>
            <a:fld id="{0398C2E0-2CEA-4448-8D7A-68EA42B44632}"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425" name="PlaceHolder 1"/>
          <p:cNvSpPr>
            <a:spLocks noGrp="1"/>
          </p:cNvSpPr>
          <p:nvPr>
            <p:ph type="body"/>
          </p:nvPr>
        </p:nvSpPr>
        <p:spPr>
          <a:xfrm>
            <a:off x="1036080" y="4777200"/>
            <a:ext cx="5673240" cy="449928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426" name="PlaceHolder 2"/>
          <p:cNvSpPr>
            <a:spLocks noGrp="1"/>
          </p:cNvSpPr>
          <p:nvPr>
            <p:ph type="sldImg"/>
          </p:nvPr>
        </p:nvSpPr>
        <p:spPr>
          <a:xfrm>
            <a:off x="1282680" y="760320"/>
            <a:ext cx="5185440" cy="373176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3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34"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3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36"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3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3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4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41"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4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4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4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49"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3"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5"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6"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5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1"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6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3480" cy="194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802.15-24-0219-02</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9720" cy="286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9720" cy="286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A017421-0595-4CE8-B818-1EC8C9690BF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9720" cy="286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5280" cy="194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3480" cy="194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802.15-24-0219-02</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9720" cy="286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9720" cy="286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5A1BA99-0CD8-4E19-99E1-BA6C8CB1558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9720" cy="286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5280" cy="194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3480" cy="194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802.15-24-0219-02</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9720" cy="286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9720" cy="286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C237B15-E0CA-4065-8E2D-81A9F33950D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9720" cy="286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5280" cy="194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3480" cy="194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802.15-24-0219-02</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9720" cy="286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9720" cy="286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9A86BF3-45E4-412F-B46A-6D78160D340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9720" cy="286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5280" cy="194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a:t>
            </a:r>
            <a:r>
              <a:rPr b="0" lang="en-US" sz="1800" spc="-1" strike="noStrike">
                <a:solidFill>
                  <a:srgbClr val="000000"/>
                </a:solidFill>
                <a:latin typeface="Arial"/>
              </a:rPr>
              <a:t>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3480" cy="1944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802.15-24-0219-02</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9720" cy="2862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9720" cy="2862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ED7B1A2-2197-4ED9-A80B-289419CBCB9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9720" cy="2862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5280" cy="194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2"/>
          <p:cNvSpPr/>
          <p:nvPr/>
        </p:nvSpPr>
        <p:spPr>
          <a:xfrm>
            <a:off x="3095640" y="396000"/>
            <a:ext cx="5348160" cy="199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802-15-23-0506-02</a:t>
            </a:r>
            <a:endParaRPr b="0" lang="en-US" sz="1400" spc="-1" strike="noStrike">
              <a:solidFill>
                <a:srgbClr val="000000"/>
              </a:solidFill>
              <a:latin typeface="Arial"/>
            </a:endParaRPr>
          </a:p>
        </p:txBody>
      </p:sp>
      <p:sp>
        <p:nvSpPr>
          <p:cNvPr id="232"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4"/>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7"/>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C42D5DB-3660-419E-B8A0-0FBB59C9C57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8"/>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9"/>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2023</a:t>
            </a:r>
            <a:endParaRPr b="0" lang="en-US" sz="1400" spc="-1" strike="noStrike">
              <a:solidFill>
                <a:srgbClr val="000000"/>
              </a:solidFill>
              <a:latin typeface="Arial"/>
            </a:endParaRPr>
          </a:p>
        </p:txBody>
      </p:sp>
      <p:sp>
        <p:nvSpPr>
          <p:cNvPr id="239" name="PlaceHolder 1"/>
          <p:cNvSpPr>
            <a:spLocks noGrp="1"/>
          </p:cNvSpPr>
          <p:nvPr>
            <p:ph type="title"/>
          </p:nvPr>
        </p:nvSpPr>
        <p:spPr>
          <a:xfrm>
            <a:off x="228600" y="777600"/>
            <a:ext cx="868644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3840" cy="194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802.15-24-0219-02</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20080" cy="2865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20080" cy="2865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69183DC-BD31-403D-B1D8-65E9C14F268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20080" cy="2865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5640" cy="194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3" name="CustomShape 1"/>
          <p:cNvSpPr/>
          <p:nvPr/>
        </p:nvSpPr>
        <p:spPr>
          <a:xfrm>
            <a:off x="3095640" y="396000"/>
            <a:ext cx="5343840" cy="194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802.15-24-0219-02</a:t>
            </a:r>
            <a:endParaRPr b="0" lang="en-US" sz="1400" spc="-1" strike="noStrike">
              <a:solidFill>
                <a:srgbClr val="000000"/>
              </a:solidFill>
              <a:latin typeface="Arial"/>
            </a:endParaRPr>
          </a:p>
        </p:txBody>
      </p:sp>
      <p:sp>
        <p:nvSpPr>
          <p:cNvPr id="324"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5" name="CustomShape 3"/>
          <p:cNvSpPr/>
          <p:nvPr/>
        </p:nvSpPr>
        <p:spPr>
          <a:xfrm>
            <a:off x="685800" y="6475320"/>
            <a:ext cx="1720080" cy="2865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26"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7"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28" name="CustomShape 6"/>
          <p:cNvSpPr/>
          <p:nvPr/>
        </p:nvSpPr>
        <p:spPr>
          <a:xfrm>
            <a:off x="3749040" y="6475320"/>
            <a:ext cx="1720080" cy="2865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913542B-3A2E-49FE-9F1F-0D509138FA46}"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329" name="CustomShape 7"/>
          <p:cNvSpPr/>
          <p:nvPr/>
        </p:nvSpPr>
        <p:spPr>
          <a:xfrm>
            <a:off x="7040160" y="6490080"/>
            <a:ext cx="1720080" cy="2865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330" name="CustomShape 8"/>
          <p:cNvSpPr/>
          <p:nvPr/>
        </p:nvSpPr>
        <p:spPr>
          <a:xfrm>
            <a:off x="685800" y="365760"/>
            <a:ext cx="2555640" cy="194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2024</a:t>
            </a:r>
            <a:endParaRPr b="0" lang="en-US" sz="1400" spc="-1" strike="noStrike">
              <a:solidFill>
                <a:srgbClr val="000000"/>
              </a:solidFill>
              <a:latin typeface="Arial"/>
            </a:endParaRPr>
          </a:p>
        </p:txBody>
      </p:sp>
      <p:sp>
        <p:nvSpPr>
          <p:cNvPr id="3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332"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168-00-wng0-ascon-the-lightweight-cryptography-standard-for-iot.pptx" TargetMode="External"/><Relationship Id="rId2" Type="http://schemas.openxmlformats.org/officeDocument/2006/relationships/hyperlink" Target="https://datatracker.ietf.org/doc/rfc9528/" TargetMode="External"/><Relationship Id="rId3"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75" name="CustomShape 1"/>
          <p:cNvSpPr/>
          <p:nvPr/>
        </p:nvSpPr>
        <p:spPr>
          <a:xfrm>
            <a:off x="152280" y="609480"/>
            <a:ext cx="8972640" cy="460728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IG Crypto Opening Report, Agenda and Closing report for May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24</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April,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IG Crypto Meeting in May</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IG Crypto May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4" name="CustomShape 1"/>
          <p:cNvSpPr/>
          <p:nvPr/>
        </p:nvSpPr>
        <p:spPr>
          <a:xfrm>
            <a:off x="685800" y="685440"/>
            <a:ext cx="7753320" cy="1047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5" name="CustomShape 2"/>
          <p:cNvSpPr/>
          <p:nvPr/>
        </p:nvSpPr>
        <p:spPr>
          <a:xfrm>
            <a:off x="438120" y="602280"/>
            <a:ext cx="821196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May</a:t>
            </a:r>
            <a:endParaRPr b="0" lang="en-US" sz="4400" spc="-1" strike="noStrike">
              <a:solidFill>
                <a:srgbClr val="000000"/>
              </a:solidFill>
              <a:latin typeface="Arial"/>
            </a:endParaRPr>
          </a:p>
        </p:txBody>
      </p:sp>
      <p:sp>
        <p:nvSpPr>
          <p:cNvPr id="396" name="CustomShape 3"/>
          <p:cNvSpPr/>
          <p:nvPr/>
        </p:nvSpPr>
        <p:spPr>
          <a:xfrm>
            <a:off x="457200" y="1604520"/>
            <a:ext cx="8211960" cy="39600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97" name="CustomShape 4"/>
          <p:cNvSpPr/>
          <p:nvPr/>
        </p:nvSpPr>
        <p:spPr>
          <a:xfrm>
            <a:off x="457200" y="1604520"/>
            <a:ext cx="8210520" cy="395856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Verify that there is interest to create task groups for the crypto changes</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PAR(s) on the task groups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CustomShape 1"/>
          <p:cNvSpPr/>
          <p:nvPr/>
        </p:nvSpPr>
        <p:spPr>
          <a:xfrm>
            <a:off x="457200" y="273600"/>
            <a:ext cx="8216640" cy="11322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May</a:t>
            </a:r>
            <a:endParaRPr b="0" lang="en-US" sz="4400" spc="-1" strike="noStrike">
              <a:solidFill>
                <a:srgbClr val="000000"/>
              </a:solidFill>
              <a:latin typeface="Arial"/>
            </a:endParaRPr>
          </a:p>
        </p:txBody>
      </p:sp>
      <p:sp>
        <p:nvSpPr>
          <p:cNvPr id="399" name="CustomShape 2"/>
          <p:cNvSpPr/>
          <p:nvPr/>
        </p:nvSpPr>
        <p:spPr>
          <a:xfrm>
            <a:off x="457200" y="1604520"/>
            <a:ext cx="7762680" cy="3964680"/>
          </a:xfrm>
          <a:prstGeom prst="rect">
            <a:avLst/>
          </a:prstGeom>
          <a:noFill/>
          <a:ln w="0">
            <a:noFill/>
          </a:ln>
        </p:spPr>
        <p:style>
          <a:lnRef idx="0"/>
          <a:fillRef idx="0"/>
          <a:effectRef idx="0"/>
          <a:fontRef idx="minor"/>
        </p:style>
        <p:txBody>
          <a:bodyPr lIns="0" rIns="0" tIns="0" bIns="0" anchor="t">
            <a:normAutofit fontScale="56000"/>
          </a:bodyPr>
          <a:p>
            <a:pPr marL="689400" indent="-507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2" marL="1032840" indent="-336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032840" indent="-336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15-24-0219-02</a:t>
            </a:r>
            <a:endParaRPr b="0" lang="en-US" sz="3200" spc="-1" strike="noStrike">
              <a:solidFill>
                <a:srgbClr val="000000"/>
              </a:solidFill>
              <a:latin typeface="Arial"/>
            </a:endParaRPr>
          </a:p>
          <a:p>
            <a:pPr lvl="2" marL="1032840" indent="-336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and verify the interest of creating task groups for crypto additions</a:t>
            </a:r>
            <a:endParaRPr b="0" lang="en-US" sz="3200" spc="-1" strike="noStrike">
              <a:solidFill>
                <a:srgbClr val="000000"/>
              </a:solidFill>
              <a:latin typeface="Arial"/>
            </a:endParaRPr>
          </a:p>
          <a:p>
            <a:pPr marL="689400" indent="-507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2" marL="1032840" indent="-336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PAR(s) of the task groups.</a:t>
            </a:r>
            <a:endParaRPr b="0" lang="en-US" sz="3200" spc="-1" strike="noStrike">
              <a:solidFill>
                <a:srgbClr val="000000"/>
              </a:solidFill>
              <a:latin typeface="Arial"/>
            </a:endParaRPr>
          </a:p>
          <a:p>
            <a:pPr marL="689400" indent="-5079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15</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1330-1530</a:t>
            </a:r>
            <a:endParaRPr b="0" lang="en-US" sz="3200" spc="-1" strike="noStrike">
              <a:solidFill>
                <a:srgbClr val="000000"/>
              </a:solidFill>
              <a:latin typeface="Arial"/>
            </a:endParaRPr>
          </a:p>
          <a:p>
            <a:pPr lvl="2" marL="1032840" indent="-336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PAR(s) of the task groups.</a:t>
            </a:r>
            <a:endParaRPr b="0" lang="en-US" sz="3200" spc="-1" strike="noStrike">
              <a:solidFill>
                <a:srgbClr val="000000"/>
              </a:solidFill>
              <a:latin typeface="Arial"/>
            </a:endParaRPr>
          </a:p>
          <a:p>
            <a:pPr lvl="2" marL="1032840" indent="-336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IG Motions for approving PARs &amp; CSDs</a:t>
            </a:r>
            <a:endParaRPr b="0" lang="en-US" sz="3200" spc="-1" strike="noStrike">
              <a:solidFill>
                <a:srgbClr val="000000"/>
              </a:solidFill>
              <a:latin typeface="Arial"/>
            </a:endParaRPr>
          </a:p>
          <a:p>
            <a:pPr lvl="2" marL="1032840" indent="-3366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0" name="CustomShape 1"/>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Topics</a:t>
            </a:r>
            <a:endParaRPr b="0" lang="en-US" sz="4400" spc="-1" strike="noStrike">
              <a:solidFill>
                <a:srgbClr val="000000"/>
              </a:solidFill>
              <a:latin typeface="Arial"/>
            </a:endParaRPr>
          </a:p>
        </p:txBody>
      </p:sp>
      <p:sp>
        <p:nvSpPr>
          <p:cNvPr id="401" name="CustomShape 2"/>
          <p:cNvSpPr/>
          <p:nvPr/>
        </p:nvSpPr>
        <p:spPr>
          <a:xfrm>
            <a:off x="457200" y="1604520"/>
            <a:ext cx="8220960" cy="396828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There is two topics of interest</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Ascon cipher algorithms for 802.15.4</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15-24-0168-00</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 KMP for 802.15.9</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Ephemeral Diffie-Hellman Over COSE </a:t>
            </a:r>
            <a:r>
              <a:rPr b="0" lang="en-US" sz="3200" spc="-1" strike="noStrike" u="sng">
                <a:solidFill>
                  <a:srgbClr val="0000ff"/>
                </a:solidFill>
                <a:uFillTx/>
                <a:latin typeface="Arial"/>
                <a:ea typeface="DejaVu Sans"/>
                <a:hlinkClick r:id="rId2"/>
              </a:rPr>
              <a:t>RFC9528</a:t>
            </a:r>
            <a:endParaRPr b="0" lang="en-US" sz="3200" spc="-1" strike="noStrike">
              <a:solidFill>
                <a:srgbClr val="000000"/>
              </a:solidFill>
              <a:latin typeface="Arial"/>
            </a:endParaRPr>
          </a:p>
          <a:p>
            <a:pPr>
              <a:lnSpc>
                <a:spcPct val="100000"/>
              </a:lnSpc>
              <a:spcBef>
                <a:spcPts val="1417"/>
              </a:spcBef>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2" name="CustomShape 5"/>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Ascon</a:t>
            </a:r>
            <a:endParaRPr b="0" lang="en-US" sz="4400" spc="-1" strike="noStrike">
              <a:solidFill>
                <a:srgbClr val="000000"/>
              </a:solidFill>
              <a:latin typeface="Arial"/>
            </a:endParaRPr>
          </a:p>
        </p:txBody>
      </p:sp>
      <p:sp>
        <p:nvSpPr>
          <p:cNvPr id="403" name="CustomShape 6"/>
          <p:cNvSpPr/>
          <p:nvPr/>
        </p:nvSpPr>
        <p:spPr>
          <a:xfrm>
            <a:off x="457200" y="1604520"/>
            <a:ext cx="8220960" cy="3968280"/>
          </a:xfrm>
          <a:prstGeom prst="rect">
            <a:avLst/>
          </a:prstGeom>
          <a:noFill/>
          <a:ln w="0">
            <a:noFill/>
          </a:ln>
        </p:spPr>
        <p:style>
          <a:lnRef idx="0"/>
          <a:fillRef idx="0"/>
          <a:effectRef idx="0"/>
          <a:fontRef idx="minor"/>
        </p:style>
        <p:txBody>
          <a:bodyPr lIns="0" rIns="0" tIns="0" bIns="0" anchor="t">
            <a:normAutofit fontScale="70000"/>
          </a:bodyPr>
          <a:p>
            <a:pPr marL="302400" indent="-224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Ascon is lightweight crypto algorithm and would be quite suitable for 802.15.4 use. </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It is AEAD algorithm, uses 128-bit nonce etc, thus can be quite easily added to the 802.15.4 which uses same construct.</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versions Ascon-128 and Ascon-128a, most likely we want to pick one (more efficient Ascon-128a?)</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Does not currently support 32-bit tags in standard, that needs to be added.</a:t>
            </a:r>
            <a:endParaRPr b="0" lang="en-US" sz="3200" spc="-1" strike="noStrike">
              <a:solidFill>
                <a:srgbClr val="000000"/>
              </a:solidFill>
              <a:latin typeface="Arial"/>
            </a:endParaRPr>
          </a:p>
          <a:p>
            <a:pPr lvl="1" marL="302400" indent="-151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Also supports hashing, PRF etc, but those are not yet used in 802.15.4.</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4" name="CustomShape 7"/>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TG4ae Ascon</a:t>
            </a:r>
            <a:endParaRPr b="0" lang="en-US" sz="4400" spc="-1" strike="noStrike">
              <a:solidFill>
                <a:srgbClr val="000000"/>
              </a:solidFill>
              <a:latin typeface="Arial"/>
            </a:endParaRPr>
          </a:p>
        </p:txBody>
      </p:sp>
      <p:sp>
        <p:nvSpPr>
          <p:cNvPr id="405" name="CustomShape 8"/>
          <p:cNvSpPr/>
          <p:nvPr/>
        </p:nvSpPr>
        <p:spPr>
          <a:xfrm>
            <a:off x="457200" y="1604520"/>
            <a:ext cx="8220960" cy="3968280"/>
          </a:xfrm>
          <a:prstGeom prst="rect">
            <a:avLst/>
          </a:prstGeom>
          <a:noFill/>
          <a:ln w="0">
            <a:noFill/>
          </a:ln>
        </p:spPr>
        <p:style>
          <a:lnRef idx="0"/>
          <a:fillRef idx="0"/>
          <a:effectRef idx="0"/>
          <a:fontRef idx="minor"/>
        </p:style>
        <p:txBody>
          <a:bodyPr lIns="0" rIns="0" tIns="0" bIns="0" anchor="t">
            <a:normAutofit fontScale="84000"/>
          </a:bodyPr>
          <a:p>
            <a:pPr marL="362880" indent="-268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IEEE Std 802.15.4 amendment that adds Ascon to the 802.15.4.</a:t>
            </a:r>
            <a:endParaRPr b="0" lang="en-US" sz="3200" spc="-1" strike="noStrike">
              <a:solidFill>
                <a:srgbClr val="000000"/>
              </a:solidFill>
              <a:latin typeface="Arial"/>
            </a:endParaRPr>
          </a:p>
          <a:p>
            <a:pPr marL="362880" indent="-268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Changes needed:</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Add Ascon to secAeadAlgorithm assignment table.</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 annex to describe how Ascon is used, most likely very short just refer to the external references.</a:t>
            </a:r>
            <a:endParaRPr b="0" lang="en-US" sz="3200" spc="-1" strike="noStrike">
              <a:solidFill>
                <a:srgbClr val="000000"/>
              </a:solidFill>
              <a:latin typeface="Arial"/>
            </a:endParaRPr>
          </a:p>
          <a:p>
            <a:pPr lvl="1" marL="362880" indent="-1814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 annex to provide test vectors similar to Annex C.</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CustomShape 9"/>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EDHOC</a:t>
            </a:r>
            <a:endParaRPr b="0" lang="en-US" sz="4400" spc="-1" strike="noStrike">
              <a:solidFill>
                <a:srgbClr val="000000"/>
              </a:solidFill>
              <a:latin typeface="Arial"/>
            </a:endParaRPr>
          </a:p>
        </p:txBody>
      </p:sp>
      <p:sp>
        <p:nvSpPr>
          <p:cNvPr id="407" name="CustomShape 11"/>
          <p:cNvSpPr/>
          <p:nvPr/>
        </p:nvSpPr>
        <p:spPr>
          <a:xfrm>
            <a:off x="457200" y="1604520"/>
            <a:ext cx="8220960" cy="396828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EDHOC is lightweight key management protocol.</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Provides mutual authentication, forward secrecy and identity protection.</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Intended for usage in constrained scenarios.</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Three messages, small message sizes.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8" name="CustomShape 10"/>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TG9a EDHOC</a:t>
            </a:r>
            <a:endParaRPr b="0" lang="en-US" sz="4400" spc="-1" strike="noStrike">
              <a:solidFill>
                <a:srgbClr val="000000"/>
              </a:solidFill>
              <a:latin typeface="Arial"/>
            </a:endParaRPr>
          </a:p>
        </p:txBody>
      </p:sp>
      <p:sp>
        <p:nvSpPr>
          <p:cNvPr id="409" name="CustomShape 12"/>
          <p:cNvSpPr/>
          <p:nvPr/>
        </p:nvSpPr>
        <p:spPr>
          <a:xfrm>
            <a:off x="457200" y="1604520"/>
            <a:ext cx="8220960" cy="3968280"/>
          </a:xfrm>
          <a:prstGeom prst="rect">
            <a:avLst/>
          </a:prstGeom>
          <a:noFill/>
          <a:ln w="0">
            <a:noFill/>
          </a:ln>
        </p:spPr>
        <p:style>
          <a:lnRef idx="0"/>
          <a:fillRef idx="0"/>
          <a:effectRef idx="0"/>
          <a:fontRef idx="minor"/>
        </p:style>
        <p:txBody>
          <a:bodyPr lIns="0" rIns="0" tIns="0" bIns="0" anchor="t">
            <a:normAutofit fontScale="87000"/>
          </a:bodyPr>
          <a:p>
            <a:pPr marL="375840" indent="-278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IEEE Std 802.15.9 amendment that adds EDHOC to 802.15.9.</a:t>
            </a:r>
            <a:endParaRPr b="0" lang="en-US" sz="3200" spc="-1" strike="noStrike">
              <a:solidFill>
                <a:srgbClr val="000000"/>
              </a:solidFill>
              <a:latin typeface="Arial"/>
            </a:endParaRPr>
          </a:p>
          <a:p>
            <a:pPr marL="375840" indent="-278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Allocate new KMP ID value for 802.15.9. </a:t>
            </a:r>
            <a:endParaRPr b="0" lang="en-US" sz="3200" spc="-1" strike="noStrike">
              <a:solidFill>
                <a:srgbClr val="000000"/>
              </a:solidFill>
              <a:latin typeface="Arial"/>
            </a:endParaRPr>
          </a:p>
          <a:p>
            <a:pPr marL="375840" indent="-278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Add new Annex that defines how EDHOC is used inside 802.15.4 frames. Needs to define how keys are derived, and how the keys are identified. </a:t>
            </a:r>
            <a:endParaRPr b="0" lang="en-US" sz="3200" spc="-1" strike="noStrike">
              <a:solidFill>
                <a:srgbClr val="000000"/>
              </a:solidFill>
              <a:latin typeface="Arial"/>
            </a:endParaRPr>
          </a:p>
          <a:p>
            <a:pPr marL="375840" indent="-278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Not sure if there is a way to transport broadcast and/or multicast keys.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0" name="CustomShape 13"/>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Request that the PAR and CSD contained in documents 15-24-0284-00 and 15-24-0286-01, respectively, be approved for submission to the WG for its approval and that the EC be requested to forward the PAR to NesCom.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Ann Krieger</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Göran Selander</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Approved</a:t>
            </a:r>
            <a:endParaRPr b="0" lang="en-US" sz="2000" spc="-1" strike="noStrike">
              <a:solidFill>
                <a:srgbClr val="000000"/>
              </a:solidFill>
              <a:latin typeface="Arial"/>
            </a:endParaRPr>
          </a:p>
        </p:txBody>
      </p:sp>
      <p:sp>
        <p:nvSpPr>
          <p:cNvPr id="411" name="PlaceHolder 1"/>
          <p:cNvSpPr>
            <a:spLocks noGrp="1"/>
          </p:cNvSpPr>
          <p:nvPr>
            <p:ph type="title"/>
          </p:nvPr>
        </p:nvSpPr>
        <p:spPr>
          <a:xfrm>
            <a:off x="457200" y="705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en-US" sz="4000" spc="-1" strike="noStrike">
                <a:solidFill>
                  <a:srgbClr val="000000"/>
                </a:solidFill>
                <a:latin typeface="Arial"/>
              </a:rPr>
              <a:t>IG motion for TG9a:</a:t>
            </a:r>
            <a:br>
              <a:rPr sz="4000"/>
            </a:br>
            <a:r>
              <a:rPr b="0" lang="en-US" sz="4000" spc="-1" strike="noStrike">
                <a:solidFill>
                  <a:srgbClr val="000000"/>
                </a:solidFill>
                <a:latin typeface="Arial"/>
              </a:rPr>
              <a:t>I</a:t>
            </a:r>
            <a:r>
              <a:rPr b="0" lang="en-US" sz="4000" spc="-1" strike="noStrike">
                <a:solidFill>
                  <a:srgbClr val="000000"/>
                </a:solidFill>
                <a:latin typeface="Arial"/>
              </a:rPr>
              <a:t>G approval of PAR and CSD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2" name="CustomShape 15"/>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WG Motion: move that the PAR and CSD contained in documents 15-24-0284-00 and </a:t>
            </a:r>
            <a:r>
              <a:rPr b="0" i="1" lang="en-US" sz="2000" spc="-1" strike="noStrike">
                <a:solidFill>
                  <a:srgbClr val="000000"/>
                </a:solidFill>
                <a:latin typeface="Arial"/>
                <a:ea typeface="DejaVu Sans"/>
              </a:rPr>
              <a:t>15-24-0286-02, respectively, be approved by the IEEE 802.15 WG and that the EC be requested to forward the PAR to NesCom. The 802.15 working group chair and technical editor are authorized to make additional modifications to the PAR and CSD as needed to reflect EC discussion at its closing meeting.</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413" name="PlaceHolder 1"/>
          <p:cNvSpPr>
            <a:spLocks noGrp="1"/>
          </p:cNvSpPr>
          <p:nvPr>
            <p:ph type="title"/>
          </p:nvPr>
        </p:nvSpPr>
        <p:spPr>
          <a:xfrm>
            <a:off x="457200" y="705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en-US" sz="4000" spc="-1" strike="noStrike">
                <a:solidFill>
                  <a:srgbClr val="000000"/>
                </a:solidFill>
                <a:latin typeface="Arial"/>
              </a:rPr>
              <a:t>WG motion for TG9a:</a:t>
            </a:r>
            <a:br>
              <a:rPr sz="4000"/>
            </a:br>
            <a:r>
              <a:rPr b="0" lang="en-US" sz="4000" spc="-1" strike="noStrike">
                <a:solidFill>
                  <a:srgbClr val="000000"/>
                </a:solidFill>
                <a:latin typeface="Arial"/>
              </a:rPr>
              <a:t>WG approval of PAR and CSD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4" name="CustomShape 14"/>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Request that the PAR and CSD contained in documents 15-24-0267-01 and 15-24-0268-01, respectively, be approved for submission to the WG for its approval and that the EC be requested to forward the PAR to NesCom.</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r>
              <a:rPr b="0" lang="en-US" sz="2000" spc="-1" strike="noStrike">
                <a:solidFill>
                  <a:srgbClr val="000000"/>
                </a:solidFill>
                <a:latin typeface="Arial"/>
                <a:ea typeface="DejaVu Sans"/>
              </a:rPr>
              <a:t>Ann Krieger</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r>
              <a:rPr b="0" lang="en-US" sz="2000" spc="-1" strike="noStrike">
                <a:solidFill>
                  <a:srgbClr val="000000"/>
                </a:solidFill>
                <a:latin typeface="Arial"/>
                <a:ea typeface="DejaVu Sans"/>
              </a:rPr>
              <a:t>Göran Selander</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Approved</a:t>
            </a:r>
            <a:endParaRPr b="0" lang="en-US" sz="2000" spc="-1" strike="noStrike">
              <a:solidFill>
                <a:srgbClr val="000000"/>
              </a:solidFill>
              <a:latin typeface="Arial"/>
            </a:endParaRPr>
          </a:p>
        </p:txBody>
      </p:sp>
      <p:sp>
        <p:nvSpPr>
          <p:cNvPr id="415" name="PlaceHolder 1"/>
          <p:cNvSpPr>
            <a:spLocks noGrp="1"/>
          </p:cNvSpPr>
          <p:nvPr>
            <p:ph type="title"/>
          </p:nvPr>
        </p:nvSpPr>
        <p:spPr>
          <a:xfrm>
            <a:off x="457200" y="705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en-US" sz="4000" spc="-1" strike="noStrike">
                <a:solidFill>
                  <a:srgbClr val="000000"/>
                </a:solidFill>
                <a:latin typeface="Arial"/>
              </a:rPr>
              <a:t>IG motion for TG4ae:</a:t>
            </a:r>
            <a:br>
              <a:rPr sz="4000"/>
            </a:br>
            <a:r>
              <a:rPr b="0" lang="en-US" sz="4000" spc="-1" strike="noStrike">
                <a:solidFill>
                  <a:srgbClr val="000000"/>
                </a:solidFill>
                <a:latin typeface="Arial"/>
              </a:rPr>
              <a:t>I</a:t>
            </a:r>
            <a:r>
              <a:rPr b="0" lang="en-US" sz="4000" spc="-1" strike="noStrike">
                <a:solidFill>
                  <a:srgbClr val="000000"/>
                </a:solidFill>
                <a:latin typeface="Arial"/>
              </a:rPr>
              <a:t>G approval of PAR and CSD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CustomShape 1"/>
          <p:cNvSpPr/>
          <p:nvPr/>
        </p:nvSpPr>
        <p:spPr>
          <a:xfrm>
            <a:off x="190440" y="1007640"/>
            <a:ext cx="8745480" cy="55321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77" name="CustomShape 2"/>
          <p:cNvSpPr/>
          <p:nvPr/>
        </p:nvSpPr>
        <p:spPr>
          <a:xfrm>
            <a:off x="685800" y="533520"/>
            <a:ext cx="7754760" cy="5918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78" name="CustomShape 3"/>
          <p:cNvSpPr/>
          <p:nvPr/>
        </p:nvSpPr>
        <p:spPr>
          <a:xfrm>
            <a:off x="685800" y="-228600"/>
            <a:ext cx="7754760" cy="1052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79" name="CustomShape 4"/>
          <p:cNvSpPr/>
          <p:nvPr/>
        </p:nvSpPr>
        <p:spPr>
          <a:xfrm>
            <a:off x="380880" y="838080"/>
            <a:ext cx="8440560" cy="55450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6" name="CustomShape 16"/>
          <p:cNvSpPr/>
          <p:nvPr/>
        </p:nvSpPr>
        <p:spPr>
          <a:xfrm>
            <a:off x="457200" y="2180520"/>
            <a:ext cx="8225640" cy="397296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WG Motion: </a:t>
            </a:r>
            <a:r>
              <a:rPr b="0" i="1" lang="en-US" sz="2000" spc="-1" strike="noStrike">
                <a:solidFill>
                  <a:srgbClr val="000000"/>
                </a:solidFill>
                <a:latin typeface="Arial"/>
                <a:ea typeface="DejaVu Sans"/>
              </a:rPr>
              <a:t>move that the </a:t>
            </a:r>
            <a:r>
              <a:rPr b="0" i="1" lang="en-US" sz="2000" spc="-1" strike="noStrike">
                <a:solidFill>
                  <a:srgbClr val="000000"/>
                </a:solidFill>
                <a:latin typeface="Arial"/>
                <a:ea typeface="DejaVu Sans"/>
              </a:rPr>
              <a:t>PAR and CSD </a:t>
            </a:r>
            <a:r>
              <a:rPr b="0" i="1" lang="en-US" sz="2000" spc="-1" strike="noStrike">
                <a:solidFill>
                  <a:srgbClr val="000000"/>
                </a:solidFill>
                <a:latin typeface="Arial"/>
                <a:ea typeface="DejaVu Sans"/>
              </a:rPr>
              <a:t>contained in </a:t>
            </a:r>
            <a:r>
              <a:rPr b="0" i="1" lang="en-US" sz="2000" spc="-1" strike="noStrike">
                <a:solidFill>
                  <a:srgbClr val="000000"/>
                </a:solidFill>
                <a:latin typeface="Arial"/>
                <a:ea typeface="DejaVu Sans"/>
              </a:rPr>
              <a:t>documents </a:t>
            </a:r>
            <a:r>
              <a:rPr b="0" i="1" lang="en-US" sz="2000" spc="-1" strike="noStrike">
                <a:solidFill>
                  <a:srgbClr val="000000"/>
                </a:solidFill>
                <a:latin typeface="Arial"/>
                <a:ea typeface="DejaVu Sans"/>
              </a:rPr>
              <a:t>15-24-0267-</a:t>
            </a:r>
            <a:r>
              <a:rPr b="0" i="1" lang="en-US" sz="2000" spc="-1" strike="noStrike">
                <a:solidFill>
                  <a:srgbClr val="000000"/>
                </a:solidFill>
                <a:latin typeface="Arial"/>
                <a:ea typeface="DejaVu Sans"/>
              </a:rPr>
              <a:t>01 and </a:t>
            </a:r>
            <a:r>
              <a:rPr b="0" i="1" lang="en-US" sz="2000" spc="-1" strike="noStrike">
                <a:solidFill>
                  <a:srgbClr val="000000"/>
                </a:solidFill>
                <a:latin typeface="Arial"/>
                <a:ea typeface="DejaVu Sans"/>
              </a:rPr>
              <a:t>15-24-</a:t>
            </a:r>
            <a:r>
              <a:rPr b="0" i="1" lang="en-US" sz="2000" spc="-1" strike="noStrike">
                <a:solidFill>
                  <a:srgbClr val="000000"/>
                </a:solidFill>
                <a:latin typeface="Arial"/>
                <a:ea typeface="DejaVu Sans"/>
              </a:rPr>
              <a:t>0268-01, </a:t>
            </a:r>
            <a:r>
              <a:rPr b="0" i="1" lang="en-US" sz="2000" spc="-1" strike="noStrike">
                <a:solidFill>
                  <a:srgbClr val="000000"/>
                </a:solidFill>
                <a:latin typeface="Arial"/>
                <a:ea typeface="DejaVu Sans"/>
              </a:rPr>
              <a:t>respectively, </a:t>
            </a:r>
            <a:r>
              <a:rPr b="0" i="1" lang="en-US" sz="2000" spc="-1" strike="noStrike">
                <a:solidFill>
                  <a:srgbClr val="000000"/>
                </a:solidFill>
                <a:latin typeface="Arial"/>
                <a:ea typeface="DejaVu Sans"/>
              </a:rPr>
              <a:t>be approved </a:t>
            </a:r>
            <a:r>
              <a:rPr b="0" i="1" lang="en-US" sz="2000" spc="-1" strike="noStrike">
                <a:solidFill>
                  <a:srgbClr val="000000"/>
                </a:solidFill>
                <a:latin typeface="Arial"/>
                <a:ea typeface="DejaVu Sans"/>
              </a:rPr>
              <a:t>by the IEEE </a:t>
            </a:r>
            <a:r>
              <a:rPr b="0" i="1" lang="en-US" sz="2000" spc="-1" strike="noStrike">
                <a:solidFill>
                  <a:srgbClr val="000000"/>
                </a:solidFill>
                <a:latin typeface="Arial"/>
                <a:ea typeface="DejaVu Sans"/>
              </a:rPr>
              <a:t>802.15 WG </a:t>
            </a:r>
            <a:r>
              <a:rPr b="0" i="1" lang="en-US" sz="2000" spc="-1" strike="noStrike">
                <a:solidFill>
                  <a:srgbClr val="000000"/>
                </a:solidFill>
                <a:latin typeface="Arial"/>
                <a:ea typeface="DejaVu Sans"/>
              </a:rPr>
              <a:t>and that the </a:t>
            </a:r>
            <a:r>
              <a:rPr b="0" i="1" lang="en-US" sz="2000" spc="-1" strike="noStrike">
                <a:solidFill>
                  <a:srgbClr val="000000"/>
                </a:solidFill>
                <a:latin typeface="Arial"/>
                <a:ea typeface="DejaVu Sans"/>
              </a:rPr>
              <a:t>EC be </a:t>
            </a:r>
            <a:r>
              <a:rPr b="0" i="1" lang="en-US" sz="2000" spc="-1" strike="noStrike">
                <a:solidFill>
                  <a:srgbClr val="000000"/>
                </a:solidFill>
                <a:latin typeface="Arial"/>
                <a:ea typeface="DejaVu Sans"/>
              </a:rPr>
              <a:t>requested to </a:t>
            </a:r>
            <a:r>
              <a:rPr b="0" i="1" lang="en-US" sz="2000" spc="-1" strike="noStrike">
                <a:solidFill>
                  <a:srgbClr val="000000"/>
                </a:solidFill>
                <a:latin typeface="Arial"/>
                <a:ea typeface="DejaVu Sans"/>
              </a:rPr>
              <a:t>forward the </a:t>
            </a:r>
            <a:r>
              <a:rPr b="0" i="1" lang="en-US" sz="2000" spc="-1" strike="noStrike">
                <a:solidFill>
                  <a:srgbClr val="000000"/>
                </a:solidFill>
                <a:latin typeface="Arial"/>
                <a:ea typeface="DejaVu Sans"/>
              </a:rPr>
              <a:t>PAR to </a:t>
            </a:r>
            <a:r>
              <a:rPr b="0" i="1" lang="en-US" sz="2000" spc="-1" strike="noStrike">
                <a:solidFill>
                  <a:srgbClr val="000000"/>
                </a:solidFill>
                <a:latin typeface="Arial"/>
                <a:ea typeface="DejaVu Sans"/>
              </a:rPr>
              <a:t>NesCom. The </a:t>
            </a:r>
            <a:r>
              <a:rPr b="0" i="1" lang="en-US" sz="2000" spc="-1" strike="noStrike">
                <a:solidFill>
                  <a:srgbClr val="000000"/>
                </a:solidFill>
                <a:latin typeface="Arial"/>
                <a:ea typeface="DejaVu Sans"/>
              </a:rPr>
              <a:t>802.15 </a:t>
            </a:r>
            <a:r>
              <a:rPr b="0" i="1" lang="en-US" sz="2000" spc="-1" strike="noStrike">
                <a:solidFill>
                  <a:srgbClr val="000000"/>
                </a:solidFill>
                <a:latin typeface="Arial"/>
                <a:ea typeface="DejaVu Sans"/>
              </a:rPr>
              <a:t>working group </a:t>
            </a:r>
            <a:r>
              <a:rPr b="0" i="1" lang="en-US" sz="2000" spc="-1" strike="noStrike">
                <a:solidFill>
                  <a:srgbClr val="000000"/>
                </a:solidFill>
                <a:latin typeface="Arial"/>
                <a:ea typeface="DejaVu Sans"/>
              </a:rPr>
              <a:t>chair and </a:t>
            </a:r>
            <a:r>
              <a:rPr b="0" i="1" lang="en-US" sz="2000" spc="-1" strike="noStrike">
                <a:solidFill>
                  <a:srgbClr val="000000"/>
                </a:solidFill>
                <a:latin typeface="Arial"/>
                <a:ea typeface="DejaVu Sans"/>
              </a:rPr>
              <a:t>technical </a:t>
            </a:r>
            <a:r>
              <a:rPr b="0" i="1" lang="en-US" sz="2000" spc="-1" strike="noStrike">
                <a:solidFill>
                  <a:srgbClr val="000000"/>
                </a:solidFill>
                <a:latin typeface="Arial"/>
                <a:ea typeface="DejaVu Sans"/>
              </a:rPr>
              <a:t>editor are </a:t>
            </a:r>
            <a:r>
              <a:rPr b="0" i="1" lang="en-US" sz="2000" spc="-1" strike="noStrike">
                <a:solidFill>
                  <a:srgbClr val="000000"/>
                </a:solidFill>
                <a:latin typeface="Arial"/>
                <a:ea typeface="DejaVu Sans"/>
              </a:rPr>
              <a:t>authorized to </a:t>
            </a:r>
            <a:r>
              <a:rPr b="0" i="1" lang="en-US" sz="2000" spc="-1" strike="noStrike">
                <a:solidFill>
                  <a:srgbClr val="000000"/>
                </a:solidFill>
                <a:latin typeface="Arial"/>
                <a:ea typeface="DejaVu Sans"/>
              </a:rPr>
              <a:t>make </a:t>
            </a:r>
            <a:r>
              <a:rPr b="0" i="1" lang="en-US" sz="2000" spc="-1" strike="noStrike">
                <a:solidFill>
                  <a:srgbClr val="000000"/>
                </a:solidFill>
                <a:latin typeface="Arial"/>
                <a:ea typeface="DejaVu Sans"/>
              </a:rPr>
              <a:t>additional </a:t>
            </a:r>
            <a:r>
              <a:rPr b="0" i="1" lang="en-US" sz="2000" spc="-1" strike="noStrike">
                <a:solidFill>
                  <a:srgbClr val="000000"/>
                </a:solidFill>
                <a:latin typeface="Arial"/>
                <a:ea typeface="DejaVu Sans"/>
              </a:rPr>
              <a:t>modifications </a:t>
            </a:r>
            <a:r>
              <a:rPr b="0" i="1" lang="en-US" sz="2000" spc="-1" strike="noStrike">
                <a:solidFill>
                  <a:srgbClr val="000000"/>
                </a:solidFill>
                <a:latin typeface="Arial"/>
                <a:ea typeface="DejaVu Sans"/>
              </a:rPr>
              <a:t>to the PAR </a:t>
            </a:r>
            <a:r>
              <a:rPr b="0" i="1" lang="en-US" sz="2000" spc="-1" strike="noStrike">
                <a:solidFill>
                  <a:srgbClr val="000000"/>
                </a:solidFill>
                <a:latin typeface="Arial"/>
                <a:ea typeface="DejaVu Sans"/>
              </a:rPr>
              <a:t>and CSD as </a:t>
            </a:r>
            <a:r>
              <a:rPr b="0" i="1" lang="en-US" sz="2000" spc="-1" strike="noStrike">
                <a:solidFill>
                  <a:srgbClr val="000000"/>
                </a:solidFill>
                <a:latin typeface="Arial"/>
                <a:ea typeface="DejaVu Sans"/>
              </a:rPr>
              <a:t>needed to </a:t>
            </a:r>
            <a:r>
              <a:rPr b="0" i="1" lang="en-US" sz="2000" spc="-1" strike="noStrike">
                <a:solidFill>
                  <a:srgbClr val="000000"/>
                </a:solidFill>
                <a:latin typeface="Arial"/>
                <a:ea typeface="DejaVu Sans"/>
              </a:rPr>
              <a:t>reflect EC </a:t>
            </a:r>
            <a:r>
              <a:rPr b="0" i="1" lang="en-US" sz="2000" spc="-1" strike="noStrike">
                <a:solidFill>
                  <a:srgbClr val="000000"/>
                </a:solidFill>
                <a:latin typeface="Arial"/>
                <a:ea typeface="DejaVu Sans"/>
              </a:rPr>
              <a:t>discussion at </a:t>
            </a:r>
            <a:r>
              <a:rPr b="0" i="1" lang="en-US" sz="2000" spc="-1" strike="noStrike">
                <a:solidFill>
                  <a:srgbClr val="000000"/>
                </a:solidFill>
                <a:latin typeface="Arial"/>
                <a:ea typeface="DejaVu Sans"/>
              </a:rPr>
              <a:t>its closing </a:t>
            </a:r>
            <a:r>
              <a:rPr b="0" i="1" lang="en-US" sz="2000" spc="-1" strike="noStrike">
                <a:solidFill>
                  <a:srgbClr val="000000"/>
                </a:solidFill>
                <a:latin typeface="Arial"/>
                <a:ea typeface="DejaVu Sans"/>
              </a:rPr>
              <a:t>meeting.</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en-US"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en-US" sz="2000" spc="-1" strike="noStrike">
              <a:solidFill>
                <a:srgbClr val="000000"/>
              </a:solidFill>
              <a:latin typeface="Arial"/>
            </a:endParaRPr>
          </a:p>
        </p:txBody>
      </p:sp>
      <p:sp>
        <p:nvSpPr>
          <p:cNvPr id="417" name="PlaceHolder 1"/>
          <p:cNvSpPr>
            <a:spLocks noGrp="1"/>
          </p:cNvSpPr>
          <p:nvPr>
            <p:ph type="title"/>
          </p:nvPr>
        </p:nvSpPr>
        <p:spPr>
          <a:xfrm>
            <a:off x="457200" y="705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en-US" sz="4000" spc="-1" strike="noStrike">
                <a:solidFill>
                  <a:srgbClr val="000000"/>
                </a:solidFill>
                <a:latin typeface="Arial"/>
              </a:rPr>
              <a:t>WG motion:</a:t>
            </a:r>
            <a:br>
              <a:rPr sz="4000"/>
            </a:br>
            <a:r>
              <a:rPr b="0" lang="en-US" sz="4000" spc="-1" strike="noStrike">
                <a:solidFill>
                  <a:srgbClr val="000000"/>
                </a:solidFill>
                <a:latin typeface="Arial"/>
              </a:rPr>
              <a:t>WG approval of PAR and CSD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8" name="TextShape 3"/>
          <p:cNvSpPr/>
          <p:nvPr/>
        </p:nvSpPr>
        <p:spPr>
          <a:xfrm>
            <a:off x="457200" y="273600"/>
            <a:ext cx="8224200" cy="1139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419" name="TextShape 2"/>
          <p:cNvSpPr/>
          <p:nvPr/>
        </p:nvSpPr>
        <p:spPr>
          <a:xfrm>
            <a:off x="457200" y="1604520"/>
            <a:ext cx="8224200" cy="3972240"/>
          </a:xfrm>
          <a:prstGeom prst="rect">
            <a:avLst/>
          </a:prstGeom>
          <a:noFill/>
          <a:ln w="0">
            <a:noFill/>
          </a:ln>
        </p:spPr>
        <p:style>
          <a:lnRef idx="0"/>
          <a:fillRef idx="0"/>
          <a:effectRef idx="0"/>
          <a:fontRef idx="minor"/>
        </p:style>
        <p:txBody>
          <a:bodyPr lIns="0" rIns="0" tIns="0" bIns="0" anchor="t">
            <a:normAutofit/>
          </a:bodyPr>
          <a:p>
            <a:endParaRPr b="0" lang="en-US" sz="1800" spc="-1" strike="noStrike">
              <a:solidFill>
                <a:srgbClr val="000000"/>
              </a:solidFill>
              <a:latin typeface="Arial"/>
              <a:ea typeface="DejaVu Sans"/>
            </a:endParaRPr>
          </a:p>
        </p:txBody>
      </p:sp>
      <p:sp>
        <p:nvSpPr>
          <p:cNvPr id="420" name="PlaceHolder 1"/>
          <p:cNvSpPr>
            <a:spLocks noGrp="1"/>
          </p:cNvSpPr>
          <p:nvPr>
            <p:ph type="title"/>
          </p:nvPr>
        </p:nvSpPr>
        <p:spPr>
          <a:xfrm>
            <a:off x="457200" y="273600"/>
            <a:ext cx="8227080" cy="114264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421" name="PlaceHolder 2"/>
          <p:cNvSpPr>
            <a:spLocks noGrp="1"/>
          </p:cNvSpPr>
          <p:nvPr>
            <p:ph/>
          </p:nvPr>
        </p:nvSpPr>
        <p:spPr>
          <a:xfrm>
            <a:off x="457200" y="1604520"/>
            <a:ext cx="8227080" cy="3975120"/>
          </a:xfrm>
          <a:prstGeom prst="rect">
            <a:avLst/>
          </a:prstGeom>
          <a:noFill/>
          <a:ln w="0">
            <a:noFill/>
          </a:ln>
        </p:spPr>
        <p:txBody>
          <a:bodyPr lIns="0" rIns="0" tIns="0" bIns="0" anchor="t">
            <a:normAutofit fontScale="97000"/>
          </a:bodyPr>
          <a:p>
            <a:pPr marL="419040" indent="-314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Finished creating </a:t>
            </a:r>
            <a:r>
              <a:rPr b="0" lang="en-US" sz="3200" spc="-1" strike="noStrike">
                <a:solidFill>
                  <a:srgbClr val="000000"/>
                </a:solidFill>
                <a:latin typeface="Arial"/>
              </a:rPr>
              <a:t>PAR and CSD for </a:t>
            </a:r>
            <a:r>
              <a:rPr b="0" lang="en-US" sz="3200" spc="-1" strike="noStrike">
                <a:solidFill>
                  <a:srgbClr val="000000"/>
                </a:solidFill>
                <a:latin typeface="Arial"/>
              </a:rPr>
              <a:t>TG9a.</a:t>
            </a:r>
            <a:endParaRPr b="0" lang="en-US" sz="3200" spc="-1" strike="noStrike">
              <a:solidFill>
                <a:srgbClr val="000000"/>
              </a:solidFill>
              <a:latin typeface="Arial"/>
            </a:endParaRPr>
          </a:p>
          <a:p>
            <a:pPr lvl="1" marL="838080" indent="-314280">
              <a:lnSpc>
                <a:spcPct val="100000"/>
              </a:lnSpc>
              <a:spcBef>
                <a:spcPts val="1134"/>
              </a:spcBef>
              <a:buClr>
                <a:srgbClr val="000000"/>
              </a:buClr>
              <a:buSzPct val="75000"/>
              <a:buFont typeface="Symbol" charset="2"/>
              <a:buChar char=""/>
            </a:pPr>
            <a:r>
              <a:rPr b="0" lang="en-US" sz="3200" spc="-1" strike="noStrike">
                <a:solidFill>
                  <a:srgbClr val="000000"/>
                </a:solidFill>
                <a:latin typeface="Arial"/>
              </a:rPr>
              <a:t>PAR: 15-24-</a:t>
            </a:r>
            <a:r>
              <a:rPr b="0" lang="en-US" sz="3200" spc="-1" strike="noStrike">
                <a:solidFill>
                  <a:srgbClr val="000000"/>
                </a:solidFill>
                <a:latin typeface="Arial"/>
              </a:rPr>
              <a:t>0284-00</a:t>
            </a:r>
            <a:endParaRPr b="0" lang="en-US" sz="3200" spc="-1" strike="noStrike">
              <a:solidFill>
                <a:srgbClr val="000000"/>
              </a:solidFill>
              <a:latin typeface="Arial"/>
            </a:endParaRPr>
          </a:p>
          <a:p>
            <a:pPr lvl="1" marL="838080" indent="-314280">
              <a:lnSpc>
                <a:spcPct val="100000"/>
              </a:lnSpc>
              <a:spcBef>
                <a:spcPts val="1134"/>
              </a:spcBef>
              <a:buClr>
                <a:srgbClr val="000000"/>
              </a:buClr>
              <a:buSzPct val="75000"/>
              <a:buFont typeface="Symbol" charset="2"/>
              <a:buChar char=""/>
            </a:pPr>
            <a:r>
              <a:rPr b="0" lang="en-US" sz="3200" spc="-1" strike="noStrike">
                <a:solidFill>
                  <a:srgbClr val="000000"/>
                </a:solidFill>
                <a:latin typeface="Arial"/>
              </a:rPr>
              <a:t>CSD: 15-24-</a:t>
            </a:r>
            <a:r>
              <a:rPr b="0" lang="en-US" sz="3200" spc="-1" strike="noStrike">
                <a:solidFill>
                  <a:srgbClr val="000000"/>
                </a:solidFill>
                <a:latin typeface="Arial"/>
              </a:rPr>
              <a:t>0286-02</a:t>
            </a:r>
            <a:endParaRPr b="0" lang="en-US" sz="3200" spc="-1" strike="noStrike">
              <a:solidFill>
                <a:srgbClr val="000000"/>
              </a:solidFill>
              <a:latin typeface="Arial"/>
            </a:endParaRPr>
          </a:p>
          <a:p>
            <a:pPr marL="419040" indent="-314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Finished creating </a:t>
            </a:r>
            <a:r>
              <a:rPr b="0" lang="en-US" sz="3200" spc="-1" strike="noStrike">
                <a:solidFill>
                  <a:srgbClr val="000000"/>
                </a:solidFill>
                <a:latin typeface="Arial"/>
              </a:rPr>
              <a:t>PAR and CSD for </a:t>
            </a:r>
            <a:r>
              <a:rPr b="0" lang="en-US" sz="3200" spc="-1" strike="noStrike">
                <a:solidFill>
                  <a:srgbClr val="000000"/>
                </a:solidFill>
                <a:latin typeface="Arial"/>
              </a:rPr>
              <a:t>TG4ae.</a:t>
            </a:r>
            <a:endParaRPr b="0" lang="en-US" sz="3200" spc="-1" strike="noStrike">
              <a:solidFill>
                <a:srgbClr val="000000"/>
              </a:solidFill>
              <a:latin typeface="Arial"/>
            </a:endParaRPr>
          </a:p>
          <a:p>
            <a:pPr lvl="1" marL="838080" indent="-314280">
              <a:lnSpc>
                <a:spcPct val="100000"/>
              </a:lnSpc>
              <a:spcBef>
                <a:spcPts val="1134"/>
              </a:spcBef>
              <a:buClr>
                <a:srgbClr val="000000"/>
              </a:buClr>
              <a:buSzPct val="75000"/>
              <a:buFont typeface="Symbol" charset="2"/>
              <a:buChar char=""/>
            </a:pPr>
            <a:r>
              <a:rPr b="0" lang="en-US" sz="3200" spc="-1" strike="noStrike">
                <a:solidFill>
                  <a:srgbClr val="000000"/>
                </a:solidFill>
                <a:latin typeface="Arial"/>
              </a:rPr>
              <a:t>PAR: 15-24-</a:t>
            </a:r>
            <a:r>
              <a:rPr b="0" lang="en-US" sz="3200" spc="-1" strike="noStrike">
                <a:solidFill>
                  <a:srgbClr val="000000"/>
                </a:solidFill>
                <a:latin typeface="Arial"/>
              </a:rPr>
              <a:t>0267-01</a:t>
            </a:r>
            <a:endParaRPr b="0" lang="en-US" sz="3200" spc="-1" strike="noStrike">
              <a:solidFill>
                <a:srgbClr val="000000"/>
              </a:solidFill>
              <a:latin typeface="Arial"/>
            </a:endParaRPr>
          </a:p>
          <a:p>
            <a:pPr lvl="1" marL="838080" indent="-314280">
              <a:lnSpc>
                <a:spcPct val="100000"/>
              </a:lnSpc>
              <a:spcBef>
                <a:spcPts val="1134"/>
              </a:spcBef>
              <a:buClr>
                <a:srgbClr val="000000"/>
              </a:buClr>
              <a:buSzPct val="75000"/>
              <a:buFont typeface="Symbol" charset="2"/>
              <a:buChar char=""/>
            </a:pPr>
            <a:r>
              <a:rPr b="0" lang="en-US" sz="3200" spc="-1" strike="noStrike">
                <a:solidFill>
                  <a:srgbClr val="000000"/>
                </a:solidFill>
                <a:latin typeface="Arial"/>
              </a:rPr>
              <a:t>CSD: 15-24-</a:t>
            </a:r>
            <a:r>
              <a:rPr b="0" lang="en-US" sz="3200" spc="-1" strike="noStrike">
                <a:solidFill>
                  <a:srgbClr val="000000"/>
                </a:solidFill>
                <a:latin typeface="Arial"/>
              </a:rPr>
              <a:t>0268-01</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2" name="TextShape 1"/>
          <p:cNvSpPr/>
          <p:nvPr/>
        </p:nvSpPr>
        <p:spPr>
          <a:xfrm>
            <a:off x="457200" y="273600"/>
            <a:ext cx="8454240" cy="11397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TG4ae and TG9a</a:t>
            </a:r>
            <a:endParaRPr b="0" lang="en-US" sz="4400" spc="-1" strike="noStrike">
              <a:solidFill>
                <a:srgbClr val="000000"/>
              </a:solidFill>
              <a:latin typeface="Arial"/>
            </a:endParaRPr>
          </a:p>
        </p:txBody>
      </p:sp>
      <p:sp>
        <p:nvSpPr>
          <p:cNvPr id="423" name="TextShape 4"/>
          <p:cNvSpPr/>
          <p:nvPr/>
        </p:nvSpPr>
        <p:spPr>
          <a:xfrm>
            <a:off x="457200" y="1604520"/>
            <a:ext cx="8224200" cy="3972240"/>
          </a:xfrm>
          <a:prstGeom prst="rect">
            <a:avLst/>
          </a:prstGeom>
          <a:noFill/>
          <a:ln w="0">
            <a:noFill/>
          </a:ln>
        </p:spPr>
        <p:style>
          <a:lnRef idx="0"/>
          <a:fillRef idx="0"/>
          <a:effectRef idx="0"/>
          <a:fontRef idx="minor"/>
        </p:style>
        <p:txBody>
          <a:bodyPr lIns="0" rIns="0" tIns="0" bIns="0" anchor="t">
            <a:normAutofit fontScale="92000"/>
          </a:bodyPr>
          <a:p>
            <a:pPr marL="397440" indent="-2980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July:</a:t>
            </a:r>
            <a:endParaRPr b="0" lang="en-US" sz="3200" spc="-1" strike="noStrike">
              <a:solidFill>
                <a:srgbClr val="000000"/>
              </a:solidFill>
              <a:latin typeface="Arial"/>
            </a:endParaRPr>
          </a:p>
          <a:p>
            <a:pPr lvl="2" marL="596160" indent="-1987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One meeting for IG Crypto</a:t>
            </a:r>
            <a:endParaRPr b="0" lang="en-US" sz="3200" spc="-1" strike="noStrike">
              <a:solidFill>
                <a:srgbClr val="000000"/>
              </a:solidFill>
              <a:latin typeface="Arial"/>
            </a:endParaRPr>
          </a:p>
          <a:p>
            <a:pPr lvl="2" marL="596160" indent="-1987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Prosess the comments received to PAR </a:t>
            </a:r>
            <a:r>
              <a:rPr b="0" lang="en-US" sz="3200" spc="-1" strike="noStrike">
                <a:solidFill>
                  <a:srgbClr val="000000"/>
                </a:solidFill>
                <a:latin typeface="Arial"/>
                <a:ea typeface="DejaVu Sans"/>
              </a:rPr>
              <a:t>and CSD</a:t>
            </a:r>
            <a:endParaRPr b="0" lang="en-US" sz="3200" spc="-1" strike="noStrike">
              <a:solidFill>
                <a:srgbClr val="000000"/>
              </a:solidFill>
              <a:latin typeface="Arial"/>
            </a:endParaRPr>
          </a:p>
          <a:p>
            <a:pPr marL="397440" indent="-2980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September:</a:t>
            </a:r>
            <a:endParaRPr b="0" lang="en-US" sz="3200" spc="-1" strike="noStrike">
              <a:solidFill>
                <a:srgbClr val="000000"/>
              </a:solidFill>
              <a:latin typeface="Arial"/>
            </a:endParaRPr>
          </a:p>
          <a:p>
            <a:pPr lvl="2" marL="596160" indent="-1987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One session for each</a:t>
            </a:r>
            <a:endParaRPr b="0" lang="en-US" sz="3200" spc="-1" strike="noStrike">
              <a:solidFill>
                <a:srgbClr val="000000"/>
              </a:solidFill>
              <a:latin typeface="Arial"/>
            </a:endParaRPr>
          </a:p>
          <a:p>
            <a:pPr lvl="2" marL="596160" indent="-1987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on the document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CustomShape 1"/>
          <p:cNvSpPr/>
          <p:nvPr/>
        </p:nvSpPr>
        <p:spPr>
          <a:xfrm>
            <a:off x="339840" y="692280"/>
            <a:ext cx="8821440" cy="379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81" name="CustomShape 2"/>
          <p:cNvSpPr/>
          <p:nvPr/>
        </p:nvSpPr>
        <p:spPr>
          <a:xfrm>
            <a:off x="34920" y="1413000"/>
            <a:ext cx="9126360" cy="48592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CustomShape 1"/>
          <p:cNvSpPr/>
          <p:nvPr/>
        </p:nvSpPr>
        <p:spPr>
          <a:xfrm>
            <a:off x="684360" y="658800"/>
            <a:ext cx="7754760" cy="8110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83" name="CustomShape 2"/>
          <p:cNvSpPr/>
          <p:nvPr/>
        </p:nvSpPr>
        <p:spPr>
          <a:xfrm>
            <a:off x="0" y="1557360"/>
            <a:ext cx="8974080" cy="33670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CustomShape 1"/>
          <p:cNvSpPr/>
          <p:nvPr/>
        </p:nvSpPr>
        <p:spPr>
          <a:xfrm>
            <a:off x="324000" y="630360"/>
            <a:ext cx="8669160" cy="1125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85" name="CustomShape 2"/>
          <p:cNvSpPr/>
          <p:nvPr/>
        </p:nvSpPr>
        <p:spPr>
          <a:xfrm>
            <a:off x="609480" y="1773360"/>
            <a:ext cx="7746840" cy="44496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CustomShape 1"/>
          <p:cNvSpPr/>
          <p:nvPr/>
        </p:nvSpPr>
        <p:spPr>
          <a:xfrm>
            <a:off x="324000" y="630360"/>
            <a:ext cx="8669160" cy="1125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87" name="CustomShape 2"/>
          <p:cNvSpPr/>
          <p:nvPr/>
        </p:nvSpPr>
        <p:spPr>
          <a:xfrm>
            <a:off x="609480" y="1773360"/>
            <a:ext cx="7746840" cy="44496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8" name="CustomShape 1"/>
          <p:cNvSpPr/>
          <p:nvPr/>
        </p:nvSpPr>
        <p:spPr>
          <a:xfrm>
            <a:off x="324000" y="630360"/>
            <a:ext cx="8669160" cy="1125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89" name="CustomShape 2"/>
          <p:cNvSpPr/>
          <p:nvPr/>
        </p:nvSpPr>
        <p:spPr>
          <a:xfrm>
            <a:off x="609480" y="1773360"/>
            <a:ext cx="7746840" cy="44496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CustomShape 1"/>
          <p:cNvSpPr/>
          <p:nvPr/>
        </p:nvSpPr>
        <p:spPr>
          <a:xfrm>
            <a:off x="324000" y="630360"/>
            <a:ext cx="8669160" cy="1125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91" name="CustomShape 2"/>
          <p:cNvSpPr/>
          <p:nvPr/>
        </p:nvSpPr>
        <p:spPr>
          <a:xfrm>
            <a:off x="609480" y="1773360"/>
            <a:ext cx="7746840" cy="44496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CustomShape 1"/>
          <p:cNvSpPr/>
          <p:nvPr/>
        </p:nvSpPr>
        <p:spPr>
          <a:xfrm>
            <a:off x="324000" y="630360"/>
            <a:ext cx="8669160" cy="1125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93" name="CustomShape 2"/>
          <p:cNvSpPr/>
          <p:nvPr/>
        </p:nvSpPr>
        <p:spPr>
          <a:xfrm>
            <a:off x="609480" y="1773360"/>
            <a:ext cx="8429760" cy="44496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9276</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2024-05-15T14:23:41Z</dcterms:modified>
  <cp:revision>173</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