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32"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33"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34"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35"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36"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02469BCD-E04D-4DDA-B8E3-FDA56E6C524E}"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CustomShape 1"/>
          <p:cNvSpPr/>
          <p:nvPr/>
        </p:nvSpPr>
        <p:spPr>
          <a:xfrm>
            <a:off x="3288600" y="9736920"/>
            <a:ext cx="871200" cy="777600"/>
          </a:xfrm>
          <a:prstGeom prst="rect">
            <a:avLst/>
          </a:prstGeom>
          <a:noFill/>
          <a:ln w="0">
            <a:noFill/>
          </a:ln>
        </p:spPr>
        <p:style>
          <a:lnRef idx="0"/>
          <a:fillRef idx="0"/>
          <a:effectRef idx="0"/>
          <a:fontRef idx="minor"/>
        </p:style>
        <p:txBody>
          <a:bodyPr lIns="0" rIns="0" tIns="0" bIns="0" anchor="t">
            <a:noAutofit/>
          </a:bodyPr>
          <a:p>
            <a:pPr algn="r">
              <a:lnSpc>
                <a:spcPct val="100000"/>
              </a:lnSpc>
            </a:pPr>
            <a:fld id="{983115BB-1D31-471D-927D-27A029AF0EC2}"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273" name="PlaceHolder 1"/>
          <p:cNvSpPr>
            <a:spLocks noGrp="1"/>
          </p:cNvSpPr>
          <p:nvPr>
            <p:ph type="body"/>
          </p:nvPr>
        </p:nvSpPr>
        <p:spPr>
          <a:xfrm>
            <a:off x="1036080" y="4777200"/>
            <a:ext cx="5673600" cy="44996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274" name="PlaceHolder 2"/>
          <p:cNvSpPr>
            <a:spLocks noGrp="1"/>
          </p:cNvSpPr>
          <p:nvPr>
            <p:ph type="sldImg"/>
          </p:nvPr>
        </p:nvSpPr>
        <p:spPr>
          <a:xfrm>
            <a:off x="1282680" y="760320"/>
            <a:ext cx="5185800" cy="37321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FD00C91-EF56-4C2B-849E-581A6BA78CA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4CE1889-5E66-43C4-B4A8-1A2F31DD09D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7BF2EC8-9AD5-4E7B-8B55-F6DBA3BE79B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008A542-DB80-4E86-8FCD-F4A17D1E0BE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0DAB714-6FB1-4E09-8FD4-603563475EE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168-00-wng0-ascon-the-lightweight-cryptography-standard-for-iot.pptx" TargetMode="External"/><Relationship Id="rId2" Type="http://schemas.openxmlformats.org/officeDocument/2006/relationships/hyperlink" Target="https://datatracker.ietf.org/doc/rfc9528/"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7" name="CustomShape 1"/>
          <p:cNvSpPr/>
          <p:nvPr/>
        </p:nvSpPr>
        <p:spPr>
          <a:xfrm>
            <a:off x="152280" y="609480"/>
            <a:ext cx="8973000" cy="46076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Crypto Opening Report, Agenda and Closing report for May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April,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Crypto Meeting in May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Crypto May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53680" cy="1048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57" name="CustomShape 2"/>
          <p:cNvSpPr/>
          <p:nvPr/>
        </p:nvSpPr>
        <p:spPr>
          <a:xfrm>
            <a:off x="438120" y="602280"/>
            <a:ext cx="8212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258" name="CustomShape 3"/>
          <p:cNvSpPr/>
          <p:nvPr/>
        </p:nvSpPr>
        <p:spPr>
          <a:xfrm>
            <a:off x="457200" y="1604520"/>
            <a:ext cx="8212320" cy="3960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59" name="CustomShape 4"/>
          <p:cNvSpPr/>
          <p:nvPr/>
        </p:nvSpPr>
        <p:spPr>
          <a:xfrm>
            <a:off x="457200" y="1604520"/>
            <a:ext cx="8210880" cy="39589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Verify that there is interest to create task groups for the crypto changes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on the task groups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457200" y="273600"/>
            <a:ext cx="8217000" cy="1132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US" sz="4400" spc="-1" strike="noStrike">
              <a:solidFill>
                <a:srgbClr val="000000"/>
              </a:solidFill>
              <a:latin typeface="Arial"/>
            </a:endParaRPr>
          </a:p>
        </p:txBody>
      </p:sp>
      <p:sp>
        <p:nvSpPr>
          <p:cNvPr id="261" name="CustomShape 2"/>
          <p:cNvSpPr/>
          <p:nvPr/>
        </p:nvSpPr>
        <p:spPr>
          <a:xfrm>
            <a:off x="457200" y="1604520"/>
            <a:ext cx="7763040" cy="3965040"/>
          </a:xfrm>
          <a:prstGeom prst="rect">
            <a:avLst/>
          </a:prstGeom>
          <a:noFill/>
          <a:ln w="0">
            <a:noFill/>
          </a:ln>
        </p:spPr>
        <p:style>
          <a:lnRef idx="0"/>
          <a:fillRef idx="0"/>
          <a:effectRef idx="0"/>
          <a:fontRef idx="minor"/>
        </p:style>
        <p:txBody>
          <a:bodyPr lIns="0" rIns="0" tIns="0" bIns="0" anchor="t">
            <a:normAutofit fontScale="62000"/>
          </a:bodyPr>
          <a:p>
            <a:pPr marL="763560" indent="-562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143720" indent="-372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143720" indent="-372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15-24-0219-01</a:t>
            </a:r>
            <a:endParaRPr b="0" lang="en-US" sz="3200" spc="-1" strike="noStrike">
              <a:solidFill>
                <a:srgbClr val="000000"/>
              </a:solidFill>
              <a:latin typeface="Arial"/>
            </a:endParaRPr>
          </a:p>
          <a:p>
            <a:pPr lvl="2" marL="1143720" indent="-372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and verify the interest of creating task groups for crypto additions</a:t>
            </a:r>
            <a:endParaRPr b="0" lang="en-US" sz="3200" spc="-1" strike="noStrike">
              <a:solidFill>
                <a:srgbClr val="000000"/>
              </a:solidFill>
              <a:latin typeface="Arial"/>
            </a:endParaRPr>
          </a:p>
          <a:p>
            <a:pPr marL="763560" indent="-562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143720" indent="-372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of the task groups.</a:t>
            </a:r>
            <a:endParaRPr b="0" lang="en-US" sz="3200" spc="-1" strike="noStrike">
              <a:solidFill>
                <a:srgbClr val="000000"/>
              </a:solidFill>
              <a:latin typeface="Arial"/>
            </a:endParaRPr>
          </a:p>
          <a:p>
            <a:pPr marL="763560" indent="-562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143720" indent="-372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of the task groups.</a:t>
            </a:r>
            <a:endParaRPr b="0" lang="en-US" sz="3200" spc="-1" strike="noStrike">
              <a:solidFill>
                <a:srgbClr val="000000"/>
              </a:solidFill>
              <a:latin typeface="Arial"/>
            </a:endParaRPr>
          </a:p>
          <a:p>
            <a:pPr lvl="2" marL="1143720" indent="-372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Topics</a:t>
            </a:r>
            <a:endParaRPr b="0" lang="en-US" sz="4400" spc="-1" strike="noStrike">
              <a:solidFill>
                <a:srgbClr val="000000"/>
              </a:solidFill>
              <a:latin typeface="Arial"/>
            </a:endParaRPr>
          </a:p>
        </p:txBody>
      </p:sp>
      <p:sp>
        <p:nvSpPr>
          <p:cNvPr id="263" name="CustomShape 2"/>
          <p:cNvSpPr/>
          <p:nvPr/>
        </p:nvSpPr>
        <p:spPr>
          <a:xfrm>
            <a:off x="457200" y="1604520"/>
            <a:ext cx="8221320" cy="39686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is two topics of interest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cipher algorithms for 802.15.4</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15-24-0168-00</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KMP for 802.15.9</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Ephemeral Diffie-Hellman Over COSE </a:t>
            </a:r>
            <a:r>
              <a:rPr b="0" lang="en-US" sz="3200" spc="-1" strike="noStrike" u="sng">
                <a:solidFill>
                  <a:srgbClr val="0000ff"/>
                </a:solidFill>
                <a:uFillTx/>
                <a:latin typeface="Arial"/>
                <a:ea typeface="DejaVu Sans"/>
                <a:hlinkClick r:id="rId2"/>
              </a:rPr>
              <a:t>RFC9528</a:t>
            </a:r>
            <a:endParaRPr b="0" lang="en-US" sz="3200" spc="-1" strike="noStrike">
              <a:solidFill>
                <a:srgbClr val="000000"/>
              </a:solidFill>
              <a:latin typeface="Arial"/>
            </a:endParaRPr>
          </a:p>
          <a:p>
            <a:pPr>
              <a:lnSpc>
                <a:spcPct val="100000"/>
              </a:lnSpc>
              <a:spcBef>
                <a:spcPts val="1417"/>
              </a:spcBef>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CustomShape 5"/>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Ascon</a:t>
            </a:r>
            <a:endParaRPr b="0" lang="en-US" sz="4400" spc="-1" strike="noStrike">
              <a:solidFill>
                <a:srgbClr val="000000"/>
              </a:solidFill>
              <a:latin typeface="Arial"/>
            </a:endParaRPr>
          </a:p>
        </p:txBody>
      </p:sp>
      <p:sp>
        <p:nvSpPr>
          <p:cNvPr id="265" name="CustomShape 6"/>
          <p:cNvSpPr/>
          <p:nvPr/>
        </p:nvSpPr>
        <p:spPr>
          <a:xfrm>
            <a:off x="457200" y="1604520"/>
            <a:ext cx="8221320" cy="3968640"/>
          </a:xfrm>
          <a:prstGeom prst="rect">
            <a:avLst/>
          </a:prstGeom>
          <a:noFill/>
          <a:ln w="0">
            <a:noFill/>
          </a:ln>
        </p:spPr>
        <p:style>
          <a:lnRef idx="0"/>
          <a:fillRef idx="0"/>
          <a:effectRef idx="0"/>
          <a:fontRef idx="minor"/>
        </p:style>
        <p:txBody>
          <a:bodyPr lIns="0" rIns="0" tIns="0" bIns="0" anchor="t">
            <a:normAutofit fontScale="70000"/>
          </a:bodyPr>
          <a:p>
            <a:pPr marL="302400" indent="-22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is lightweight crypto algorithm and would be quite suitable for 802.15.4 use. </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It is AEAD algorithm, uses 128-bit nonce etc, thus can be quite easily added to the 802.15.4 which uses same construct.</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versions Ascon-128 and Ascon-128a, most likely we want to pick one (more efficient Ascon-128a?)</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Does not currently support 32-bit tags in standard, that needs to be added.</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Also supports hashing, PRF etc, but those are not yet used in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7"/>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TG4?? Ascon</a:t>
            </a:r>
            <a:endParaRPr b="0" lang="en-US" sz="4400" spc="-1" strike="noStrike">
              <a:solidFill>
                <a:srgbClr val="000000"/>
              </a:solidFill>
              <a:latin typeface="Arial"/>
            </a:endParaRPr>
          </a:p>
        </p:txBody>
      </p:sp>
      <p:sp>
        <p:nvSpPr>
          <p:cNvPr id="267" name="CustomShape 8"/>
          <p:cNvSpPr/>
          <p:nvPr/>
        </p:nvSpPr>
        <p:spPr>
          <a:xfrm>
            <a:off x="457200" y="1604520"/>
            <a:ext cx="8221320" cy="3968640"/>
          </a:xfrm>
          <a:prstGeom prst="rect">
            <a:avLst/>
          </a:prstGeom>
          <a:noFill/>
          <a:ln w="0">
            <a:noFill/>
          </a:ln>
        </p:spPr>
        <p:style>
          <a:lnRef idx="0"/>
          <a:fillRef idx="0"/>
          <a:effectRef idx="0"/>
          <a:fontRef idx="minor"/>
        </p:style>
        <p:txBody>
          <a:bodyPr lIns="0" rIns="0" tIns="0" bIns="0" anchor="t">
            <a:normAutofit fontScale="84000"/>
          </a:bodyPr>
          <a:p>
            <a:pPr marL="362880" indent="-268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802.15.4 amendment that adds Ascon to the 802.15.4.</a:t>
            </a:r>
            <a:endParaRPr b="0" lang="en-US" sz="3200" spc="-1" strike="noStrike">
              <a:solidFill>
                <a:srgbClr val="000000"/>
              </a:solidFill>
              <a:latin typeface="Arial"/>
            </a:endParaRPr>
          </a:p>
          <a:p>
            <a:pPr marL="362880" indent="-268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Changes needed:</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Ascon to secAeadAlgorithm assignment table.</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describe how Ascon is used, most likely very short just refer to the external references.</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provide test vectors similar to Annex C.</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CustomShape 9"/>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EDHOC</a:t>
            </a:r>
            <a:endParaRPr b="0" lang="en-US" sz="4400" spc="-1" strike="noStrike">
              <a:solidFill>
                <a:srgbClr val="000000"/>
              </a:solidFill>
              <a:latin typeface="Arial"/>
            </a:endParaRPr>
          </a:p>
        </p:txBody>
      </p:sp>
      <p:sp>
        <p:nvSpPr>
          <p:cNvPr id="269" name="CustomShape 11"/>
          <p:cNvSpPr/>
          <p:nvPr/>
        </p:nvSpPr>
        <p:spPr>
          <a:xfrm>
            <a:off x="457200" y="1604520"/>
            <a:ext cx="8221320" cy="39686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is lightweight key management protocol.</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Provides mutual authentication, forward secrecy and identity protection.</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Intended for usage in constrained scenarios.</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Three messages, small message sizes.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0"/>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TG9?? EDHOC</a:t>
            </a:r>
            <a:endParaRPr b="0" lang="en-US" sz="4400" spc="-1" strike="noStrike">
              <a:solidFill>
                <a:srgbClr val="000000"/>
              </a:solidFill>
              <a:latin typeface="Arial"/>
            </a:endParaRPr>
          </a:p>
        </p:txBody>
      </p:sp>
      <p:sp>
        <p:nvSpPr>
          <p:cNvPr id="271" name="CustomShape 12"/>
          <p:cNvSpPr/>
          <p:nvPr/>
        </p:nvSpPr>
        <p:spPr>
          <a:xfrm>
            <a:off x="457200" y="1604520"/>
            <a:ext cx="8221320" cy="3968640"/>
          </a:xfrm>
          <a:prstGeom prst="rect">
            <a:avLst/>
          </a:prstGeom>
          <a:noFill/>
          <a:ln w="0">
            <a:noFill/>
          </a:ln>
        </p:spPr>
        <p:style>
          <a:lnRef idx="0"/>
          <a:fillRef idx="0"/>
          <a:effectRef idx="0"/>
          <a:fontRef idx="minor"/>
        </p:style>
        <p:txBody>
          <a:bodyPr lIns="0" rIns="0" tIns="0" bIns="0" anchor="t">
            <a:normAutofit fontScale="87000"/>
          </a:bodyPr>
          <a:p>
            <a:pPr marL="37584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802.15.9 amendment that adds EDHOC to 802.15.9.</a:t>
            </a:r>
            <a:endParaRPr b="0" lang="en-US" sz="3200" spc="-1" strike="noStrike">
              <a:solidFill>
                <a:srgbClr val="000000"/>
              </a:solidFill>
              <a:latin typeface="Arial"/>
            </a:endParaRPr>
          </a:p>
          <a:p>
            <a:pPr marL="37584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Allocate new KMP ID value for 802.15.9. </a:t>
            </a:r>
            <a:endParaRPr b="0" lang="en-US" sz="3200" spc="-1" strike="noStrike">
              <a:solidFill>
                <a:srgbClr val="000000"/>
              </a:solidFill>
              <a:latin typeface="Arial"/>
            </a:endParaRPr>
          </a:p>
          <a:p>
            <a:pPr marL="37584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new Annex that defines how EDHOC is used inside 802.15.4 frames. Needs to define how keys are derived, and how the keys are identified. </a:t>
            </a:r>
            <a:endParaRPr b="0" lang="en-US" sz="3200" spc="-1" strike="noStrike">
              <a:solidFill>
                <a:srgbClr val="000000"/>
              </a:solidFill>
              <a:latin typeface="Arial"/>
            </a:endParaRPr>
          </a:p>
          <a:p>
            <a:pPr marL="37584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Not sure if there is a way to transport broadcast and/or multicast keys.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190440" y="1007640"/>
            <a:ext cx="8745840" cy="553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39" name="CustomShape 2"/>
          <p:cNvSpPr/>
          <p:nvPr/>
        </p:nvSpPr>
        <p:spPr>
          <a:xfrm>
            <a:off x="685800" y="533520"/>
            <a:ext cx="7755120" cy="5922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40" name="CustomShape 3"/>
          <p:cNvSpPr/>
          <p:nvPr/>
        </p:nvSpPr>
        <p:spPr>
          <a:xfrm>
            <a:off x="685800" y="-228600"/>
            <a:ext cx="7755120" cy="1052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41" name="CustomShape 4"/>
          <p:cNvSpPr/>
          <p:nvPr/>
        </p:nvSpPr>
        <p:spPr>
          <a:xfrm>
            <a:off x="380880" y="838080"/>
            <a:ext cx="8440920" cy="5545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339840" y="692280"/>
            <a:ext cx="8821800" cy="379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43" name="CustomShape 2"/>
          <p:cNvSpPr/>
          <p:nvPr/>
        </p:nvSpPr>
        <p:spPr>
          <a:xfrm>
            <a:off x="34920" y="1413000"/>
            <a:ext cx="9126720" cy="4859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4360" y="658800"/>
            <a:ext cx="7755120" cy="811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45" name="CustomShape 2"/>
          <p:cNvSpPr/>
          <p:nvPr/>
        </p:nvSpPr>
        <p:spPr>
          <a:xfrm>
            <a:off x="0" y="1557360"/>
            <a:ext cx="8974440" cy="33674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47"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49"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51"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53"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55" name="CustomShape 2"/>
          <p:cNvSpPr/>
          <p:nvPr/>
        </p:nvSpPr>
        <p:spPr>
          <a:xfrm>
            <a:off x="609480" y="1773360"/>
            <a:ext cx="843012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9212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2024-05-13T15:32:11Z</dcterms:modified>
  <cp:revision>163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