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836" r:id="rId17"/>
    <p:sldId id="5841" r:id="rId18"/>
    <p:sldId id="5845" r:id="rId19"/>
    <p:sldId id="5842" r:id="rId20"/>
    <p:sldId id="5621" r:id="rId21"/>
    <p:sldId id="256" r:id="rId22"/>
    <p:sldId id="5846" r:id="rId23"/>
    <p:sldId id="5830" r:id="rId24"/>
    <p:sldId id="4944" r:id="rId2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showGuides="1">
      <p:cViewPr varScale="1">
        <p:scale>
          <a:sx n="61" d="100"/>
          <a:sy n="61" d="100"/>
        </p:scale>
        <p:origin x="1362" y="3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2892"/>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20</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0729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802.15-24-0218-01-06ma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7059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08ad5fa764194afbed9cfb42220d6cfa"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f6b3dcaaa3f8fd4aef59dabcdf40525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May 2024]</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dirty="0">
                <a:ea typeface="ＭＳ Ｐゴシック" charset="-128"/>
              </a:rPr>
              <a:t> May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May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May 2024</a:t>
            </a:r>
            <a:endParaRPr lang="en-US" altLang="ja-JP" dirty="0"/>
          </a:p>
        </p:txBody>
      </p:sp>
      <p:pic>
        <p:nvPicPr>
          <p:cNvPr id="5" name="図 4">
            <a:extLst>
              <a:ext uri="{FF2B5EF4-FFF2-40B4-BE49-F238E27FC236}">
                <a16:creationId xmlns:a16="http://schemas.microsoft.com/office/drawing/2014/main" id="{67BF952C-AF34-679E-3EF3-8C0A90A65F74}"/>
              </a:ext>
            </a:extLst>
          </p:cNvPr>
          <p:cNvPicPr>
            <a:picLocks noChangeAspect="1"/>
          </p:cNvPicPr>
          <p:nvPr/>
        </p:nvPicPr>
        <p:blipFill>
          <a:blip r:embed="rId2"/>
          <a:stretch>
            <a:fillRect/>
          </a:stretch>
        </p:blipFill>
        <p:spPr>
          <a:xfrm>
            <a:off x="954503" y="609600"/>
            <a:ext cx="6810059" cy="2416565"/>
          </a:xfrm>
          <a:prstGeom prst="rect">
            <a:avLst/>
          </a:prstGeom>
        </p:spPr>
      </p:pic>
      <p:pic>
        <p:nvPicPr>
          <p:cNvPr id="7" name="図 6">
            <a:extLst>
              <a:ext uri="{FF2B5EF4-FFF2-40B4-BE49-F238E27FC236}">
                <a16:creationId xmlns:a16="http://schemas.microsoft.com/office/drawing/2014/main" id="{6ACE3DCD-99D5-8B4C-6156-77E2364F611A}"/>
              </a:ext>
            </a:extLst>
          </p:cNvPr>
          <p:cNvPicPr>
            <a:picLocks noChangeAspect="1"/>
          </p:cNvPicPr>
          <p:nvPr/>
        </p:nvPicPr>
        <p:blipFill>
          <a:blip r:embed="rId3"/>
          <a:stretch>
            <a:fillRect/>
          </a:stretch>
        </p:blipFill>
        <p:spPr>
          <a:xfrm>
            <a:off x="33075" y="3132428"/>
            <a:ext cx="4910450" cy="3115972"/>
          </a:xfrm>
          <a:prstGeom prst="rect">
            <a:avLst/>
          </a:prstGeom>
        </p:spPr>
      </p:pic>
      <p:pic>
        <p:nvPicPr>
          <p:cNvPr id="9" name="図 8">
            <a:extLst>
              <a:ext uri="{FF2B5EF4-FFF2-40B4-BE49-F238E27FC236}">
                <a16:creationId xmlns:a16="http://schemas.microsoft.com/office/drawing/2014/main" id="{8DDAB54E-C12C-A2A1-BA73-228659E44978}"/>
              </a:ext>
            </a:extLst>
          </p:cNvPr>
          <p:cNvPicPr>
            <a:picLocks noChangeAspect="1"/>
          </p:cNvPicPr>
          <p:nvPr/>
        </p:nvPicPr>
        <p:blipFill>
          <a:blip r:embed="rId4"/>
          <a:stretch>
            <a:fillRect/>
          </a:stretch>
        </p:blipFill>
        <p:spPr>
          <a:xfrm>
            <a:off x="4812357" y="3276646"/>
            <a:ext cx="4259742" cy="2743200"/>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May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Warsaw, Poland</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May 13</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4294967295"/>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draft#1.19 of  Draft Proposals for Pre-Ballot</a:t>
            </a:r>
          </a:p>
          <a:p>
            <a:pPr marL="0" indent="0">
              <a:lnSpc>
                <a:spcPts val="2100"/>
              </a:lnSpc>
              <a:buNone/>
            </a:pPr>
            <a:r>
              <a:rPr lang="en-US" altLang="ja-JP" sz="1800" dirty="0">
                <a:solidFill>
                  <a:srgbClr val="FF0000"/>
                </a:solidFill>
              </a:rPr>
              <a:t>•Comment resolution for draft#1.19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500"/>
              </a:lnSpc>
            </a:pPr>
            <a:r>
              <a:rPr lang="en-US" altLang="ja-JP" sz="1200" dirty="0"/>
              <a:t>TG15.6ma meeting call to order</a:t>
            </a:r>
          </a:p>
          <a:p>
            <a:pPr>
              <a:lnSpc>
                <a:spcPts val="1500"/>
              </a:lnSpc>
            </a:pPr>
            <a:r>
              <a:rPr lang="en-US" altLang="ja-JP" sz="1200" dirty="0"/>
              <a:t>Call for essential patents and policies &amp; procedures reminder </a:t>
            </a:r>
          </a:p>
          <a:p>
            <a:pPr>
              <a:lnSpc>
                <a:spcPts val="15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15-24-0186-00</a:t>
            </a:r>
            <a:r>
              <a:rPr lang="en-US" altLang="ja-JP" sz="1200" dirty="0"/>
              <a:t>-06ma</a:t>
            </a:r>
          </a:p>
          <a:p>
            <a:pPr>
              <a:lnSpc>
                <a:spcPts val="1500"/>
              </a:lnSpc>
            </a:pPr>
            <a:r>
              <a:rPr lang="en-US" altLang="ja-JP" sz="1200" dirty="0"/>
              <a:t>Agenda of TG15.6ma May Meeting                                                                                              doc.#15-24-0210--01-06ma   </a:t>
            </a:r>
          </a:p>
          <a:p>
            <a:pPr>
              <a:lnSpc>
                <a:spcPts val="1500"/>
              </a:lnSpc>
            </a:pPr>
            <a:r>
              <a:rPr lang="en-US" altLang="ja-JP" sz="1200" dirty="0"/>
              <a:t>Review and Summary</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doc.#15-22-0389-04-06ma-</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doc.#15-23-0557-03-06ma4</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Draft#1.19                                  doc.#15-24-0xxx-00-06m4</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draft#1.18 for Pre-Ballot WG                                                                              doc.#15-23-0476-14-06ma  </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doc.#15-23-0361-05-06ma</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#15-23-0576-02-06ma         2.  Evaluation of IEEE 802.15.6 Ultra-wideband Physical Layer Utilizing Super Orthogonal Convolutional 22-0562-08-06ma</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3.  Performance Evaluation of Channel Coding Based on TG6ma Channel Model for Some Classes of Coexistence 051-01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4.  Overview and convergence of MAC proposals for 15.6ma                                                    doc.#15-24-0076-03-06ma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5.   MAC Frame Formats Based on Harmonization Agreements                                                doc.#15-24-0034-01-06ma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6.   Simulation results for Nagoya I. T. and YRP-IAI MAC proposal   Based on TG6ma Channel Model      -0352-04-06ma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7.  Preliminary Evaluation on Ranging Accuracy with Interference Cancellation in Coexistence Environments  24-0057-01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8.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9.  </a:t>
            </a:r>
            <a:r>
              <a:rPr lang="it-IT" altLang="ja-JP" sz="1200" dirty="0">
                <a:solidFill>
                  <a:srgbClr val="000000"/>
                </a:solidFill>
                <a:latin typeface="Arial"/>
                <a:cs typeface="Times New Roman" pitchFamily="18" charset="0"/>
              </a:rPr>
              <a:t>TG6ma Channel Model Document for Enhanced Dependability                                            doc.#15-23-0605-03-06ma</a:t>
            </a:r>
            <a:endParaRPr lang="en-US" altLang="ja-JP" sz="1200" dirty="0">
              <a:solidFill>
                <a:srgbClr val="000000"/>
              </a:solidFill>
              <a:latin typeface="Arial"/>
              <a:cs typeface="Times New Roman" pitchFamily="18" charset="0"/>
            </a:endParaRP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11.  Overview and convergence of MAC proposals for 15.6ma                                                    doc.#15-24-0076-01-06ma7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12. Progress Report of TG6ma                                                                                                    doc.#15-23-0056-07-06ma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13. Timeline of TG6ma                                                                                                                 doc.#15.23-0407-05-06ma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14. TG15.6ma Closing Report for May 2024                                                                               doc.#15-24-0vvv-00-06ma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15. TG15.6ma Meeting Minutes for May 2024                                                                             doc.#15-24-0sss-00-06ma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5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17:30 - 19:30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814067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spc="-5" dirty="0">
                <a:solidFill>
                  <a:srgbClr val="000000"/>
                </a:solidFill>
                <a:latin typeface="Arial"/>
                <a:cs typeface="Arial"/>
              </a:rPr>
              <a:t>May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033681751"/>
              </p:ext>
            </p:extLst>
          </p:nvPr>
        </p:nvGraphicFramePr>
        <p:xfrm>
          <a:off x="161221" y="2619270"/>
          <a:ext cx="8931352" cy="1541502"/>
        </p:xfrm>
        <a:graphic>
          <a:graphicData uri="http://schemas.openxmlformats.org/drawingml/2006/table">
            <a:tbl>
              <a:tblPr>
                <a:tableStyleId>{5C22544A-7EE6-4342-B048-85BDC9FD1C3A}</a:tableStyleId>
              </a:tblPr>
              <a:tblGrid>
                <a:gridCol w="8931352">
                  <a:extLst>
                    <a:ext uri="{9D8B030D-6E8A-4147-A177-3AD203B41FA5}">
                      <a16:colId xmlns:a16="http://schemas.microsoft.com/office/drawing/2014/main" val="1525924606"/>
                    </a:ext>
                  </a:extLst>
                </a:gridCol>
              </a:tblGrid>
              <a:tr h="57991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292082">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37742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292082">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8" name="テキスト ボックス 7">
            <a:extLst>
              <a:ext uri="{FF2B5EF4-FFF2-40B4-BE49-F238E27FC236}">
                <a16:creationId xmlns:a16="http://schemas.microsoft.com/office/drawing/2014/main" id="{E1691776-A796-944E-A3A1-16801185097B}"/>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7FD49582-12A9-1CB9-77FB-31B7029EAA95}"/>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graphicFrame>
        <p:nvGraphicFramePr>
          <p:cNvPr id="10" name="表 9">
            <a:extLst>
              <a:ext uri="{FF2B5EF4-FFF2-40B4-BE49-F238E27FC236}">
                <a16:creationId xmlns:a16="http://schemas.microsoft.com/office/drawing/2014/main" id="{20FD8504-B6E1-33FF-BFEE-0D1F693C1014}"/>
              </a:ext>
            </a:extLst>
          </p:cNvPr>
          <p:cNvGraphicFramePr>
            <a:graphicFrameLocks noGrp="1"/>
          </p:cNvGraphicFramePr>
          <p:nvPr>
            <p:extLst>
              <p:ext uri="{D42A27DB-BD31-4B8C-83A1-F6EECF244321}">
                <p14:modId xmlns:p14="http://schemas.microsoft.com/office/powerpoint/2010/main" val="4009601006"/>
              </p:ext>
            </p:extLst>
          </p:nvPr>
        </p:nvGraphicFramePr>
        <p:xfrm>
          <a:off x="161221" y="2172535"/>
          <a:ext cx="8117457" cy="2037069"/>
        </p:xfrm>
        <a:graphic>
          <a:graphicData uri="http://schemas.openxmlformats.org/drawingml/2006/table">
            <a:tbl>
              <a:tblPr/>
              <a:tblGrid>
                <a:gridCol w="8117457">
                  <a:extLst>
                    <a:ext uri="{9D8B030D-6E8A-4147-A177-3AD203B41FA5}">
                      <a16:colId xmlns:a16="http://schemas.microsoft.com/office/drawing/2014/main" val="2952627330"/>
                    </a:ext>
                  </a:extLst>
                </a:gridCol>
              </a:tblGrid>
              <a:tr h="314314">
                <a:tc>
                  <a:txBody>
                    <a:bodyPr/>
                    <a:lstStyle/>
                    <a:p>
                      <a:pPr algn="l" fontAlgn="ctr"/>
                      <a:endParaRPr lang="fi-FI" sz="2000" b="1"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814862783"/>
                  </a:ext>
                </a:extLst>
              </a:tr>
              <a:tr h="301741">
                <a:tc>
                  <a:txBody>
                    <a:bodyPr/>
                    <a:lstStyle/>
                    <a:p>
                      <a:pPr algn="l" fontAlgn="ctr"/>
                      <a:r>
                        <a:rPr lang="fi-FI" sz="2000" b="0" i="0" u="none" strike="noStrike" dirty="0">
                          <a:solidFill>
                            <a:srgbClr val="000000"/>
                          </a:solidFill>
                          <a:effectLst/>
                          <a:latin typeface="Calibri" panose="020F0502020204030204" pitchFamily="34" charset="0"/>
                        </a:rPr>
                        <a:t>802.15 - </a:t>
                      </a:r>
                      <a:r>
                        <a:rPr lang="fi-FI" sz="2000" b="0" i="0" u="none" strike="noStrike" dirty="0" err="1">
                          <a:solidFill>
                            <a:srgbClr val="000000"/>
                          </a:solidFill>
                          <a:effectLst/>
                          <a:latin typeface="Calibri" panose="020F0502020204030204" pitchFamily="34" charset="0"/>
                        </a:rPr>
                        <a:t>May</a:t>
                      </a:r>
                      <a:r>
                        <a:rPr lang="fi-FI" sz="2000" b="0" i="0" u="none" strike="noStrike" dirty="0">
                          <a:solidFill>
                            <a:srgbClr val="000000"/>
                          </a:solidFill>
                          <a:effectLst/>
                          <a:latin typeface="Calibri" panose="020F0502020204030204" pitchFamily="34" charset="0"/>
                        </a:rPr>
                        <a:t> </a:t>
                      </a:r>
                      <a:r>
                        <a:rPr lang="fi-FI" sz="2000" b="0" i="0" u="none" strike="noStrike" dirty="0" err="1">
                          <a:solidFill>
                            <a:srgbClr val="000000"/>
                          </a:solidFill>
                          <a:effectLst/>
                          <a:latin typeface="Calibri" panose="020F0502020204030204" pitchFamily="34" charset="0"/>
                        </a:rPr>
                        <a:t>Mtg</a:t>
                      </a:r>
                      <a:r>
                        <a:rPr lang="fi-FI" sz="2000" b="0" i="0" u="none" strike="noStrike" dirty="0">
                          <a:solidFill>
                            <a:srgbClr val="000000"/>
                          </a:solidFill>
                          <a:effectLst/>
                          <a:latin typeface="Calibri" panose="020F0502020204030204" pitchFamily="34" charset="0"/>
                        </a:rPr>
                        <a:t>. Rm1</a:t>
                      </a:r>
                    </a:p>
                  </a:txBody>
                  <a:tcPr marL="3175" marR="3175" marT="3175" marB="0" anchor="ctr">
                    <a:lnL>
                      <a:noFill/>
                    </a:lnL>
                    <a:lnR>
                      <a:noFill/>
                    </a:lnR>
                    <a:lnT>
                      <a:noFill/>
                    </a:lnT>
                    <a:lnB>
                      <a:noFill/>
                    </a:lnB>
                    <a:noFill/>
                  </a:tcPr>
                </a:tc>
                <a:extLst>
                  <a:ext uri="{0D108BD9-81ED-4DB2-BD59-A6C34878D82A}">
                    <a16:rowId xmlns:a16="http://schemas.microsoft.com/office/drawing/2014/main" val="1562581474"/>
                  </a:ext>
                </a:extLst>
              </a:tr>
              <a:tr h="301741">
                <a:tc>
                  <a:txBody>
                    <a:bodyPr/>
                    <a:lstStyle/>
                    <a:p>
                      <a:pPr algn="l" fontAlgn="ctr"/>
                      <a:r>
                        <a:rPr lang="fi-FI" sz="2000" b="0" i="0" u="none" strike="noStrike" dirty="0">
                          <a:solidFill>
                            <a:srgbClr val="000000"/>
                          </a:solidFill>
                          <a:effectLst/>
                          <a:latin typeface="Calibri" panose="020F0502020204030204" pitchFamily="34" charset="0"/>
                        </a:rPr>
                        <a:t>Join </a:t>
                      </a:r>
                      <a:r>
                        <a:rPr lang="fi-FI" sz="2000" b="0" i="0" u="none" strike="noStrike" dirty="0" err="1">
                          <a:solidFill>
                            <a:srgbClr val="000000"/>
                          </a:solidFill>
                          <a:effectLst/>
                          <a:latin typeface="Calibri" panose="020F0502020204030204" pitchFamily="34" charset="0"/>
                        </a:rPr>
                        <a:t>information</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138886677"/>
                  </a:ext>
                </a:extLst>
              </a:tr>
              <a:tr h="301741">
                <a:tc>
                  <a:txBody>
                    <a:bodyPr/>
                    <a:lstStyle/>
                    <a:p>
                      <a:pPr algn="l" fontAlgn="ctr"/>
                      <a:r>
                        <a:rPr lang="en-US" sz="1600" b="0" i="0" u="sng" strike="noStrike" dirty="0">
                          <a:solidFill>
                            <a:srgbClr val="0000FF"/>
                          </a:solidFill>
                          <a:effectLst/>
                          <a:latin typeface="Arial" panose="020B0604020202020204" pitchFamily="34" charset="0"/>
                          <a:hlinkClick r:id="rId3"/>
                        </a:rPr>
                        <a:t>Meeting link: https://ieeesa.webex.com/ieeesa/j.php?MTID=m08ad5fa764194afbed9cfb42220d6cfa</a:t>
                      </a:r>
                      <a:endParaRPr lang="en-US" sz="16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633426981"/>
                  </a:ext>
                </a:extLst>
              </a:tr>
              <a:tr h="301741">
                <a:tc>
                  <a:txBody>
                    <a:bodyPr/>
                    <a:lstStyle/>
                    <a:p>
                      <a:pPr algn="l" fontAlgn="ctr"/>
                      <a:r>
                        <a:rPr lang="en-US" sz="2000" b="0" i="0" u="none" strike="noStrike">
                          <a:solidFill>
                            <a:srgbClr val="000000"/>
                          </a:solidFill>
                          <a:effectLst/>
                          <a:latin typeface="Calibri" panose="020F0502020204030204" pitchFamily="34" charset="0"/>
                        </a:rPr>
                        <a:t>Meeting number: </a:t>
                      </a:r>
                      <a:r>
                        <a:rPr lang="en-US" sz="2000" b="0" i="0" u="none" strike="noStrike">
                          <a:solidFill>
                            <a:srgbClr val="0000FF"/>
                          </a:solidFill>
                          <a:effectLst/>
                          <a:latin typeface="Calibri" panose="020F0502020204030204" pitchFamily="34" charset="0"/>
                        </a:rPr>
                        <a:t>2330 177 8987</a:t>
                      </a:r>
                      <a:endParaRPr lang="en-US" sz="2000" b="0" i="0" u="none" strike="noStrike">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38982066"/>
                  </a:ext>
                </a:extLst>
              </a:tr>
              <a:tr h="301741">
                <a:tc>
                  <a:txBody>
                    <a:bodyPr/>
                    <a:lstStyle/>
                    <a:p>
                      <a:pPr algn="l" fontAlgn="ctr"/>
                      <a:r>
                        <a:rPr lang="fi-FI" sz="2000" b="0" i="0" u="none" strike="noStrike" dirty="0" err="1">
                          <a:solidFill>
                            <a:srgbClr val="000000"/>
                          </a:solidFill>
                          <a:effectLst/>
                          <a:latin typeface="Calibri" panose="020F0502020204030204" pitchFamily="34" charset="0"/>
                        </a:rPr>
                        <a:t>Password</a:t>
                      </a:r>
                      <a:r>
                        <a:rPr lang="fi-FI" sz="2000" b="0" i="0" u="none" strike="noStrike" dirty="0">
                          <a:solidFill>
                            <a:srgbClr val="000000"/>
                          </a:solidFill>
                          <a:effectLst/>
                          <a:latin typeface="Calibri" panose="020F0502020204030204" pitchFamily="34" charset="0"/>
                        </a:rPr>
                        <a:t>: </a:t>
                      </a:r>
                      <a:r>
                        <a:rPr lang="fi-FI" sz="2000" b="0" i="0" u="none" strike="noStrike" dirty="0">
                          <a:solidFill>
                            <a:srgbClr val="0000FF"/>
                          </a:solidFill>
                          <a:effectLst/>
                          <a:latin typeface="Calibri" panose="020F0502020204030204" pitchFamily="34" charset="0"/>
                        </a:rPr>
                        <a:t>80215maymtgrm1</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372150590"/>
                  </a:ext>
                </a:extLst>
              </a:tr>
            </a:tbl>
          </a:graphicData>
        </a:graphic>
      </p:graphicFrame>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802637053"/>
              </p:ext>
            </p:extLst>
          </p:nvPr>
        </p:nvGraphicFramePr>
        <p:xfrm>
          <a:off x="161221" y="4622076"/>
          <a:ext cx="8931352" cy="1661795"/>
        </p:xfrm>
        <a:graphic>
          <a:graphicData uri="http://schemas.openxmlformats.org/drawingml/2006/table">
            <a:tbl>
              <a:tblPr/>
              <a:tblGrid>
                <a:gridCol w="8931352">
                  <a:extLst>
                    <a:ext uri="{9D8B030D-6E8A-4147-A177-3AD203B41FA5}">
                      <a16:colId xmlns:a16="http://schemas.microsoft.com/office/drawing/2014/main" val="1549527024"/>
                    </a:ext>
                  </a:extLst>
                </a:gridCol>
              </a:tblGrid>
              <a:tr h="266700">
                <a:tc>
                  <a:txBody>
                    <a:bodyPr/>
                    <a:lstStyle/>
                    <a:p>
                      <a:pPr algn="l" fontAlgn="ctr"/>
                      <a:r>
                        <a:rPr lang="fi-FI" sz="1800" b="0" i="0" u="none" strike="noStrike" dirty="0">
                          <a:solidFill>
                            <a:srgbClr val="000000"/>
                          </a:solidFill>
                          <a:effectLst/>
                          <a:latin typeface="Calibri" panose="020F0502020204030204" pitchFamily="34" charset="0"/>
                        </a:rPr>
                        <a:t>802.15 - </a:t>
                      </a:r>
                      <a:r>
                        <a:rPr lang="fi-FI" sz="1800" b="0" i="0" u="none" strike="noStrike" dirty="0" err="1">
                          <a:solidFill>
                            <a:srgbClr val="000000"/>
                          </a:solidFill>
                          <a:effectLst/>
                          <a:latin typeface="Calibri" panose="020F0502020204030204" pitchFamily="34" charset="0"/>
                        </a:rPr>
                        <a:t>May</a:t>
                      </a:r>
                      <a:r>
                        <a:rPr lang="fi-FI" sz="1800" b="0" i="0" u="none" strike="noStrike" dirty="0">
                          <a:solidFill>
                            <a:srgbClr val="000000"/>
                          </a:solidFill>
                          <a:effectLst/>
                          <a:latin typeface="Calibri" panose="020F0502020204030204" pitchFamily="34" charset="0"/>
                        </a:rPr>
                        <a:t> </a:t>
                      </a:r>
                      <a:r>
                        <a:rPr lang="fi-FI" sz="1800" b="0" i="0" u="none" strike="noStrike" dirty="0" err="1">
                          <a:solidFill>
                            <a:srgbClr val="000000"/>
                          </a:solidFill>
                          <a:effectLst/>
                          <a:latin typeface="Calibri" panose="020F0502020204030204" pitchFamily="34" charset="0"/>
                        </a:rPr>
                        <a:t>Mtg</a:t>
                      </a:r>
                      <a:r>
                        <a:rPr lang="fi-FI" sz="1800" b="0" i="0" u="none" strike="noStrike" dirty="0">
                          <a:solidFill>
                            <a:srgbClr val="000000"/>
                          </a:solidFill>
                          <a:effectLst/>
                          <a:latin typeface="Calibri" panose="020F0502020204030204" pitchFamily="34" charset="0"/>
                        </a:rPr>
                        <a:t>. Rm2</a:t>
                      </a: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66700">
                <a:tc>
                  <a:txBody>
                    <a:bodyPr/>
                    <a:lstStyle/>
                    <a:p>
                      <a:pPr algn="l" fontAlgn="ctr"/>
                      <a:r>
                        <a:rPr lang="fi-FI" sz="1800" b="0" i="0" u="none" strike="noStrike" dirty="0">
                          <a:solidFill>
                            <a:srgbClr val="000000"/>
                          </a:solidFill>
                          <a:effectLst/>
                          <a:latin typeface="Calibri" panose="020F0502020204030204" pitchFamily="34" charset="0"/>
                        </a:rPr>
                        <a:t>Join </a:t>
                      </a:r>
                      <a:r>
                        <a:rPr lang="fi-FI" sz="1800" b="0" i="0" u="none" strike="noStrike" dirty="0" err="1">
                          <a:solidFill>
                            <a:srgbClr val="000000"/>
                          </a:solidFill>
                          <a:effectLst/>
                          <a:latin typeface="Calibri" panose="020F0502020204030204" pitchFamily="34" charset="0"/>
                        </a:rPr>
                        <a:t>information</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60350">
                <a:tc>
                  <a:txBody>
                    <a:bodyPr/>
                    <a:lstStyle/>
                    <a:p>
                      <a:pPr algn="l" fontAlgn="ctr"/>
                      <a:r>
                        <a:rPr lang="en-US" sz="1800" b="0" i="0" u="sng" strike="noStrike" dirty="0">
                          <a:solidFill>
                            <a:srgbClr val="0000FF"/>
                          </a:solidFill>
                          <a:effectLst/>
                          <a:latin typeface="Arial" panose="020B0604020202020204" pitchFamily="34" charset="0"/>
                          <a:hlinkClick r:id="rId4"/>
                        </a:rPr>
                        <a:t>Meeting link: https://ieeesa.webex.com/ieeesa/j.php?MTID=mf6b3dcaaa3f8fd4aef59dabcdf40525c</a:t>
                      </a:r>
                      <a:endParaRPr lang="en-US" sz="18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66700">
                <a:tc>
                  <a:txBody>
                    <a:bodyPr/>
                    <a:lstStyle/>
                    <a:p>
                      <a:pPr algn="l" fontAlgn="ctr"/>
                      <a:r>
                        <a:rPr lang="en-US" sz="1800" b="0" i="0" u="none" strike="noStrike" dirty="0">
                          <a:solidFill>
                            <a:srgbClr val="000000"/>
                          </a:solidFill>
                          <a:effectLst/>
                          <a:latin typeface="Calibri" panose="020F0502020204030204" pitchFamily="34" charset="0"/>
                        </a:rPr>
                        <a:t>Meeting number: </a:t>
                      </a:r>
                      <a:r>
                        <a:rPr lang="en-US" sz="1800" b="0" i="0" u="none" strike="noStrike" dirty="0">
                          <a:solidFill>
                            <a:srgbClr val="0000FF"/>
                          </a:solidFill>
                          <a:effectLst/>
                          <a:latin typeface="Calibri" panose="020F0502020204030204" pitchFamily="34" charset="0"/>
                        </a:rPr>
                        <a:t>2343 119 5730</a:t>
                      </a:r>
                      <a:endParaRPr lang="en-US"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66700">
                <a:tc>
                  <a:txBody>
                    <a:bodyPr/>
                    <a:lstStyle/>
                    <a:p>
                      <a:pPr algn="l" fontAlgn="ctr"/>
                      <a:r>
                        <a:rPr lang="fi-FI" sz="1800" b="0" i="0" u="none" strike="noStrike" dirty="0" err="1">
                          <a:solidFill>
                            <a:srgbClr val="000000"/>
                          </a:solidFill>
                          <a:effectLst/>
                          <a:latin typeface="Calibri" panose="020F0502020204030204" pitchFamily="34" charset="0"/>
                        </a:rPr>
                        <a:t>Password</a:t>
                      </a:r>
                      <a:r>
                        <a:rPr lang="fi-FI" sz="1800" b="0" i="0" u="none" strike="noStrike" dirty="0">
                          <a:solidFill>
                            <a:srgbClr val="000000"/>
                          </a:solidFill>
                          <a:effectLst/>
                          <a:latin typeface="Calibri" panose="020F0502020204030204" pitchFamily="34" charset="0"/>
                        </a:rPr>
                        <a:t>: </a:t>
                      </a:r>
                      <a:r>
                        <a:rPr lang="fi-FI" sz="1800" b="0" i="0" u="none" strike="noStrike" dirty="0">
                          <a:solidFill>
                            <a:srgbClr val="0000FF"/>
                          </a:solidFill>
                          <a:effectLst/>
                          <a:latin typeface="Calibri" panose="020F0502020204030204" pitchFamily="34" charset="0"/>
                        </a:rPr>
                        <a:t>80215maymtgrm2</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4294967295"/>
          </p:nvPr>
        </p:nvSpPr>
        <p:spPr>
          <a:xfrm>
            <a:off x="1144295" y="362805"/>
            <a:ext cx="1600200" cy="215444"/>
          </a:xfrm>
        </p:spPr>
        <p:txBody>
          <a:bodyPr/>
          <a:lstStyle/>
          <a:p>
            <a:r>
              <a:rPr lang="en-US" altLang="ja-JP"/>
              <a:t>May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2024. Doc.# 15-24-0186-00-06ma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15-24-0210-01-06ma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79109</TotalTime>
  <Words>3588</Words>
  <Application>Microsoft Office PowerPoint</Application>
  <PresentationFormat>画面に合わせる (4:3)</PresentationFormat>
  <Paragraphs>335</Paragraphs>
  <Slides>24</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Warsaw, Poland  May 13th, 2024 Ryuji Kohno Yokohama National University(YNU), YRP International Alliance Institute(YRP-IAI)</vt:lpstr>
      <vt:lpstr>TG15.6ma Plenary Session Schedule for 12-17th, May 2024</vt:lpstr>
      <vt:lpstr>TG15.6ma Plenary Session Schedule for 12-17th, May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12-17th, May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155</cp:revision>
  <cp:lastPrinted>2022-07-06T15:32:43Z</cp:lastPrinted>
  <dcterms:created xsi:type="dcterms:W3CDTF">2020-12-17T10:56:09Z</dcterms:created>
  <dcterms:modified xsi:type="dcterms:W3CDTF">2024-05-13T07:28:09Z</dcterms:modified>
</cp:coreProperties>
</file>