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9" r:id="rId2"/>
    <p:sldId id="258" r:id="rId3"/>
    <p:sldId id="5610" r:id="rId4"/>
    <p:sldId id="5833" r:id="rId5"/>
    <p:sldId id="284" r:id="rId6"/>
    <p:sldId id="281" r:id="rId7"/>
    <p:sldId id="271" r:id="rId8"/>
    <p:sldId id="273" r:id="rId9"/>
    <p:sldId id="274" r:id="rId10"/>
    <p:sldId id="282" r:id="rId11"/>
    <p:sldId id="276" r:id="rId12"/>
    <p:sldId id="262" r:id="rId13"/>
    <p:sldId id="263" r:id="rId14"/>
    <p:sldId id="264" r:id="rId15"/>
    <p:sldId id="5084" r:id="rId16"/>
    <p:sldId id="5836" r:id="rId17"/>
    <p:sldId id="5841" r:id="rId18"/>
    <p:sldId id="5845" r:id="rId19"/>
    <p:sldId id="5842" r:id="rId20"/>
    <p:sldId id="5621" r:id="rId21"/>
    <p:sldId id="256" r:id="rId22"/>
    <p:sldId id="5846" r:id="rId23"/>
    <p:sldId id="5830" r:id="rId24"/>
    <p:sldId id="4944" r:id="rId25"/>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9" autoAdjust="0"/>
    <p:restoredTop sz="94660"/>
  </p:normalViewPr>
  <p:slideViewPr>
    <p:cSldViewPr snapToGrid="0" showGuides="1">
      <p:cViewPr varScale="1">
        <p:scale>
          <a:sx n="60" d="100"/>
          <a:sy n="60" d="100"/>
        </p:scale>
        <p:origin x="2452" y="44"/>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2892"/>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2024/5/4</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20</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21</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07293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24</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01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802.15-24-0218-00-06ma</a:t>
            </a:r>
          </a:p>
        </p:txBody>
      </p:sp>
      <p:sp>
        <p:nvSpPr>
          <p:cNvPr id="1032" name="Line 8"/>
          <p:cNvSpPr>
            <a:spLocks noChangeShapeType="1"/>
          </p:cNvSpPr>
          <p:nvPr/>
        </p:nvSpPr>
        <p:spPr bwMode="auto">
          <a:xfrm>
            <a:off x="685800" y="60946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762590" y="37059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grouper.ieee.org/groups/802/15/pub/Meeting_Plan.html" TargetMode="Externa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5/pub/TG6ma.html" TargetMode="External"/><Relationship Id="rId2" Type="http://schemas.openxmlformats.org/officeDocument/2006/relationships/hyperlink" Target="mailto:kohno@yrp-iai.jp?subject=TG15.6ma%20mail"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08ad5fa764194afbed9cfb42220d6cfa"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ieeesa.webex.com/ieeesa/j.php?MTID=mf6b3dcaaa3f8fd4aef59dabcdf40525c"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573024"/>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May 2024]</a:t>
            </a:r>
          </a:p>
          <a:p>
            <a:r>
              <a:rPr lang="en-US" altLang="ja-JP" sz="1600" b="1" dirty="0">
                <a:ea typeface="ＭＳ Ｐゴシック" charset="-128"/>
              </a:rPr>
              <a:t>Date Submitted: </a:t>
            </a:r>
            <a:r>
              <a:rPr lang="en-US" altLang="ja-JP" sz="1600" dirty="0">
                <a:ea typeface="ＭＳ Ｐゴシック" charset="-128"/>
              </a:rPr>
              <a:t>[3</a:t>
            </a:r>
            <a:r>
              <a:rPr lang="en-US" altLang="ja-JP" sz="1600" baseline="30000" dirty="0">
                <a:ea typeface="ＭＳ Ｐゴシック" charset="-128"/>
              </a:rPr>
              <a:t>rd</a:t>
            </a:r>
            <a:r>
              <a:rPr lang="en-US" altLang="ja-JP" sz="1600" dirty="0">
                <a:ea typeface="ＭＳ Ｐゴシック" charset="-128"/>
              </a:rPr>
              <a:t> May 2024]</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May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May 2024</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May 2024</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May 2024</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May 2024</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May 2024</a:t>
            </a:r>
            <a:endParaRPr lang="en-US" altLang="ja-JP" dirty="0"/>
          </a:p>
        </p:txBody>
      </p:sp>
      <p:sp>
        <p:nvSpPr>
          <p:cNvPr id="5" name="object 2">
            <a:extLst>
              <a:ext uri="{FF2B5EF4-FFF2-40B4-BE49-F238E27FC236}">
                <a16:creationId xmlns:a16="http://schemas.microsoft.com/office/drawing/2014/main" id="{5517EF6B-3EB4-2C59-ED97-320C999242B8}"/>
              </a:ext>
            </a:extLst>
          </p:cNvPr>
          <p:cNvSpPr txBox="1"/>
          <p:nvPr/>
        </p:nvSpPr>
        <p:spPr>
          <a:xfrm>
            <a:off x="1328364" y="770409"/>
            <a:ext cx="5682615" cy="959237"/>
          </a:xfrm>
          <a:prstGeom prst="rect">
            <a:avLst/>
          </a:prstGeom>
        </p:spPr>
        <p:txBody>
          <a:bodyPr vert="horz" wrap="square" lIns="0" tIns="15240" rIns="0" bIns="0" rtlCol="0">
            <a:spAutoFit/>
          </a:bodyPr>
          <a:lstStyle/>
          <a:p>
            <a:pPr marL="2270760">
              <a:lnSpc>
                <a:spcPts val="2420"/>
              </a:lnSpc>
              <a:spcBef>
                <a:spcPts val="120"/>
              </a:spcBef>
            </a:pPr>
            <a:r>
              <a:rPr sz="2050" b="1" dirty="0">
                <a:solidFill>
                  <a:srgbClr val="056AB3"/>
                </a:solidFill>
                <a:latin typeface="Arial"/>
                <a:cs typeface="Arial"/>
              </a:rPr>
              <a:t>2024</a:t>
            </a:r>
            <a:r>
              <a:rPr sz="2050" b="1" spc="35" dirty="0">
                <a:solidFill>
                  <a:srgbClr val="056AB3"/>
                </a:solidFill>
                <a:latin typeface="Arial"/>
                <a:cs typeface="Arial"/>
              </a:rPr>
              <a:t> </a:t>
            </a:r>
            <a:r>
              <a:rPr lang="en-US" altLang="ja-JP" sz="2050" b="1" spc="35" dirty="0">
                <a:solidFill>
                  <a:srgbClr val="056AB3"/>
                </a:solidFill>
                <a:latin typeface="Arial"/>
                <a:cs typeface="Arial"/>
              </a:rPr>
              <a:t>March</a:t>
            </a:r>
            <a:endParaRPr sz="2050" dirty="0">
              <a:latin typeface="Arial"/>
              <a:cs typeface="Arial"/>
            </a:endParaRPr>
          </a:p>
          <a:p>
            <a:pPr marL="718185">
              <a:lnSpc>
                <a:spcPts val="2420"/>
              </a:lnSpc>
            </a:pPr>
            <a:r>
              <a:rPr sz="2050" b="1" dirty="0">
                <a:solidFill>
                  <a:srgbClr val="056AB3"/>
                </a:solidFill>
                <a:latin typeface="Arial"/>
                <a:cs typeface="Arial"/>
              </a:rPr>
              <a:t>IEEE</a:t>
            </a:r>
            <a:r>
              <a:rPr sz="2050" b="1" spc="45" dirty="0">
                <a:solidFill>
                  <a:srgbClr val="056AB3"/>
                </a:solidFill>
                <a:latin typeface="Arial"/>
                <a:cs typeface="Arial"/>
              </a:rPr>
              <a:t> </a:t>
            </a:r>
            <a:r>
              <a:rPr sz="2050" b="1" dirty="0">
                <a:solidFill>
                  <a:srgbClr val="056AB3"/>
                </a:solidFill>
                <a:latin typeface="Arial"/>
                <a:cs typeface="Arial"/>
              </a:rPr>
              <a:t>802</a:t>
            </a:r>
            <a:r>
              <a:rPr sz="2050" b="1" spc="45" dirty="0">
                <a:solidFill>
                  <a:srgbClr val="056AB3"/>
                </a:solidFill>
                <a:latin typeface="Arial"/>
                <a:cs typeface="Arial"/>
              </a:rPr>
              <a:t> </a:t>
            </a:r>
            <a:r>
              <a:rPr sz="2050" b="1" dirty="0">
                <a:solidFill>
                  <a:srgbClr val="056AB3"/>
                </a:solidFill>
                <a:latin typeface="Arial"/>
                <a:cs typeface="Arial"/>
              </a:rPr>
              <a:t>WIRELESS</a:t>
            </a:r>
            <a:r>
              <a:rPr sz="2050" b="1" spc="45" dirty="0">
                <a:solidFill>
                  <a:srgbClr val="056AB3"/>
                </a:solidFill>
                <a:latin typeface="Arial"/>
                <a:cs typeface="Arial"/>
              </a:rPr>
              <a:t> </a:t>
            </a:r>
            <a:r>
              <a:rPr lang="en-US" altLang="ja-JP" sz="2050" b="1" spc="45" dirty="0">
                <a:solidFill>
                  <a:srgbClr val="056AB3"/>
                </a:solidFill>
                <a:latin typeface="Arial"/>
                <a:cs typeface="Arial"/>
              </a:rPr>
              <a:t>Plenary</a:t>
            </a:r>
            <a:r>
              <a:rPr sz="2050" b="1" spc="45" dirty="0">
                <a:solidFill>
                  <a:srgbClr val="056AB3"/>
                </a:solidFill>
                <a:latin typeface="Arial"/>
                <a:cs typeface="Arial"/>
              </a:rPr>
              <a:t> </a:t>
            </a:r>
            <a:r>
              <a:rPr sz="2050" b="1" spc="-10" dirty="0">
                <a:solidFill>
                  <a:srgbClr val="056AB3"/>
                </a:solidFill>
                <a:latin typeface="Arial"/>
                <a:cs typeface="Arial"/>
              </a:rPr>
              <a:t>SESSION</a:t>
            </a:r>
            <a:endParaRPr sz="2050" dirty="0">
              <a:latin typeface="Arial"/>
              <a:cs typeface="Arial"/>
            </a:endParaRPr>
          </a:p>
          <a:p>
            <a:pPr marL="12700">
              <a:lnSpc>
                <a:spcPct val="100000"/>
              </a:lnSpc>
              <a:spcBef>
                <a:spcPts val="1019"/>
              </a:spcBef>
            </a:pPr>
            <a:r>
              <a:rPr lang="en-US" altLang="ja-JP" sz="1300" dirty="0">
                <a:solidFill>
                  <a:srgbClr val="056AB3"/>
                </a:solidFill>
                <a:latin typeface="Arial"/>
                <a:cs typeface="Arial"/>
              </a:rPr>
              <a:t>March</a:t>
            </a:r>
            <a:r>
              <a:rPr lang="ja-JP" altLang="en-US" sz="1300" dirty="0">
                <a:solidFill>
                  <a:srgbClr val="056AB3"/>
                </a:solidFill>
                <a:latin typeface="Arial"/>
                <a:cs typeface="Arial"/>
              </a:rPr>
              <a:t> </a:t>
            </a:r>
            <a:r>
              <a:rPr lang="en-US" altLang="ja-JP" sz="1300" dirty="0">
                <a:solidFill>
                  <a:srgbClr val="056AB3"/>
                </a:solidFill>
                <a:latin typeface="Arial"/>
                <a:cs typeface="Arial"/>
              </a:rPr>
              <a:t>10-15, 2024   Hyatt Regency Denver Colorado Convention Center</a:t>
            </a:r>
          </a:p>
        </p:txBody>
      </p:sp>
      <p:sp>
        <p:nvSpPr>
          <p:cNvPr id="8" name="テキスト ボックス 7">
            <a:extLst>
              <a:ext uri="{FF2B5EF4-FFF2-40B4-BE49-F238E27FC236}">
                <a16:creationId xmlns:a16="http://schemas.microsoft.com/office/drawing/2014/main" id="{5DAF32BA-ED1F-CEDE-A476-2F2742795990}"/>
              </a:ext>
            </a:extLst>
          </p:cNvPr>
          <p:cNvSpPr txBox="1"/>
          <p:nvPr/>
        </p:nvSpPr>
        <p:spPr>
          <a:xfrm>
            <a:off x="528809" y="1533655"/>
            <a:ext cx="8459517" cy="4647426"/>
          </a:xfrm>
          <a:prstGeom prst="rect">
            <a:avLst/>
          </a:prstGeom>
          <a:noFill/>
        </p:spPr>
        <p:txBody>
          <a:bodyPr wrap="square">
            <a:spAutoFit/>
          </a:bodyPr>
          <a:lstStyle/>
          <a:p>
            <a:pPr algn="l"/>
            <a:endParaRPr lang="ja-JP" altLang="en-US" sz="2000" b="0" i="0" u="none" strike="noStrike" baseline="0" dirty="0">
              <a:solidFill>
                <a:srgbClr val="000000"/>
              </a:solidFill>
              <a:latin typeface="Times New Roman" panose="02020603050405020304" pitchFamily="18" charset="0"/>
            </a:endParaRPr>
          </a:p>
          <a:p>
            <a:r>
              <a:rPr lang="en-US" altLang="ja-JP" sz="2400" b="1" i="0" u="none" strike="noStrike" baseline="0" dirty="0">
                <a:solidFill>
                  <a:srgbClr val="353744"/>
                </a:solidFill>
                <a:latin typeface="Times New Roman" panose="02020603050405020304" pitchFamily="18" charset="0"/>
              </a:rPr>
              <a:t>Early Registration Deadline: Friday January 12, 2024 </a:t>
            </a:r>
            <a:endParaRPr lang="en-US" altLang="ja-JP" sz="2400" b="0" i="0" u="none" strike="noStrike" baseline="0" dirty="0">
              <a:solidFill>
                <a:srgbClr val="353744"/>
              </a:solidFill>
              <a:latin typeface="Times New Roman" panose="02020603050405020304" pitchFamily="18" charset="0"/>
            </a:endParaRPr>
          </a:p>
          <a:p>
            <a:r>
              <a:rPr lang="en-US" altLang="ja-JP" sz="1800" b="0" i="0" u="none" strike="noStrike" baseline="0" dirty="0">
                <a:solidFill>
                  <a:srgbClr val="353744"/>
                </a:solidFill>
                <a:latin typeface="Times New Roman" panose="02020603050405020304" pitchFamily="18" charset="0"/>
              </a:rPr>
              <a:t>The March 2024 IEEE 802 Plenary is scheduled to take place in Denver Colorado, USA at the Hyatt Regency Denver Colorado Convention Center. In-Person and Virtual participation will be available for this session.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Participating Working Groups: 802.1, 802.3, 802.11, 802.15, 801.18, 802.19, 802.24 </a:t>
            </a:r>
            <a:endParaRPr lang="en-US" altLang="ja-JP" sz="1800" b="0" i="0" u="none" strike="noStrike" baseline="0" dirty="0">
              <a:solidFill>
                <a:srgbClr val="000000"/>
              </a:solidFill>
              <a:latin typeface="Times New Roman" panose="02020603050405020304" pitchFamily="18" charset="0"/>
            </a:endParaRPr>
          </a:p>
          <a:p>
            <a:r>
              <a:rPr lang="en-US" altLang="ja-JP" sz="2400" b="1" i="0" u="none" strike="noStrike" baseline="0" dirty="0">
                <a:solidFill>
                  <a:srgbClr val="353744"/>
                </a:solidFill>
                <a:latin typeface="Times New Roman" panose="02020603050405020304" pitchFamily="18" charset="0"/>
              </a:rPr>
              <a:t>Session Registration and Information Website: </a:t>
            </a:r>
            <a:r>
              <a:rPr lang="en-US" altLang="ja-JP" sz="2400" b="1" i="0" u="none" strike="noStrike" baseline="0" dirty="0">
                <a:solidFill>
                  <a:srgbClr val="1154CC"/>
                </a:solidFill>
                <a:latin typeface="Times New Roman" panose="02020603050405020304" pitchFamily="18" charset="0"/>
              </a:rPr>
              <a:t>https://cvent.me/PE85XZ </a:t>
            </a:r>
            <a:endParaRPr lang="en-US" altLang="ja-JP" sz="2400" b="0" i="0" u="none" strike="noStrike" baseline="0" dirty="0">
              <a:solidFill>
                <a:srgbClr val="1154CC"/>
              </a:solidFill>
              <a:latin typeface="Times New Roman" panose="02020603050405020304" pitchFamily="18" charset="0"/>
            </a:endParaRPr>
          </a:p>
          <a:p>
            <a:r>
              <a:rPr lang="en-US" altLang="ja-JP" sz="2400" b="1" i="0" u="none" strike="noStrike" baseline="0" dirty="0">
                <a:solidFill>
                  <a:srgbClr val="1154CC"/>
                </a:solidFill>
                <a:latin typeface="Times New Roman" panose="02020603050405020304" pitchFamily="18" charset="0"/>
              </a:rPr>
              <a:t>Registration Fees and Deadlines </a:t>
            </a:r>
            <a:endParaRPr lang="en-US" altLang="ja-JP" sz="2400" b="0" i="0" u="none" strike="noStrike" baseline="0" dirty="0">
              <a:solidFill>
                <a:srgbClr val="1154CC"/>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Early </a:t>
            </a:r>
            <a:r>
              <a:rPr lang="en-US" altLang="ja-JP" sz="1800" b="0" i="0" u="none" strike="noStrike" baseline="0" dirty="0">
                <a:solidFill>
                  <a:srgbClr val="353744"/>
                </a:solidFill>
                <a:latin typeface="Times New Roman" panose="02020603050405020304" pitchFamily="18" charset="0"/>
              </a:rPr>
              <a:t>$US 800.00 until January 12,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Standard </a:t>
            </a:r>
            <a:r>
              <a:rPr lang="en-US" altLang="ja-JP" sz="1800" b="0" i="0" u="none" strike="noStrike" baseline="0" dirty="0">
                <a:solidFill>
                  <a:srgbClr val="353744"/>
                </a:solidFill>
                <a:latin typeface="Times New Roman" panose="02020603050405020304" pitchFamily="18" charset="0"/>
              </a:rPr>
              <a:t>$US 1150.00 After January 12, until March 1,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Late/Onsite </a:t>
            </a:r>
            <a:r>
              <a:rPr lang="en-US" altLang="ja-JP" sz="1800" b="0" i="0" u="none" strike="noStrike" baseline="0" dirty="0">
                <a:solidFill>
                  <a:srgbClr val="353744"/>
                </a:solidFill>
                <a:latin typeface="Times New Roman" panose="02020603050405020304" pitchFamily="18" charset="0"/>
              </a:rPr>
              <a:t>$US 1500.00 after March 1,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Student $US 100.00 </a:t>
            </a:r>
            <a:endParaRPr lang="en-US" altLang="ja-JP" sz="1800" b="0" i="0" u="none" strike="noStrike" baseline="0" dirty="0">
              <a:solidFill>
                <a:srgbClr val="353744"/>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Social Tickets: </a:t>
            </a:r>
            <a:r>
              <a:rPr lang="en-US" altLang="ja-JP" sz="1800" b="0" i="0" u="none" strike="noStrike" baseline="0" dirty="0">
                <a:solidFill>
                  <a:srgbClr val="353744"/>
                </a:solidFill>
                <a:latin typeface="Times New Roman" panose="02020603050405020304" pitchFamily="18" charset="0"/>
              </a:rPr>
              <a:t>Optional purchase for In-Person Attendees and their Guests </a:t>
            </a:r>
            <a:endParaRPr lang="en-US" altLang="ja-JP" sz="1800" b="0" i="0" u="none" strike="noStrike" baseline="0" dirty="0">
              <a:solidFill>
                <a:srgbClr val="000000"/>
              </a:solidFill>
              <a:latin typeface="Times New Roman" panose="02020603050405020304" pitchFamily="18" charset="0"/>
            </a:endParaRPr>
          </a:p>
          <a:p>
            <a:r>
              <a:rPr lang="en-US" altLang="ja-JP" sz="1800" b="0" i="0" u="none" strike="noStrike" baseline="0" dirty="0">
                <a:solidFill>
                  <a:srgbClr val="353744"/>
                </a:solidFill>
                <a:latin typeface="Times New Roman" panose="02020603050405020304" pitchFamily="18" charset="0"/>
              </a:rPr>
              <a:t>$US 24.99 per ticket Until March 15, 2024 </a:t>
            </a:r>
            <a:endParaRPr lang="ja-JP" altLang="en-US" dirty="0"/>
          </a:p>
        </p:txBody>
      </p:sp>
    </p:spTree>
    <p:extLst>
      <p:ext uri="{BB962C8B-B14F-4D97-AF65-F5344CB8AC3E}">
        <p14:creationId xmlns:p14="http://schemas.microsoft.com/office/powerpoint/2010/main" val="4277718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D4612FC-1BBE-53D1-0C77-A453D3FCB27D}"/>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17</a:t>
            </a:fld>
            <a:endParaRPr lang="en-US" altLang="ja-JP" dirty="0"/>
          </a:p>
        </p:txBody>
      </p:sp>
      <p:sp>
        <p:nvSpPr>
          <p:cNvPr id="3" name="日付プレースホルダー 2">
            <a:extLst>
              <a:ext uri="{FF2B5EF4-FFF2-40B4-BE49-F238E27FC236}">
                <a16:creationId xmlns:a16="http://schemas.microsoft.com/office/drawing/2014/main" id="{F808956D-D112-6FE5-58A4-EF9CD7B881FC}"/>
              </a:ext>
            </a:extLst>
          </p:cNvPr>
          <p:cNvSpPr>
            <a:spLocks noGrp="1"/>
          </p:cNvSpPr>
          <p:nvPr>
            <p:ph type="dt" sz="half" idx="2"/>
          </p:nvPr>
        </p:nvSpPr>
        <p:spPr/>
        <p:txBody>
          <a:bodyPr/>
          <a:lstStyle/>
          <a:p>
            <a:r>
              <a:rPr lang="en-US" altLang="ja-JP"/>
              <a:t>May 2024</a:t>
            </a:r>
            <a:endParaRPr lang="en-US" altLang="ja-JP" dirty="0"/>
          </a:p>
        </p:txBody>
      </p:sp>
      <p:pic>
        <p:nvPicPr>
          <p:cNvPr id="5" name="図 4">
            <a:extLst>
              <a:ext uri="{FF2B5EF4-FFF2-40B4-BE49-F238E27FC236}">
                <a16:creationId xmlns:a16="http://schemas.microsoft.com/office/drawing/2014/main" id="{67BF952C-AF34-679E-3EF3-8C0A90A65F74}"/>
              </a:ext>
            </a:extLst>
          </p:cNvPr>
          <p:cNvPicPr>
            <a:picLocks noChangeAspect="1"/>
          </p:cNvPicPr>
          <p:nvPr/>
        </p:nvPicPr>
        <p:blipFill>
          <a:blip r:embed="rId2"/>
          <a:stretch>
            <a:fillRect/>
          </a:stretch>
        </p:blipFill>
        <p:spPr>
          <a:xfrm>
            <a:off x="954503" y="609600"/>
            <a:ext cx="6810059" cy="2416565"/>
          </a:xfrm>
          <a:prstGeom prst="rect">
            <a:avLst/>
          </a:prstGeom>
        </p:spPr>
      </p:pic>
      <p:pic>
        <p:nvPicPr>
          <p:cNvPr id="7" name="図 6">
            <a:extLst>
              <a:ext uri="{FF2B5EF4-FFF2-40B4-BE49-F238E27FC236}">
                <a16:creationId xmlns:a16="http://schemas.microsoft.com/office/drawing/2014/main" id="{6ACE3DCD-99D5-8B4C-6156-77E2364F611A}"/>
              </a:ext>
            </a:extLst>
          </p:cNvPr>
          <p:cNvPicPr>
            <a:picLocks noChangeAspect="1"/>
          </p:cNvPicPr>
          <p:nvPr/>
        </p:nvPicPr>
        <p:blipFill>
          <a:blip r:embed="rId3"/>
          <a:stretch>
            <a:fillRect/>
          </a:stretch>
        </p:blipFill>
        <p:spPr>
          <a:xfrm>
            <a:off x="33075" y="3132428"/>
            <a:ext cx="4910450" cy="3115972"/>
          </a:xfrm>
          <a:prstGeom prst="rect">
            <a:avLst/>
          </a:prstGeom>
        </p:spPr>
      </p:pic>
      <p:pic>
        <p:nvPicPr>
          <p:cNvPr id="9" name="図 8">
            <a:extLst>
              <a:ext uri="{FF2B5EF4-FFF2-40B4-BE49-F238E27FC236}">
                <a16:creationId xmlns:a16="http://schemas.microsoft.com/office/drawing/2014/main" id="{8DDAB54E-C12C-A2A1-BA73-228659E44978}"/>
              </a:ext>
            </a:extLst>
          </p:cNvPr>
          <p:cNvPicPr>
            <a:picLocks noChangeAspect="1"/>
          </p:cNvPicPr>
          <p:nvPr/>
        </p:nvPicPr>
        <p:blipFill>
          <a:blip r:embed="rId4"/>
          <a:stretch>
            <a:fillRect/>
          </a:stretch>
        </p:blipFill>
        <p:spPr>
          <a:xfrm>
            <a:off x="4812357" y="3276646"/>
            <a:ext cx="4259742" cy="2743200"/>
          </a:xfrm>
          <a:prstGeom prst="rect">
            <a:avLst/>
          </a:prstGeom>
        </p:spPr>
      </p:pic>
    </p:spTree>
    <p:extLst>
      <p:ext uri="{BB962C8B-B14F-4D97-AF65-F5344CB8AC3E}">
        <p14:creationId xmlns:p14="http://schemas.microsoft.com/office/powerpoint/2010/main" val="3416756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BE324FD-2AD8-6D2B-A316-B31A720DA19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18</a:t>
            </a:fld>
            <a:endParaRPr lang="en-US" altLang="ja-JP" dirty="0"/>
          </a:p>
        </p:txBody>
      </p:sp>
      <p:sp>
        <p:nvSpPr>
          <p:cNvPr id="3" name="日付プレースホルダー 2">
            <a:extLst>
              <a:ext uri="{FF2B5EF4-FFF2-40B4-BE49-F238E27FC236}">
                <a16:creationId xmlns:a16="http://schemas.microsoft.com/office/drawing/2014/main" id="{484E8DDA-6391-967A-4C4F-20AEBF3D7B16}"/>
              </a:ext>
            </a:extLst>
          </p:cNvPr>
          <p:cNvSpPr>
            <a:spLocks noGrp="1"/>
          </p:cNvSpPr>
          <p:nvPr>
            <p:ph type="dt" sz="half" idx="2"/>
          </p:nvPr>
        </p:nvSpPr>
        <p:spPr/>
        <p:txBody>
          <a:bodyPr/>
          <a:lstStyle/>
          <a:p>
            <a:r>
              <a:rPr lang="en-US" altLang="ja-JP"/>
              <a:t>May 2024</a:t>
            </a:r>
            <a:endParaRPr lang="en-US" altLang="ja-JP" dirty="0"/>
          </a:p>
        </p:txBody>
      </p:sp>
      <p:sp>
        <p:nvSpPr>
          <p:cNvPr id="5" name="テキスト ボックス 4">
            <a:extLst>
              <a:ext uri="{FF2B5EF4-FFF2-40B4-BE49-F238E27FC236}">
                <a16:creationId xmlns:a16="http://schemas.microsoft.com/office/drawing/2014/main" id="{0A839AAC-F518-5E0D-9EC4-A4DE60D9CD7A}"/>
              </a:ext>
            </a:extLst>
          </p:cNvPr>
          <p:cNvSpPr txBox="1"/>
          <p:nvPr/>
        </p:nvSpPr>
        <p:spPr>
          <a:xfrm>
            <a:off x="229485" y="540611"/>
            <a:ext cx="8761229" cy="892552"/>
          </a:xfrm>
          <a:prstGeom prst="rect">
            <a:avLst/>
          </a:prstGeom>
          <a:noFill/>
        </p:spPr>
        <p:txBody>
          <a:bodyPr wrap="square">
            <a:spAutoFit/>
          </a:bodyPr>
          <a:lstStyle/>
          <a:p>
            <a:r>
              <a:rPr lang="en-US" altLang="ja-JP" sz="2800" b="1" i="0" u="none" strike="noStrike" dirty="0">
                <a:effectLst/>
                <a:latin typeface="Arial" panose="020B0604020202020204" pitchFamily="34" charset="0"/>
              </a:rPr>
              <a:t>Future Meeting Schedule</a:t>
            </a:r>
            <a:r>
              <a:rPr lang="en-US" altLang="ja-JP" dirty="0"/>
              <a:t> </a:t>
            </a:r>
            <a:r>
              <a:rPr lang="en-US" altLang="ja-JP" sz="2400" b="0" i="0" u="sng" strike="noStrike" dirty="0">
                <a:solidFill>
                  <a:srgbClr val="0000FF"/>
                </a:solidFill>
                <a:effectLst/>
                <a:latin typeface="Arial" panose="020B0604020202020204" pitchFamily="34" charset="0"/>
                <a:hlinkClick r:id="rId2"/>
              </a:rPr>
              <a:t>https://grouper.ieee.org/groups/802/15/pub/Meeting_Plan.html</a:t>
            </a:r>
            <a:r>
              <a:rPr lang="en-US" altLang="ja-JP" sz="1600" dirty="0"/>
              <a:t> </a:t>
            </a:r>
            <a:endParaRPr lang="ja-JP" altLang="en-US" dirty="0"/>
          </a:p>
        </p:txBody>
      </p:sp>
      <p:pic>
        <p:nvPicPr>
          <p:cNvPr id="7" name="図 6" descr="テキスト, タイムライン&#10;&#10;中程度の精度で自動的に生成された説明">
            <a:extLst>
              <a:ext uri="{FF2B5EF4-FFF2-40B4-BE49-F238E27FC236}">
                <a16:creationId xmlns:a16="http://schemas.microsoft.com/office/drawing/2014/main" id="{E17DB7C4-EBE2-459C-91BC-EE1FCF09CE07}"/>
              </a:ext>
            </a:extLst>
          </p:cNvPr>
          <p:cNvPicPr>
            <a:picLocks noChangeAspect="1"/>
          </p:cNvPicPr>
          <p:nvPr/>
        </p:nvPicPr>
        <p:blipFill>
          <a:blip r:embed="rId3"/>
          <a:stretch>
            <a:fillRect/>
          </a:stretch>
        </p:blipFill>
        <p:spPr>
          <a:xfrm>
            <a:off x="446567" y="1435949"/>
            <a:ext cx="8373865" cy="2774538"/>
          </a:xfrm>
          <a:prstGeom prst="rect">
            <a:avLst/>
          </a:prstGeom>
        </p:spPr>
      </p:pic>
      <p:pic>
        <p:nvPicPr>
          <p:cNvPr id="8" name="図 7" descr="テーブル&#10;&#10;低い精度で自動的に生成された説明">
            <a:extLst>
              <a:ext uri="{FF2B5EF4-FFF2-40B4-BE49-F238E27FC236}">
                <a16:creationId xmlns:a16="http://schemas.microsoft.com/office/drawing/2014/main" id="{C434ABBF-70F4-9509-C2E1-7FF487FE0552}"/>
              </a:ext>
            </a:extLst>
          </p:cNvPr>
          <p:cNvPicPr>
            <a:picLocks noChangeAspect="1"/>
          </p:cNvPicPr>
          <p:nvPr/>
        </p:nvPicPr>
        <p:blipFill>
          <a:blip r:embed="rId4"/>
          <a:stretch>
            <a:fillRect/>
          </a:stretch>
        </p:blipFill>
        <p:spPr>
          <a:xfrm>
            <a:off x="323565" y="4164744"/>
            <a:ext cx="8496867" cy="2310669"/>
          </a:xfrm>
          <a:prstGeom prst="rect">
            <a:avLst/>
          </a:prstGeom>
        </p:spPr>
      </p:pic>
    </p:spTree>
    <p:extLst>
      <p:ext uri="{BB962C8B-B14F-4D97-AF65-F5344CB8AC3E}">
        <p14:creationId xmlns:p14="http://schemas.microsoft.com/office/powerpoint/2010/main" val="1933190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7D9E3D2-F7A2-96A3-122F-5FDF799E50B8}"/>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19</a:t>
            </a:fld>
            <a:endParaRPr lang="en-US" altLang="ja-JP" dirty="0"/>
          </a:p>
        </p:txBody>
      </p:sp>
      <p:sp>
        <p:nvSpPr>
          <p:cNvPr id="3" name="日付プレースホルダー 2">
            <a:extLst>
              <a:ext uri="{FF2B5EF4-FFF2-40B4-BE49-F238E27FC236}">
                <a16:creationId xmlns:a16="http://schemas.microsoft.com/office/drawing/2014/main" id="{4F1F6A68-5744-1909-9926-4198EBF4AA6B}"/>
              </a:ext>
            </a:extLst>
          </p:cNvPr>
          <p:cNvSpPr>
            <a:spLocks noGrp="1"/>
          </p:cNvSpPr>
          <p:nvPr>
            <p:ph type="dt" sz="half" idx="2"/>
          </p:nvPr>
        </p:nvSpPr>
        <p:spPr/>
        <p:txBody>
          <a:bodyPr/>
          <a:lstStyle/>
          <a:p>
            <a:r>
              <a:rPr lang="en-US" altLang="ja-JP"/>
              <a:t>May 2024</a:t>
            </a:r>
            <a:endParaRPr lang="en-US" altLang="ja-JP" dirty="0"/>
          </a:p>
        </p:txBody>
      </p:sp>
      <p:sp>
        <p:nvSpPr>
          <p:cNvPr id="4" name="Rectangle 3">
            <a:extLst>
              <a:ext uri="{FF2B5EF4-FFF2-40B4-BE49-F238E27FC236}">
                <a16:creationId xmlns:a16="http://schemas.microsoft.com/office/drawing/2014/main" id="{E389BFE1-7906-201B-E891-80D2D8D08092}"/>
              </a:ext>
            </a:extLst>
          </p:cNvPr>
          <p:cNvSpPr txBox="1">
            <a:spLocks noChangeArrowheads="1"/>
          </p:cNvSpPr>
          <p:nvPr/>
        </p:nvSpPr>
        <p:spPr>
          <a:xfrm>
            <a:off x="266700" y="1447703"/>
            <a:ext cx="8686800" cy="495456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Chair: </a:t>
            </a:r>
            <a:r>
              <a:rPr lang="en-US" sz="1000" b="1" kern="1200">
                <a:latin typeface="Arial" panose="020B0604020202020204" pitchFamily="34" charset="0"/>
                <a:cs typeface="Arial" panose="020B0604020202020204" pitchFamily="34" charset="0"/>
                <a:hlinkClick r:id="rId2"/>
              </a:rPr>
              <a:t>Ryuji Kohno</a:t>
            </a:r>
            <a:endParaRPr lang="en-US" sz="1000" b="1" kern="1200">
              <a:solidFill>
                <a:srgbClr val="0000FF"/>
              </a:solidFill>
              <a:latin typeface="Arial" panose="020B0604020202020204" pitchFamily="34" charset="0"/>
              <a:cs typeface="Arial" panose="020B0604020202020204" pitchFamily="34" charset="0"/>
            </a:endParaRPr>
          </a:p>
          <a:p>
            <a:pPr marL="0" indent="0" defTabSz="914400" fontAlgn="b">
              <a:lnSpc>
                <a:spcPct val="80000"/>
              </a:lnSpc>
              <a:spcAft>
                <a:spcPts val="0"/>
              </a:spcAft>
              <a:buFontTx/>
              <a:buNone/>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Objective:</a:t>
            </a:r>
          </a:p>
          <a:p>
            <a:pPr marL="457200"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Enhancements to the Body Area Networks (BAN) Ultra Wideband (UWB) physical layer (PHY) and media access control (MAC) to support enhanced dependability to a human BAN (HBAN) and adds support for vehicle BAN (VBAN), a coordinator in a vehicle with devices around the vehicular body.</a:t>
            </a:r>
          </a:p>
          <a:p>
            <a:pPr marL="457200"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solidFill>
                  <a:srgbClr val="0000FF"/>
                </a:solidFill>
                <a:latin typeface="Arial" panose="020B0604020202020204" pitchFamily="34" charset="0"/>
                <a:cs typeface="Arial" panose="020B0604020202020204" pitchFamily="34" charset="0"/>
                <a:hlinkClick r:id="rId3"/>
              </a:rPr>
              <a:t>TG6ma Webpage</a:t>
            </a:r>
            <a:endParaRPr lang="en-US" sz="1000" kern="1200">
              <a:solidFill>
                <a:srgbClr val="0000FF"/>
              </a:solidFill>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Areas being worked on include:</a:t>
            </a: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Modeling</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Precise modeling of radio propagation of implant and wearable human BANs and around vehicle BANs for dependable 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Classified modeling of multiple BANs and coexistence with other radios for resolution in PHY and MAC</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Cognition of channel environment and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Initial acquisition and synchronization in coexisting BANs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coding in forward error correction (FEC) and hybrid automatic repeat request (HARQ) according to required QoS levels of data packets in various channel propagation models and coexistence classes </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Packet contention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Control and data channels, superframe formant, and MAC function to avoid packet contention in various classes of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Hybrid protocol of contention-free and contention access according to required QoS levels of data packets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 coordinators or hubs negotiation among coexisting BANs</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mitigation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surprising and canceling technologies for theoretical and feasible implementation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Result in simpler classes of coexistence by mitigation of interference from non-BAN</a:t>
            </a:r>
          </a:p>
          <a:p>
            <a:pPr marL="690563"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Ranging:</a:t>
            </a:r>
          </a:p>
          <a:p>
            <a:pPr marL="690563"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Optional ranging for cognition of dynamism of coexisting BANs</a:t>
            </a:r>
          </a:p>
          <a:p>
            <a:pPr marL="404813" indent="-171450"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This revision builds on the existing standard 802.15.6-2012 with enhanced dependability for human BAN and additional vehicle BAN</a:t>
            </a:r>
            <a:endParaRPr lang="en-US" sz="1000" kern="1200">
              <a:latin typeface="Arial Rounded MT Bold" pitchFamily="34" charset="0"/>
              <a:cs typeface="Arial" charset="0"/>
            </a:endParaRPr>
          </a:p>
          <a:p>
            <a:pPr marL="457200" indent="-457200" defTabSz="914400" fontAlgn="b">
              <a:lnSpc>
                <a:spcPct val="80000"/>
              </a:lnSpc>
              <a:spcAft>
                <a:spcPts val="0"/>
              </a:spcAft>
              <a:buFontTx/>
              <a:buNone/>
              <a:defRPr/>
            </a:pPr>
            <a:endParaRPr lang="en-US" sz="1000" kern="1200">
              <a:latin typeface="Arial Rounded MT Bold" pitchFamily="34" charset="0"/>
              <a:cs typeface="Arial" charset="0"/>
            </a:endParaRPr>
          </a:p>
          <a:p>
            <a:pPr marL="457200" indent="-457200" defTabSz="914400" fontAlgn="b">
              <a:lnSpc>
                <a:spcPct val="80000"/>
              </a:lnSpc>
              <a:spcAft>
                <a:spcPts val="0"/>
              </a:spcAft>
              <a:buFontTx/>
              <a:buNone/>
              <a:tabLst>
                <a:tab pos="446088" algn="l"/>
              </a:tabLst>
              <a:defRPr/>
            </a:pPr>
            <a:endParaRPr lang="en-US" sz="2000" kern="1200" dirty="0">
              <a:latin typeface="Arial Rounded MT Bold" pitchFamily="34" charset="0"/>
              <a:cs typeface="Arial" charset="0"/>
            </a:endParaRPr>
          </a:p>
        </p:txBody>
      </p:sp>
      <p:sp>
        <p:nvSpPr>
          <p:cNvPr id="5" name="AutoShape 4" descr="2520542a.jpg">
            <a:extLst>
              <a:ext uri="{FF2B5EF4-FFF2-40B4-BE49-F238E27FC236}">
                <a16:creationId xmlns:a16="http://schemas.microsoft.com/office/drawing/2014/main" id="{BFC5E471-F3B3-86C7-BD1B-95506CFE26DD}"/>
              </a:ext>
            </a:extLst>
          </p:cNvPr>
          <p:cNvSpPr>
            <a:spLocks noChangeAspect="1" noChangeArrowheads="1"/>
          </p:cNvSpPr>
          <p:nvPr/>
        </p:nvSpPr>
        <p:spPr bwMode="auto">
          <a:xfrm>
            <a:off x="547503" y="127967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4">
            <a:extLst>
              <a:ext uri="{FF2B5EF4-FFF2-40B4-BE49-F238E27FC236}">
                <a16:creationId xmlns:a16="http://schemas.microsoft.com/office/drawing/2014/main" id="{23C6FB50-065E-BC99-8BBA-59B9A6CC8FA8}"/>
              </a:ext>
            </a:extLst>
          </p:cNvPr>
          <p:cNvSpPr txBox="1">
            <a:spLocks noChangeArrowheads="1"/>
          </p:cNvSpPr>
          <p:nvPr/>
        </p:nvSpPr>
        <p:spPr bwMode="auto">
          <a:xfrm>
            <a:off x="533400" y="704481"/>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644525" indent="-644525" fontAlgn="b">
              <a:lnSpc>
                <a:spcPct val="80000"/>
              </a:lnSpc>
              <a:spcAft>
                <a:spcPts val="0"/>
              </a:spcAft>
              <a:buFontTx/>
              <a:buNone/>
              <a:tabLst>
                <a:tab pos="446088" algn="l"/>
              </a:tabLst>
              <a:defRPr/>
            </a:pPr>
            <a:r>
              <a:rPr lang="en-US" sz="3200" dirty="0">
                <a:latin typeface="Arial Rounded MT Bold" pitchFamily="34" charset="0"/>
                <a:cs typeface="Arial" charset="0"/>
              </a:rPr>
              <a:t>TG6ma(BAN/VAN)</a:t>
            </a:r>
            <a:r>
              <a:rPr lang="en-US" sz="3200" kern="1200" dirty="0">
                <a:latin typeface="Arial Rounded MT Bold" pitchFamily="34" charset="0"/>
                <a:cs typeface="Arial" charset="0"/>
              </a:rPr>
              <a:t> – BAN with Enhanced Dependability Revision</a:t>
            </a:r>
          </a:p>
        </p:txBody>
      </p:sp>
    </p:spTree>
    <p:extLst>
      <p:ext uri="{BB962C8B-B14F-4D97-AF65-F5344CB8AC3E}">
        <p14:creationId xmlns:p14="http://schemas.microsoft.com/office/powerpoint/2010/main" val="1735250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Denver, Colorado, USA</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May 13</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2800" dirty="0">
                <a:ea typeface="ＭＳ Ｐゴシック" pitchFamily="50" charset="-128"/>
              </a:rPr>
            </a:br>
            <a:r>
              <a:rPr lang="en-US" altLang="ja-JP" sz="2800" dirty="0">
                <a:ea typeface="ＭＳ Ｐゴシック" pitchFamily="50" charset="-128"/>
              </a:rPr>
              <a:t>Ryuji K</a:t>
            </a:r>
            <a:r>
              <a:rPr lang="en-US" altLang="ja-JP" sz="3200" dirty="0">
                <a:ea typeface="ＭＳ Ｐゴシック" pitchFamily="50" charset="-128"/>
              </a:rPr>
              <a:t>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4294967295"/>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2100"/>
              </a:lnSpc>
              <a:buNone/>
            </a:pPr>
            <a:r>
              <a:rPr lang="en-US" altLang="ja-JP" sz="1800" b="1" dirty="0"/>
              <a:t>Action:  </a:t>
            </a:r>
          </a:p>
          <a:p>
            <a:pPr marL="0" indent="0">
              <a:lnSpc>
                <a:spcPts val="2100"/>
              </a:lnSpc>
              <a:buNone/>
            </a:pPr>
            <a:r>
              <a:rPr lang="en-US" altLang="ja-JP" sz="1800" dirty="0">
                <a:solidFill>
                  <a:srgbClr val="FF0000"/>
                </a:solidFill>
                <a:highlight>
                  <a:srgbClr val="FFFF00"/>
                </a:highlight>
              </a:rPr>
              <a:t>•Update draft#1.19 of  Draft Proposals for Pre-Ballot</a:t>
            </a:r>
          </a:p>
          <a:p>
            <a:pPr marL="0" indent="0">
              <a:lnSpc>
                <a:spcPts val="2100"/>
              </a:lnSpc>
              <a:buNone/>
            </a:pPr>
            <a:r>
              <a:rPr lang="en-US" altLang="ja-JP" sz="1800" dirty="0">
                <a:solidFill>
                  <a:srgbClr val="FF0000"/>
                </a:solidFill>
              </a:rPr>
              <a:t>•Comment resolution for draft#1.19</a:t>
            </a:r>
          </a:p>
          <a:p>
            <a:pPr marL="0" indent="0">
              <a:lnSpc>
                <a:spcPts val="2100"/>
              </a:lnSpc>
              <a:buNone/>
            </a:pPr>
            <a:r>
              <a:rPr lang="en-US" altLang="ja-JP" sz="1800" dirty="0">
                <a:solidFill>
                  <a:srgbClr val="FF0000"/>
                </a:solidFill>
              </a:rPr>
              <a:t>•Performance Evaluation of Technologies in PHY; Channel Coding According to 8 QoS Levels of Packets and  Coexistence Levels, Interference Mitigation, etc.  </a:t>
            </a:r>
          </a:p>
          <a:p>
            <a:pPr marL="0" indent="0">
              <a:lnSpc>
                <a:spcPts val="2100"/>
              </a:lnSpc>
              <a:buNone/>
            </a:pPr>
            <a:r>
              <a:rPr lang="en-US" altLang="ja-JP" sz="1800" dirty="0">
                <a:solidFill>
                  <a:srgbClr val="FF0000"/>
                </a:solidFill>
              </a:rPr>
              <a:t>•Performance Evaluation of Technologies in MAC; Channel Management, CCA, Hybrid Contention Free/Access Protocol According to 8 </a:t>
            </a:r>
            <a:r>
              <a:rPr lang="en-US" altLang="ja-JP" sz="1800" dirty="0" err="1">
                <a:solidFill>
                  <a:srgbClr val="FF0000"/>
                </a:solidFill>
              </a:rPr>
              <a:t>QoSs</a:t>
            </a:r>
            <a:r>
              <a:rPr lang="en-US" altLang="ja-JP" sz="1800" dirty="0">
                <a:solidFill>
                  <a:srgbClr val="FF0000"/>
                </a:solidFill>
              </a:rPr>
              <a:t> and Coexistences.</a:t>
            </a:r>
          </a:p>
          <a:p>
            <a:pPr marL="0" indent="0">
              <a:lnSpc>
                <a:spcPts val="2100"/>
              </a:lnSpc>
              <a:buNone/>
            </a:pPr>
            <a:r>
              <a:rPr lang="en-US" altLang="ja-JP" sz="1800" dirty="0">
                <a:solidFill>
                  <a:srgbClr val="FF0000"/>
                </a:solidFill>
              </a:rPr>
              <a:t>•Harmonization or Commonality with 4ab in Coexistence and Feasible Implementation of 6ma and 4ab</a:t>
            </a:r>
          </a:p>
          <a:p>
            <a:pPr marL="0" indent="0">
              <a:lnSpc>
                <a:spcPts val="2100"/>
              </a:lnSpc>
              <a:buNone/>
            </a:pPr>
            <a:r>
              <a:rPr lang="en-US" altLang="ja-JP" sz="1800" dirty="0">
                <a:solidFill>
                  <a:srgbClr val="FF0000"/>
                </a:solidFill>
              </a:rPr>
              <a:t>•Feasibility of TSN of 802.1 in MAC</a:t>
            </a:r>
          </a:p>
          <a:p>
            <a:pPr marL="0" indent="0">
              <a:lnSpc>
                <a:spcPts val="2100"/>
              </a:lnSpc>
              <a:buNone/>
            </a:pPr>
            <a:r>
              <a:rPr lang="en-US" altLang="ja-JP" sz="1800" b="1" dirty="0"/>
              <a:t>Next Things to Do</a:t>
            </a:r>
            <a:r>
              <a:rPr lang="ja-JP" altLang="en-US" sz="1800" b="1" dirty="0"/>
              <a:t>：</a:t>
            </a:r>
            <a:endParaRPr lang="en-US" altLang="ja-JP" sz="1800" b="1" dirty="0"/>
          </a:p>
          <a:p>
            <a:pPr marL="0" indent="0">
              <a:lnSpc>
                <a:spcPts val="2100"/>
              </a:lnSpc>
              <a:buNone/>
            </a:pPr>
            <a:r>
              <a:rPr lang="en-US" altLang="ja-JP" sz="1800" dirty="0">
                <a:solidFill>
                  <a:srgbClr val="FF0000"/>
                </a:solidFill>
              </a:rPr>
              <a:t>     Finalize draft#1 for Letter Ballot</a:t>
            </a:r>
            <a:endParaRPr lang="en-US" altLang="ja-JP" sz="1800" dirty="0"/>
          </a:p>
          <a:p>
            <a:pPr marL="0" indent="0">
              <a:lnSpc>
                <a:spcPts val="21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May 2024</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55741" y="1089898"/>
            <a:ext cx="9026759" cy="5517434"/>
          </a:xfrm>
          <a:ln/>
        </p:spPr>
        <p:txBody>
          <a:bodyPr>
            <a:noAutofit/>
          </a:bodyPr>
          <a:lstStyle/>
          <a:p>
            <a:pPr>
              <a:lnSpc>
                <a:spcPts val="1500"/>
              </a:lnSpc>
            </a:pPr>
            <a:r>
              <a:rPr lang="en-US" altLang="ja-JP" sz="1200" dirty="0"/>
              <a:t>TG15.6ma meeting call to order</a:t>
            </a:r>
          </a:p>
          <a:p>
            <a:pPr>
              <a:lnSpc>
                <a:spcPts val="1500"/>
              </a:lnSpc>
            </a:pPr>
            <a:r>
              <a:rPr lang="en-US" altLang="ja-JP" sz="1200" dirty="0"/>
              <a:t>Call for essential patents and policies &amp; procedures reminder </a:t>
            </a:r>
          </a:p>
          <a:p>
            <a:pPr>
              <a:lnSpc>
                <a:spcPts val="1500"/>
              </a:lnSpc>
            </a:pPr>
            <a:r>
              <a:rPr lang="en-US" altLang="ja-JP" sz="1200" dirty="0"/>
              <a:t>Approve last meeting minutes: TG 15.6ma Meeting Minutes for March 2024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15-24-0186-00</a:t>
            </a:r>
            <a:r>
              <a:rPr lang="en-US" altLang="ja-JP" sz="1200" dirty="0"/>
              <a:t>-06ma</a:t>
            </a:r>
          </a:p>
          <a:p>
            <a:pPr>
              <a:lnSpc>
                <a:spcPts val="1500"/>
              </a:lnSpc>
            </a:pPr>
            <a:r>
              <a:rPr lang="en-US" altLang="ja-JP" sz="1200" dirty="0"/>
              <a:t>Agenda of TG15.6ma May Meeting                                                                                              doc.#15-24-0210--01-06ma   </a:t>
            </a:r>
          </a:p>
          <a:p>
            <a:pPr>
              <a:lnSpc>
                <a:spcPts val="1500"/>
              </a:lnSpc>
            </a:pPr>
            <a:r>
              <a:rPr lang="en-US" altLang="ja-JP" sz="1200" dirty="0"/>
              <a:t>Review and Summary</a:t>
            </a:r>
          </a:p>
          <a:p>
            <a:pPr marR="0" lvl="1" indent="-228600" algn="l" defTabSz="914400" rtl="0" eaLnBrk="1" fontAlgn="base" latinLnBrk="0" hangingPunct="1">
              <a:lnSpc>
                <a:spcPts val="15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doc.#15-22-0389-04-06ma-</a:t>
            </a:r>
          </a:p>
          <a:p>
            <a:pPr marR="0" lvl="1" indent="-228600" algn="l" defTabSz="914400" rtl="0" eaLnBrk="1" fontAlgn="base" latinLnBrk="0" hangingPunct="1">
              <a:lnSpc>
                <a:spcPts val="15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doc.#15-23-0557-03-06ma4</a:t>
            </a:r>
          </a:p>
          <a:p>
            <a:pPr marR="0" lvl="1" indent="-228600" algn="l" defTabSz="914400" rtl="0" eaLnBrk="1" fontAlgn="base" latinLnBrk="0" hangingPunct="1">
              <a:lnSpc>
                <a:spcPts val="15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TG6ma Draft Action Items(Progress and Action Items for Draft#1.19                                  doc.#15-24-0xxx-00-06m4</a:t>
            </a:r>
          </a:p>
          <a:p>
            <a:pPr marR="0" lvl="1" indent="-228600" algn="l" defTabSz="914400" rtl="0" eaLnBrk="1" fontAlgn="base" latinLnBrk="0" hangingPunct="1">
              <a:lnSpc>
                <a:spcPts val="15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Review of draft#1.18 for Pre-Ballot WG                                                                              doc.#15-23-0476-14-06ma  </a:t>
            </a:r>
          </a:p>
          <a:p>
            <a:pPr marR="0" lvl="1" indent="-228600" algn="l" defTabSz="914400" rtl="0" eaLnBrk="1" fontAlgn="base" latinLnBrk="0" hangingPunct="1">
              <a:lnSpc>
                <a:spcPts val="15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doc.#15-23-0361-05-06ma</a:t>
            </a:r>
          </a:p>
          <a:p>
            <a:pPr marL="171450" lvl="1" indent="-171450">
              <a:lnSpc>
                <a:spcPts val="15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1..  Hybrid ARQ Scheme for High QoS Packets in High Class of Coexistence of IEEE 802.15.6ma    #15-23-0576-02-06ma         2.  Evaluation of IEEE 802.15.6 Ultra-wideband Physical Layer Utilizing Super Orthogonal Convolutional 22-0562-08-06ma</a:t>
            </a:r>
          </a:p>
          <a:p>
            <a:pPr marL="51435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3.  Performance Evaluation of Channel Coding Based on TG6ma Channel Model for Some Classes of Coexistence 051-01</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4.  Overview and convergence of MAC proposals for 15.6ma                                                    doc.#15-24-0076-03-06ma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5.   MAC Frame Formats Based on Harmonization Agreements                                                doc.#15-24-0034-01-06ma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6.   Simulation results for Nagoya I. T. and YRP-IAI MAC proposal   Based on TG6ma Channel Model      -0352-04-06ma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7.  Preliminary Evaluation on Ranging Accuracy with Interference Cancellation in Coexistence Environments  24-0057-01</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8.  Joint work with 802.1; Draft PAR and CSD 802.1ACea: Amendment to IEEE Standard 802.1AC-2016 15-23-453</a:t>
            </a:r>
            <a:r>
              <a:rPr lang="ja-JP" altLang="en-US" sz="1200" dirty="0">
                <a:solidFill>
                  <a:srgbClr val="000000"/>
                </a:solidFill>
                <a:latin typeface="Arial"/>
                <a:cs typeface="Times New Roman" pitchFamily="18" charset="0"/>
              </a:rPr>
              <a:t>＆</a:t>
            </a:r>
            <a:r>
              <a:rPr lang="en-US" altLang="ja-JP" sz="1200" dirty="0">
                <a:solidFill>
                  <a:srgbClr val="000000"/>
                </a:solidFill>
                <a:latin typeface="Arial"/>
                <a:cs typeface="Times New Roman" pitchFamily="18" charset="0"/>
              </a:rPr>
              <a:t>454</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9.  </a:t>
            </a:r>
            <a:r>
              <a:rPr lang="it-IT" altLang="ja-JP" sz="1200" dirty="0">
                <a:solidFill>
                  <a:srgbClr val="000000"/>
                </a:solidFill>
                <a:latin typeface="Arial"/>
                <a:cs typeface="Times New Roman" pitchFamily="18" charset="0"/>
              </a:rPr>
              <a:t>TG6ma Channel Model Document for Enhanced Dependability                                            doc.#15-23-0605-03-06ma</a:t>
            </a:r>
            <a:endParaRPr lang="en-US" altLang="ja-JP" sz="1200" dirty="0">
              <a:solidFill>
                <a:srgbClr val="000000"/>
              </a:solidFill>
              <a:latin typeface="Arial"/>
              <a:cs typeface="Times New Roman" pitchFamily="18" charset="0"/>
            </a:endParaRP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10.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doc.#15-24--0073-02-06ma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11.  Overview and convergence of MAC proposals for 15.6ma                                                    doc.#15-24-0076-01-06ma7     </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12. Progress Report of TG6ma                                                                                                    doc.#15-23-0056-07-06ma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13. Timeline of TG6ma                                                                                                                 doc.#15.23-0407-05-06ma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14. TG15.6ma Closing Report for May 2024                                                                               doc.#15-24-0vvv-00-06ma    </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15. TG15.6ma Meeting Minutes for May 2024                                                                             doc.#15-24-0sss-00-06ma</a:t>
            </a:r>
          </a:p>
          <a:p>
            <a:pPr marL="514350" marR="0" lvl="1" indent="0" algn="l" defTabSz="914400" rtl="0" eaLnBrk="1" fontAlgn="base" latinLnBrk="0" hangingPunct="1">
              <a:lnSpc>
                <a:spcPts val="15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500"/>
              </a:lnSpc>
              <a:buNone/>
            </a:pPr>
            <a:endParaRPr lang="en-US" altLang="ja-JP" sz="1400" dirty="0"/>
          </a:p>
        </p:txBody>
      </p:sp>
      <p:sp>
        <p:nvSpPr>
          <p:cNvPr id="4098" name="Rectangle 2"/>
          <p:cNvSpPr>
            <a:spLocks noGrp="1" noChangeArrowheads="1"/>
          </p:cNvSpPr>
          <p:nvPr>
            <p:ph type="title"/>
          </p:nvPr>
        </p:nvSpPr>
        <p:spPr>
          <a:xfrm>
            <a:off x="684483" y="660243"/>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21</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May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17:30 - 19:30 May 13(MON)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May 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15:00 - 17:00 May 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May 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16:00 - 17:00 May 15(WED)in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May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15:00 - 17:00 May 16(THU)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12-17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38E6254A-D985-444C-BBE9-59789D09939F}" type="slidenum">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22</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pic>
        <p:nvPicPr>
          <p:cNvPr id="5" name="図 4">
            <a:extLst>
              <a:ext uri="{FF2B5EF4-FFF2-40B4-BE49-F238E27FC236}">
                <a16:creationId xmlns:a16="http://schemas.microsoft.com/office/drawing/2014/main" id="{7EA4D950-0B70-AE7A-1430-4700EE6F9EB5}"/>
              </a:ext>
            </a:extLst>
          </p:cNvPr>
          <p:cNvPicPr>
            <a:picLocks noChangeAspect="1"/>
          </p:cNvPicPr>
          <p:nvPr/>
        </p:nvPicPr>
        <p:blipFill>
          <a:blip r:embed="rId3"/>
          <a:stretch>
            <a:fillRect/>
          </a:stretch>
        </p:blipFill>
        <p:spPr>
          <a:xfrm>
            <a:off x="1765473" y="2503109"/>
            <a:ext cx="7378526" cy="3886400"/>
          </a:xfrm>
          <a:prstGeom prst="rect">
            <a:avLst/>
          </a:prstGeom>
        </p:spPr>
      </p:pic>
      <p:pic>
        <p:nvPicPr>
          <p:cNvPr id="8" name="図 7">
            <a:extLst>
              <a:ext uri="{FF2B5EF4-FFF2-40B4-BE49-F238E27FC236}">
                <a16:creationId xmlns:a16="http://schemas.microsoft.com/office/drawing/2014/main" id="{43D463AB-D9BB-A255-5188-1CFD34E79017}"/>
              </a:ext>
            </a:extLst>
          </p:cNvPr>
          <p:cNvPicPr>
            <a:picLocks noChangeAspect="1"/>
          </p:cNvPicPr>
          <p:nvPr/>
        </p:nvPicPr>
        <p:blipFill>
          <a:blip r:embed="rId4"/>
          <a:stretch>
            <a:fillRect/>
          </a:stretch>
        </p:blipFill>
        <p:spPr>
          <a:xfrm>
            <a:off x="121936" y="2955851"/>
            <a:ext cx="1643537" cy="3439773"/>
          </a:xfrm>
          <a:prstGeom prst="rect">
            <a:avLst/>
          </a:prstGeom>
        </p:spPr>
      </p:pic>
    </p:spTree>
    <p:extLst>
      <p:ext uri="{BB962C8B-B14F-4D97-AF65-F5344CB8AC3E}">
        <p14:creationId xmlns:p14="http://schemas.microsoft.com/office/powerpoint/2010/main" val="8140678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5" name="object 7">
            <a:extLst>
              <a:ext uri="{FF2B5EF4-FFF2-40B4-BE49-F238E27FC236}">
                <a16:creationId xmlns:a16="http://schemas.microsoft.com/office/drawing/2014/main" id="{CB567D8C-D167-C57C-E514-6BC30E42E6C8}"/>
              </a:ext>
            </a:extLst>
          </p:cNvPr>
          <p:cNvSpPr txBox="1"/>
          <p:nvPr/>
        </p:nvSpPr>
        <p:spPr>
          <a:xfrm>
            <a:off x="671782" y="403264"/>
            <a:ext cx="1385617" cy="215444"/>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lang="en-US" sz="1400" b="1" spc="-5" dirty="0">
                <a:solidFill>
                  <a:srgbClr val="000000"/>
                </a:solidFill>
                <a:latin typeface="Arial"/>
                <a:cs typeface="Arial"/>
              </a:rPr>
              <a:t>May 2024</a:t>
            </a:r>
            <a:endParaRPr kumimoji="1"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23</a:t>
            </a:fld>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24</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May 2024</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May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17:3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0 - 19:30 May 13(MON)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May 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15:00 - 17:00 Ma</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y 14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May 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16:00 - 17:00 May 15(WED)in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May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15:00 - 17:00 May 16(THU)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12-17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pic>
        <p:nvPicPr>
          <p:cNvPr id="5" name="図 4">
            <a:extLst>
              <a:ext uri="{FF2B5EF4-FFF2-40B4-BE49-F238E27FC236}">
                <a16:creationId xmlns:a16="http://schemas.microsoft.com/office/drawing/2014/main" id="{7EA4D950-0B70-AE7A-1430-4700EE6F9EB5}"/>
              </a:ext>
            </a:extLst>
          </p:cNvPr>
          <p:cNvPicPr>
            <a:picLocks noChangeAspect="1"/>
          </p:cNvPicPr>
          <p:nvPr/>
        </p:nvPicPr>
        <p:blipFill>
          <a:blip r:embed="rId3"/>
          <a:stretch>
            <a:fillRect/>
          </a:stretch>
        </p:blipFill>
        <p:spPr>
          <a:xfrm>
            <a:off x="1765473" y="2503109"/>
            <a:ext cx="7378526" cy="3886400"/>
          </a:xfrm>
          <a:prstGeom prst="rect">
            <a:avLst/>
          </a:prstGeom>
        </p:spPr>
      </p:pic>
      <p:pic>
        <p:nvPicPr>
          <p:cNvPr id="8" name="図 7">
            <a:extLst>
              <a:ext uri="{FF2B5EF4-FFF2-40B4-BE49-F238E27FC236}">
                <a16:creationId xmlns:a16="http://schemas.microsoft.com/office/drawing/2014/main" id="{43D463AB-D9BB-A255-5188-1CFD34E79017}"/>
              </a:ext>
            </a:extLst>
          </p:cNvPr>
          <p:cNvPicPr>
            <a:picLocks noChangeAspect="1"/>
          </p:cNvPicPr>
          <p:nvPr/>
        </p:nvPicPr>
        <p:blipFill>
          <a:blip r:embed="rId4"/>
          <a:stretch>
            <a:fillRect/>
          </a:stretch>
        </p:blipFill>
        <p:spPr>
          <a:xfrm>
            <a:off x="121936" y="2955851"/>
            <a:ext cx="1643537" cy="3439773"/>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1D13E182-9520-4951-9FF1-12001C98D1BF}"/>
              </a:ext>
            </a:extLst>
          </p:cNvPr>
          <p:cNvGraphicFramePr>
            <a:graphicFrameLocks noGrp="1"/>
          </p:cNvGraphicFramePr>
          <p:nvPr>
            <p:extLst>
              <p:ext uri="{D42A27DB-BD31-4B8C-83A1-F6EECF244321}">
                <p14:modId xmlns:p14="http://schemas.microsoft.com/office/powerpoint/2010/main" val="1033681751"/>
              </p:ext>
            </p:extLst>
          </p:nvPr>
        </p:nvGraphicFramePr>
        <p:xfrm>
          <a:off x="161221" y="2619270"/>
          <a:ext cx="8931352" cy="1541502"/>
        </p:xfrm>
        <a:graphic>
          <a:graphicData uri="http://schemas.openxmlformats.org/drawingml/2006/table">
            <a:tbl>
              <a:tblPr>
                <a:tableStyleId>{5C22544A-7EE6-4342-B048-85BDC9FD1C3A}</a:tableStyleId>
              </a:tblPr>
              <a:tblGrid>
                <a:gridCol w="8931352">
                  <a:extLst>
                    <a:ext uri="{9D8B030D-6E8A-4147-A177-3AD203B41FA5}">
                      <a16:colId xmlns:a16="http://schemas.microsoft.com/office/drawing/2014/main" val="1525924606"/>
                    </a:ext>
                  </a:extLst>
                </a:gridCol>
              </a:tblGrid>
              <a:tr h="579914">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3332114619"/>
                  </a:ext>
                </a:extLst>
              </a:tr>
              <a:tr h="292082">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3345275382"/>
                  </a:ext>
                </a:extLst>
              </a:tr>
              <a:tr h="377424">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2905114847"/>
                  </a:ext>
                </a:extLst>
              </a:tr>
              <a:tr h="292082">
                <a:tc>
                  <a:txBody>
                    <a:bodyPr/>
                    <a:lstStyle/>
                    <a:p>
                      <a:pPr algn="l" fontAlgn="b"/>
                      <a:r>
                        <a:rPr lang="ja-JP" altLang="en-US" sz="1400" u="none" strike="noStrike" dirty="0">
                          <a:effectLst/>
                          <a:highlight>
                            <a:srgbClr val="FFFF00"/>
                          </a:highlight>
                        </a:rPr>
                        <a:t>　</a:t>
                      </a:r>
                      <a:endParaRPr lang="ja-JP" altLang="en-US" sz="1400" b="0" i="0" u="none" strike="noStrike" dirty="0">
                        <a:effectLst/>
                        <a:highlight>
                          <a:srgbClr val="FFFF00"/>
                        </a:highlight>
                        <a:latin typeface="Arial" panose="020B0604020202020204" pitchFamily="34" charset="0"/>
                      </a:endParaRPr>
                    </a:p>
                  </a:txBody>
                  <a:tcPr marL="2297" marR="2297" marT="2297" marB="0" anchor="b"/>
                </a:tc>
                <a:extLst>
                  <a:ext uri="{0D108BD9-81ED-4DB2-BD59-A6C34878D82A}">
                    <a16:rowId xmlns:a16="http://schemas.microsoft.com/office/drawing/2014/main" val="3739560614"/>
                  </a:ext>
                </a:extLst>
              </a:tr>
            </a:tbl>
          </a:graphicData>
        </a:graphic>
      </p:graphicFrame>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4" name="テキスト ボックス 3">
            <a:extLst>
              <a:ext uri="{FF2B5EF4-FFF2-40B4-BE49-F238E27FC236}">
                <a16:creationId xmlns:a16="http://schemas.microsoft.com/office/drawing/2014/main" id="{542E8AE0-2401-344C-D633-E8824F4A135B}"/>
              </a:ext>
            </a:extLst>
          </p:cNvPr>
          <p:cNvSpPr txBox="1"/>
          <p:nvPr/>
        </p:nvSpPr>
        <p:spPr>
          <a:xfrm>
            <a:off x="161221" y="2178539"/>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RM#1</a:t>
            </a:r>
            <a:endParaRPr lang="ja-JP" altLang="en-US" sz="2800" dirty="0"/>
          </a:p>
        </p:txBody>
      </p:sp>
      <p:sp>
        <p:nvSpPr>
          <p:cNvPr id="12" name="テキスト ボックス 11">
            <a:extLst>
              <a:ext uri="{FF2B5EF4-FFF2-40B4-BE49-F238E27FC236}">
                <a16:creationId xmlns:a16="http://schemas.microsoft.com/office/drawing/2014/main" id="{4A3E36EC-0CAC-4E3E-C46A-277FA06DA3EA}"/>
              </a:ext>
            </a:extLst>
          </p:cNvPr>
          <p:cNvSpPr txBox="1"/>
          <p:nvPr/>
        </p:nvSpPr>
        <p:spPr>
          <a:xfrm>
            <a:off x="161221" y="4209604"/>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endParaRPr lang="ja-JP" altLang="en-US" sz="2800" dirty="0"/>
          </a:p>
        </p:txBody>
      </p:sp>
      <p:sp>
        <p:nvSpPr>
          <p:cNvPr id="8" name="テキスト ボックス 7">
            <a:extLst>
              <a:ext uri="{FF2B5EF4-FFF2-40B4-BE49-F238E27FC236}">
                <a16:creationId xmlns:a16="http://schemas.microsoft.com/office/drawing/2014/main" id="{E1691776-A796-944E-A3A1-16801185097B}"/>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May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17:3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0 - 19:30 May 13(MON)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May 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15:00 - 17:00 Ma</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y 14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May 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16:00 - 17:00 May 15(WED)in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May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15:00 - 17:00 May 16(THU)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タイトル 2">
            <a:extLst>
              <a:ext uri="{FF2B5EF4-FFF2-40B4-BE49-F238E27FC236}">
                <a16:creationId xmlns:a16="http://schemas.microsoft.com/office/drawing/2014/main" id="{7FD49582-12A9-1CB9-77FB-31B7029EAA95}"/>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12-17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2024</a:t>
            </a:r>
            <a:endParaRPr kumimoji="1" lang="ja-JP" altLang="en-US" sz="2400" b="1" dirty="0">
              <a:latin typeface="ＭＳ Ｐゴシック" panose="020B0600070205080204" pitchFamily="50" charset="-128"/>
              <a:ea typeface="ＭＳ Ｐゴシック" panose="020B0600070205080204" pitchFamily="50" charset="-128"/>
            </a:endParaRPr>
          </a:p>
        </p:txBody>
      </p:sp>
      <p:graphicFrame>
        <p:nvGraphicFramePr>
          <p:cNvPr id="10" name="表 9">
            <a:extLst>
              <a:ext uri="{FF2B5EF4-FFF2-40B4-BE49-F238E27FC236}">
                <a16:creationId xmlns:a16="http://schemas.microsoft.com/office/drawing/2014/main" id="{20FD8504-B6E1-33FF-BFEE-0D1F693C1014}"/>
              </a:ext>
            </a:extLst>
          </p:cNvPr>
          <p:cNvGraphicFramePr>
            <a:graphicFrameLocks noGrp="1"/>
          </p:cNvGraphicFramePr>
          <p:nvPr>
            <p:extLst>
              <p:ext uri="{D42A27DB-BD31-4B8C-83A1-F6EECF244321}">
                <p14:modId xmlns:p14="http://schemas.microsoft.com/office/powerpoint/2010/main" val="4009601006"/>
              </p:ext>
            </p:extLst>
          </p:nvPr>
        </p:nvGraphicFramePr>
        <p:xfrm>
          <a:off x="161221" y="2172535"/>
          <a:ext cx="8117457" cy="2037069"/>
        </p:xfrm>
        <a:graphic>
          <a:graphicData uri="http://schemas.openxmlformats.org/drawingml/2006/table">
            <a:tbl>
              <a:tblPr/>
              <a:tblGrid>
                <a:gridCol w="8117457">
                  <a:extLst>
                    <a:ext uri="{9D8B030D-6E8A-4147-A177-3AD203B41FA5}">
                      <a16:colId xmlns:a16="http://schemas.microsoft.com/office/drawing/2014/main" val="2952627330"/>
                    </a:ext>
                  </a:extLst>
                </a:gridCol>
              </a:tblGrid>
              <a:tr h="314314">
                <a:tc>
                  <a:txBody>
                    <a:bodyPr/>
                    <a:lstStyle/>
                    <a:p>
                      <a:pPr algn="l" fontAlgn="ctr"/>
                      <a:endParaRPr lang="fi-FI" sz="2000" b="1"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814862783"/>
                  </a:ext>
                </a:extLst>
              </a:tr>
              <a:tr h="301741">
                <a:tc>
                  <a:txBody>
                    <a:bodyPr/>
                    <a:lstStyle/>
                    <a:p>
                      <a:pPr algn="l" fontAlgn="ctr"/>
                      <a:r>
                        <a:rPr lang="fi-FI" sz="2000" b="0" i="0" u="none" strike="noStrike" dirty="0">
                          <a:solidFill>
                            <a:srgbClr val="000000"/>
                          </a:solidFill>
                          <a:effectLst/>
                          <a:latin typeface="Calibri" panose="020F0502020204030204" pitchFamily="34" charset="0"/>
                        </a:rPr>
                        <a:t>802.15 - </a:t>
                      </a:r>
                      <a:r>
                        <a:rPr lang="fi-FI" sz="2000" b="0" i="0" u="none" strike="noStrike" dirty="0" err="1">
                          <a:solidFill>
                            <a:srgbClr val="000000"/>
                          </a:solidFill>
                          <a:effectLst/>
                          <a:latin typeface="Calibri" panose="020F0502020204030204" pitchFamily="34" charset="0"/>
                        </a:rPr>
                        <a:t>May</a:t>
                      </a:r>
                      <a:r>
                        <a:rPr lang="fi-FI" sz="2000" b="0" i="0" u="none" strike="noStrike" dirty="0">
                          <a:solidFill>
                            <a:srgbClr val="000000"/>
                          </a:solidFill>
                          <a:effectLst/>
                          <a:latin typeface="Calibri" panose="020F0502020204030204" pitchFamily="34" charset="0"/>
                        </a:rPr>
                        <a:t> </a:t>
                      </a:r>
                      <a:r>
                        <a:rPr lang="fi-FI" sz="2000" b="0" i="0" u="none" strike="noStrike" dirty="0" err="1">
                          <a:solidFill>
                            <a:srgbClr val="000000"/>
                          </a:solidFill>
                          <a:effectLst/>
                          <a:latin typeface="Calibri" panose="020F0502020204030204" pitchFamily="34" charset="0"/>
                        </a:rPr>
                        <a:t>Mtg</a:t>
                      </a:r>
                      <a:r>
                        <a:rPr lang="fi-FI" sz="2000" b="0" i="0" u="none" strike="noStrike" dirty="0">
                          <a:solidFill>
                            <a:srgbClr val="000000"/>
                          </a:solidFill>
                          <a:effectLst/>
                          <a:latin typeface="Calibri" panose="020F0502020204030204" pitchFamily="34" charset="0"/>
                        </a:rPr>
                        <a:t>. Rm1</a:t>
                      </a:r>
                    </a:p>
                  </a:txBody>
                  <a:tcPr marL="3175" marR="3175" marT="3175" marB="0" anchor="ctr">
                    <a:lnL>
                      <a:noFill/>
                    </a:lnL>
                    <a:lnR>
                      <a:noFill/>
                    </a:lnR>
                    <a:lnT>
                      <a:noFill/>
                    </a:lnT>
                    <a:lnB>
                      <a:noFill/>
                    </a:lnB>
                    <a:noFill/>
                  </a:tcPr>
                </a:tc>
                <a:extLst>
                  <a:ext uri="{0D108BD9-81ED-4DB2-BD59-A6C34878D82A}">
                    <a16:rowId xmlns:a16="http://schemas.microsoft.com/office/drawing/2014/main" val="1562581474"/>
                  </a:ext>
                </a:extLst>
              </a:tr>
              <a:tr h="301741">
                <a:tc>
                  <a:txBody>
                    <a:bodyPr/>
                    <a:lstStyle/>
                    <a:p>
                      <a:pPr algn="l" fontAlgn="ctr"/>
                      <a:r>
                        <a:rPr lang="fi-FI" sz="2000" b="0" i="0" u="none" strike="noStrike" dirty="0">
                          <a:solidFill>
                            <a:srgbClr val="000000"/>
                          </a:solidFill>
                          <a:effectLst/>
                          <a:latin typeface="Calibri" panose="020F0502020204030204" pitchFamily="34" charset="0"/>
                        </a:rPr>
                        <a:t>Join </a:t>
                      </a:r>
                      <a:r>
                        <a:rPr lang="fi-FI" sz="2000" b="0" i="0" u="none" strike="noStrike" dirty="0" err="1">
                          <a:solidFill>
                            <a:srgbClr val="000000"/>
                          </a:solidFill>
                          <a:effectLst/>
                          <a:latin typeface="Calibri" panose="020F0502020204030204" pitchFamily="34" charset="0"/>
                        </a:rPr>
                        <a:t>information</a:t>
                      </a:r>
                      <a:endParaRPr lang="fi-FI" sz="20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1138886677"/>
                  </a:ext>
                </a:extLst>
              </a:tr>
              <a:tr h="301741">
                <a:tc>
                  <a:txBody>
                    <a:bodyPr/>
                    <a:lstStyle/>
                    <a:p>
                      <a:pPr algn="l" fontAlgn="ctr"/>
                      <a:r>
                        <a:rPr lang="en-US" sz="1600" b="0" i="0" u="sng" strike="noStrike" dirty="0">
                          <a:solidFill>
                            <a:srgbClr val="0000FF"/>
                          </a:solidFill>
                          <a:effectLst/>
                          <a:latin typeface="Arial" panose="020B0604020202020204" pitchFamily="34" charset="0"/>
                          <a:hlinkClick r:id="rId3"/>
                        </a:rPr>
                        <a:t>Meeting link: https://ieeesa.webex.com/ieeesa/j.php?MTID=m08ad5fa764194afbed9cfb42220d6cfa</a:t>
                      </a:r>
                      <a:endParaRPr lang="en-US" sz="1600" b="0" i="0" u="sng" strike="noStrike" dirty="0">
                        <a:solidFill>
                          <a:srgbClr val="0000FF"/>
                        </a:solidFill>
                        <a:effectLst/>
                        <a:latin typeface="Arial" panose="020B060402020202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633426981"/>
                  </a:ext>
                </a:extLst>
              </a:tr>
              <a:tr h="301741">
                <a:tc>
                  <a:txBody>
                    <a:bodyPr/>
                    <a:lstStyle/>
                    <a:p>
                      <a:pPr algn="l" fontAlgn="ctr"/>
                      <a:r>
                        <a:rPr lang="en-US" sz="2000" b="0" i="0" u="none" strike="noStrike">
                          <a:solidFill>
                            <a:srgbClr val="000000"/>
                          </a:solidFill>
                          <a:effectLst/>
                          <a:latin typeface="Calibri" panose="020F0502020204030204" pitchFamily="34" charset="0"/>
                        </a:rPr>
                        <a:t>Meeting number: </a:t>
                      </a:r>
                      <a:r>
                        <a:rPr lang="en-US" sz="2000" b="0" i="0" u="none" strike="noStrike">
                          <a:solidFill>
                            <a:srgbClr val="0000FF"/>
                          </a:solidFill>
                          <a:effectLst/>
                          <a:latin typeface="Calibri" panose="020F0502020204030204" pitchFamily="34" charset="0"/>
                        </a:rPr>
                        <a:t>2330 177 8987</a:t>
                      </a:r>
                      <a:endParaRPr lang="en-US" sz="2000" b="0" i="0" u="none" strike="noStrike">
                        <a:solidFill>
                          <a:srgbClr val="000000"/>
                        </a:solidFill>
                        <a:effectLst/>
                        <a:latin typeface="Calibri" panose="020F050202020403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38982066"/>
                  </a:ext>
                </a:extLst>
              </a:tr>
              <a:tr h="301741">
                <a:tc>
                  <a:txBody>
                    <a:bodyPr/>
                    <a:lstStyle/>
                    <a:p>
                      <a:pPr algn="l" fontAlgn="ctr"/>
                      <a:r>
                        <a:rPr lang="fi-FI" sz="2000" b="0" i="0" u="none" strike="noStrike" dirty="0" err="1">
                          <a:solidFill>
                            <a:srgbClr val="000000"/>
                          </a:solidFill>
                          <a:effectLst/>
                          <a:latin typeface="Calibri" panose="020F0502020204030204" pitchFamily="34" charset="0"/>
                        </a:rPr>
                        <a:t>Password</a:t>
                      </a:r>
                      <a:r>
                        <a:rPr lang="fi-FI" sz="2000" b="0" i="0" u="none" strike="noStrike" dirty="0">
                          <a:solidFill>
                            <a:srgbClr val="000000"/>
                          </a:solidFill>
                          <a:effectLst/>
                          <a:latin typeface="Calibri" panose="020F0502020204030204" pitchFamily="34" charset="0"/>
                        </a:rPr>
                        <a:t>: </a:t>
                      </a:r>
                      <a:r>
                        <a:rPr lang="fi-FI" sz="2000" b="0" i="0" u="none" strike="noStrike" dirty="0">
                          <a:solidFill>
                            <a:srgbClr val="0000FF"/>
                          </a:solidFill>
                          <a:effectLst/>
                          <a:latin typeface="Calibri" panose="020F0502020204030204" pitchFamily="34" charset="0"/>
                        </a:rPr>
                        <a:t>80215maymtgrm1</a:t>
                      </a:r>
                      <a:endParaRPr lang="fi-FI" sz="20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1372150590"/>
                  </a:ext>
                </a:extLst>
              </a:tr>
            </a:tbl>
          </a:graphicData>
        </a:graphic>
      </p:graphicFrame>
      <p:graphicFrame>
        <p:nvGraphicFramePr>
          <p:cNvPr id="18" name="表 17">
            <a:extLst>
              <a:ext uri="{FF2B5EF4-FFF2-40B4-BE49-F238E27FC236}">
                <a16:creationId xmlns:a16="http://schemas.microsoft.com/office/drawing/2014/main" id="{8A7BF972-F334-D365-3DE1-B9BD86C76898}"/>
              </a:ext>
            </a:extLst>
          </p:cNvPr>
          <p:cNvGraphicFramePr>
            <a:graphicFrameLocks noGrp="1"/>
          </p:cNvGraphicFramePr>
          <p:nvPr>
            <p:extLst>
              <p:ext uri="{D42A27DB-BD31-4B8C-83A1-F6EECF244321}">
                <p14:modId xmlns:p14="http://schemas.microsoft.com/office/powerpoint/2010/main" val="802637053"/>
              </p:ext>
            </p:extLst>
          </p:nvPr>
        </p:nvGraphicFramePr>
        <p:xfrm>
          <a:off x="161221" y="4622076"/>
          <a:ext cx="8931352" cy="1661795"/>
        </p:xfrm>
        <a:graphic>
          <a:graphicData uri="http://schemas.openxmlformats.org/drawingml/2006/table">
            <a:tbl>
              <a:tblPr/>
              <a:tblGrid>
                <a:gridCol w="8931352">
                  <a:extLst>
                    <a:ext uri="{9D8B030D-6E8A-4147-A177-3AD203B41FA5}">
                      <a16:colId xmlns:a16="http://schemas.microsoft.com/office/drawing/2014/main" val="1549527024"/>
                    </a:ext>
                  </a:extLst>
                </a:gridCol>
              </a:tblGrid>
              <a:tr h="266700">
                <a:tc>
                  <a:txBody>
                    <a:bodyPr/>
                    <a:lstStyle/>
                    <a:p>
                      <a:pPr algn="l" fontAlgn="ctr"/>
                      <a:r>
                        <a:rPr lang="fi-FI" sz="1800" b="0" i="0" u="none" strike="noStrike" dirty="0">
                          <a:solidFill>
                            <a:srgbClr val="000000"/>
                          </a:solidFill>
                          <a:effectLst/>
                          <a:latin typeface="Calibri" panose="020F0502020204030204" pitchFamily="34" charset="0"/>
                        </a:rPr>
                        <a:t>802.15 - </a:t>
                      </a:r>
                      <a:r>
                        <a:rPr lang="fi-FI" sz="1800" b="0" i="0" u="none" strike="noStrike" dirty="0" err="1">
                          <a:solidFill>
                            <a:srgbClr val="000000"/>
                          </a:solidFill>
                          <a:effectLst/>
                          <a:latin typeface="Calibri" panose="020F0502020204030204" pitchFamily="34" charset="0"/>
                        </a:rPr>
                        <a:t>May</a:t>
                      </a:r>
                      <a:r>
                        <a:rPr lang="fi-FI" sz="1800" b="0" i="0" u="none" strike="noStrike" dirty="0">
                          <a:solidFill>
                            <a:srgbClr val="000000"/>
                          </a:solidFill>
                          <a:effectLst/>
                          <a:latin typeface="Calibri" panose="020F0502020204030204" pitchFamily="34" charset="0"/>
                        </a:rPr>
                        <a:t> </a:t>
                      </a:r>
                      <a:r>
                        <a:rPr lang="fi-FI" sz="1800" b="0" i="0" u="none" strike="noStrike" dirty="0" err="1">
                          <a:solidFill>
                            <a:srgbClr val="000000"/>
                          </a:solidFill>
                          <a:effectLst/>
                          <a:latin typeface="Calibri" panose="020F0502020204030204" pitchFamily="34" charset="0"/>
                        </a:rPr>
                        <a:t>Mtg</a:t>
                      </a:r>
                      <a:r>
                        <a:rPr lang="fi-FI" sz="1800" b="0" i="0" u="none" strike="noStrike" dirty="0">
                          <a:solidFill>
                            <a:srgbClr val="000000"/>
                          </a:solidFill>
                          <a:effectLst/>
                          <a:latin typeface="Calibri" panose="020F0502020204030204" pitchFamily="34" charset="0"/>
                        </a:rPr>
                        <a:t>. Rm2</a:t>
                      </a: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4215481946"/>
                  </a:ext>
                </a:extLst>
              </a:tr>
              <a:tr h="266700">
                <a:tc>
                  <a:txBody>
                    <a:bodyPr/>
                    <a:lstStyle/>
                    <a:p>
                      <a:pPr algn="l" fontAlgn="ctr"/>
                      <a:r>
                        <a:rPr lang="fi-FI" sz="1800" b="0" i="0" u="none" strike="noStrike" dirty="0">
                          <a:solidFill>
                            <a:srgbClr val="000000"/>
                          </a:solidFill>
                          <a:effectLst/>
                          <a:latin typeface="Calibri" panose="020F0502020204030204" pitchFamily="34" charset="0"/>
                        </a:rPr>
                        <a:t>Join </a:t>
                      </a:r>
                      <a:r>
                        <a:rPr lang="fi-FI" sz="1800" b="0" i="0" u="none" strike="noStrike" dirty="0" err="1">
                          <a:solidFill>
                            <a:srgbClr val="000000"/>
                          </a:solidFill>
                          <a:effectLst/>
                          <a:latin typeface="Calibri" panose="020F0502020204030204" pitchFamily="34" charset="0"/>
                        </a:rPr>
                        <a:t>information</a:t>
                      </a:r>
                      <a:endParaRPr lang="fi-FI" sz="18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3676437355"/>
                  </a:ext>
                </a:extLst>
              </a:tr>
              <a:tr h="260350">
                <a:tc>
                  <a:txBody>
                    <a:bodyPr/>
                    <a:lstStyle/>
                    <a:p>
                      <a:pPr algn="l" fontAlgn="ctr"/>
                      <a:r>
                        <a:rPr lang="en-US" sz="1800" b="0" i="0" u="sng" strike="noStrike" dirty="0">
                          <a:solidFill>
                            <a:srgbClr val="0000FF"/>
                          </a:solidFill>
                          <a:effectLst/>
                          <a:latin typeface="Arial" panose="020B0604020202020204" pitchFamily="34" charset="0"/>
                          <a:hlinkClick r:id="rId4"/>
                        </a:rPr>
                        <a:t>Meeting link: https://ieeesa.webex.com/ieeesa/j.php?MTID=mf6b3dcaaa3f8fd4aef59dabcdf40525c</a:t>
                      </a:r>
                      <a:endParaRPr lang="en-US" sz="1800" b="0" i="0" u="sng" strike="noStrike" dirty="0">
                        <a:solidFill>
                          <a:srgbClr val="0000FF"/>
                        </a:solidFill>
                        <a:effectLst/>
                        <a:latin typeface="Arial" panose="020B0604020202020204" pitchFamily="34"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2105070602"/>
                  </a:ext>
                </a:extLst>
              </a:tr>
              <a:tr h="266700">
                <a:tc>
                  <a:txBody>
                    <a:bodyPr/>
                    <a:lstStyle/>
                    <a:p>
                      <a:pPr algn="l" fontAlgn="ctr"/>
                      <a:r>
                        <a:rPr lang="en-US" sz="1800" b="0" i="0" u="none" strike="noStrike" dirty="0">
                          <a:solidFill>
                            <a:srgbClr val="000000"/>
                          </a:solidFill>
                          <a:effectLst/>
                          <a:latin typeface="Calibri" panose="020F0502020204030204" pitchFamily="34" charset="0"/>
                        </a:rPr>
                        <a:t>Meeting number: </a:t>
                      </a:r>
                      <a:r>
                        <a:rPr lang="en-US" sz="1800" b="0" i="0" u="none" strike="noStrike" dirty="0">
                          <a:solidFill>
                            <a:srgbClr val="0000FF"/>
                          </a:solidFill>
                          <a:effectLst/>
                          <a:latin typeface="Calibri" panose="020F0502020204030204" pitchFamily="34" charset="0"/>
                        </a:rPr>
                        <a:t>2343 119 5730</a:t>
                      </a:r>
                      <a:endParaRPr lang="en-US" sz="18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2902681002"/>
                  </a:ext>
                </a:extLst>
              </a:tr>
              <a:tr h="266700">
                <a:tc>
                  <a:txBody>
                    <a:bodyPr/>
                    <a:lstStyle/>
                    <a:p>
                      <a:pPr algn="l" fontAlgn="ctr"/>
                      <a:r>
                        <a:rPr lang="fi-FI" sz="1800" b="0" i="0" u="none" strike="noStrike" dirty="0" err="1">
                          <a:solidFill>
                            <a:srgbClr val="000000"/>
                          </a:solidFill>
                          <a:effectLst/>
                          <a:latin typeface="Calibri" panose="020F0502020204030204" pitchFamily="34" charset="0"/>
                        </a:rPr>
                        <a:t>Password</a:t>
                      </a:r>
                      <a:r>
                        <a:rPr lang="fi-FI" sz="1800" b="0" i="0" u="none" strike="noStrike" dirty="0">
                          <a:solidFill>
                            <a:srgbClr val="000000"/>
                          </a:solidFill>
                          <a:effectLst/>
                          <a:latin typeface="Calibri" panose="020F0502020204030204" pitchFamily="34" charset="0"/>
                        </a:rPr>
                        <a:t>: </a:t>
                      </a:r>
                      <a:r>
                        <a:rPr lang="fi-FI" sz="1800" b="0" i="0" u="none" strike="noStrike" dirty="0">
                          <a:solidFill>
                            <a:srgbClr val="0000FF"/>
                          </a:solidFill>
                          <a:effectLst/>
                          <a:latin typeface="Calibri" panose="020F0502020204030204" pitchFamily="34" charset="0"/>
                        </a:rPr>
                        <a:t>80215maymtgrm2</a:t>
                      </a:r>
                      <a:endParaRPr lang="fi-FI" sz="18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224914619"/>
                  </a:ext>
                </a:extLst>
              </a:tr>
            </a:tbl>
          </a:graphicData>
        </a:graphic>
      </p:graphicFrame>
    </p:spTree>
    <p:extLst>
      <p:ext uri="{BB962C8B-B14F-4D97-AF65-F5344CB8AC3E}">
        <p14:creationId xmlns:p14="http://schemas.microsoft.com/office/powerpoint/2010/main" val="190333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4294967295"/>
          </p:nvPr>
        </p:nvSpPr>
        <p:spPr>
          <a:xfrm>
            <a:off x="1144295" y="362805"/>
            <a:ext cx="1600200" cy="215444"/>
          </a:xfrm>
        </p:spPr>
        <p:txBody>
          <a:bodyPr/>
          <a:lstStyle/>
          <a:p>
            <a:r>
              <a:rPr lang="en-US" altLang="ja-JP"/>
              <a:t>May 2024</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March 2024. Doc.# 15-24-0186-00-06ma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15-24-0210-01-06ma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302882" y="1467305"/>
            <a:ext cx="8699499" cy="4976036"/>
          </a:xfrm>
        </p:spPr>
        <p:txBody>
          <a:bodyPr/>
          <a:lstStyle/>
          <a:p>
            <a:pPr>
              <a:lnSpc>
                <a:spcPts val="2100"/>
              </a:lnSpc>
            </a:pPr>
            <a:r>
              <a:rPr lang="en-US" altLang="ja-JP" sz="2400" dirty="0">
                <a:ea typeface="ＭＳ Ｐゴシック" charset="-128"/>
              </a:rPr>
              <a:t>Required notices</a:t>
            </a:r>
          </a:p>
          <a:p>
            <a:pPr lvl="1">
              <a:lnSpc>
                <a:spcPts val="2100"/>
              </a:lnSpc>
            </a:pPr>
            <a:r>
              <a:rPr lang="en-US" altLang="ja-JP" sz="2000" dirty="0">
                <a:ea typeface="ＭＳ Ｐゴシック" charset="-128"/>
              </a:rPr>
              <a:t>Affiliation FAQ - http://standards.ieee.org/faqs/affiliationFAQ.html</a:t>
            </a:r>
          </a:p>
          <a:p>
            <a:pPr lvl="1">
              <a:lnSpc>
                <a:spcPts val="2100"/>
              </a:lnSpc>
            </a:pPr>
            <a:r>
              <a:rPr lang="en-US" altLang="ja-JP" sz="2000" dirty="0">
                <a:ea typeface="ＭＳ Ｐゴシック" charset="-128"/>
              </a:rPr>
              <a:t>Anti-Trust FAQ - http://standards.ieee.org/resources/antitrust-guidelines.pdf</a:t>
            </a:r>
          </a:p>
          <a:p>
            <a:pPr lvl="1">
              <a:lnSpc>
                <a:spcPts val="2100"/>
              </a:lnSpc>
            </a:pPr>
            <a:r>
              <a:rPr lang="en-US" altLang="ja-JP" sz="2000" dirty="0">
                <a:ea typeface="ＭＳ Ｐゴシック" charset="-128"/>
              </a:rPr>
              <a:t>Ethics - http://www.ieee.org/portal/cms_docs/about/CoE_poster.pdf</a:t>
            </a:r>
          </a:p>
          <a:p>
            <a:pPr>
              <a:lnSpc>
                <a:spcPts val="2100"/>
              </a:lnSpc>
            </a:pPr>
            <a:r>
              <a:rPr lang="en-US" altLang="ja-JP" sz="2400" dirty="0">
                <a:ea typeface="ＭＳ Ｐゴシック" charset="-128"/>
              </a:rPr>
              <a:t>Chair and Secretary</a:t>
            </a:r>
          </a:p>
          <a:p>
            <a:pPr lvl="1">
              <a:lnSpc>
                <a:spcPts val="2100"/>
              </a:lnSpc>
            </a:pPr>
            <a:r>
              <a:rPr lang="en-US" altLang="ja-JP" sz="2000" dirty="0">
                <a:ea typeface="ＭＳ Ｐゴシック" charset="-128"/>
              </a:rPr>
              <a:t>Chair; Ryuji Kohno(YNU/YRP-IAI)</a:t>
            </a:r>
          </a:p>
          <a:p>
            <a:pPr lvl="1">
              <a:lnSpc>
                <a:spcPts val="2100"/>
              </a:lnSpc>
            </a:pPr>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lnSpc>
                <a:spcPts val="2100"/>
              </a:lnSpc>
            </a:pPr>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lnSpc>
                <a:spcPts val="2400"/>
              </a:lnSpc>
            </a:pPr>
            <a:r>
              <a:rPr lang="en-US" altLang="ja-JP" sz="2000" dirty="0">
                <a:ea typeface="ＭＳ Ｐゴシック" charset="-128"/>
              </a:rPr>
              <a:t>Secretary; Takumi Kobayashi(</a:t>
            </a:r>
            <a:r>
              <a:rPr lang="en-US" altLang="ja-JP" sz="2000" dirty="0" err="1">
                <a:ea typeface="ＭＳ Ｐゴシック" charset="-128"/>
              </a:rPr>
              <a:t>NiTech</a:t>
            </a:r>
            <a:r>
              <a:rPr lang="en-US" altLang="ja-JP" sz="2000" dirty="0">
                <a:ea typeface="ＭＳ Ｐゴシック" charset="-128"/>
              </a:rPr>
              <a:t>)</a:t>
            </a:r>
          </a:p>
          <a:p>
            <a:pPr lvl="1">
              <a:lnSpc>
                <a:spcPts val="2100"/>
              </a:lnSpc>
            </a:pPr>
            <a:r>
              <a:rPr lang="en-US" altLang="ja-JP" sz="2000" dirty="0">
                <a:ea typeface="ＭＳ Ｐゴシック" charset="-128"/>
              </a:rPr>
              <a:t>Technical Co-Editors; Minsoo Kim(YRP-IAI). </a:t>
            </a:r>
          </a:p>
          <a:p>
            <a:pPr marL="457200" lvl="1" indent="0">
              <a:lnSpc>
                <a:spcPts val="2100"/>
              </a:lnSpc>
              <a:buNone/>
            </a:pPr>
            <a:r>
              <a:rPr lang="en-US" altLang="ja-JP" sz="2000" dirty="0">
                <a:ea typeface="ＭＳ Ｐゴシック" charset="-128"/>
              </a:rPr>
              <a:t>                                        Seong-Soon Joo(KPST), </a:t>
            </a:r>
          </a:p>
          <a:p>
            <a:pPr marL="457200" lvl="1" indent="0">
              <a:lnSpc>
                <a:spcPts val="2100"/>
              </a:lnSpc>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lnSpc>
                <a:spcPts val="2100"/>
              </a:lnSpc>
              <a:buNone/>
            </a:pPr>
            <a:r>
              <a:rPr lang="en-US" altLang="ja-JP" sz="2000" dirty="0">
                <a:ea typeface="ＭＳ Ｐゴシック" charset="-128"/>
              </a:rPr>
              <a:t>                                        Marco Hernandez (YRP-IAI/CWC)</a:t>
            </a:r>
          </a:p>
          <a:p>
            <a:pPr marL="457200" lvl="1" indent="0">
              <a:lnSpc>
                <a:spcPts val="2100"/>
              </a:lnSpc>
              <a:buNone/>
            </a:pPr>
            <a:r>
              <a:rPr lang="en-US" altLang="ja-JP" sz="2000" dirty="0">
                <a:ea typeface="ＭＳ Ｐゴシック" charset="-128"/>
              </a:rPr>
              <a:t>                                        Jussi Haapola(CWC)</a:t>
            </a:r>
            <a:endParaRPr lang="en-US" altLang="ja-JP" sz="1800" dirty="0">
              <a:ea typeface="ＭＳ Ｐゴシック" charset="-128"/>
            </a:endParaRPr>
          </a:p>
        </p:txBody>
      </p:sp>
      <p:sp>
        <p:nvSpPr>
          <p:cNvPr id="2" name="タイトル 1"/>
          <p:cNvSpPr>
            <a:spLocks noGrp="1"/>
          </p:cNvSpPr>
          <p:nvPr>
            <p:ph type="title"/>
          </p:nvPr>
        </p:nvSpPr>
        <p:spPr>
          <a:xfrm>
            <a:off x="685800" y="670478"/>
            <a:ext cx="7772400" cy="86061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79091</TotalTime>
  <Words>3592</Words>
  <Application>Microsoft Office PowerPoint</Application>
  <PresentationFormat>画面に合わせる (4:3)</PresentationFormat>
  <Paragraphs>335</Paragraphs>
  <Slides>24</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24</vt:i4>
      </vt:variant>
    </vt:vector>
  </HeadingPairs>
  <TitlesOfParts>
    <vt:vector size="34" baseType="lpstr">
      <vt:lpstr>Monotype Sorts</vt:lpstr>
      <vt:lpstr>ＭＳ Ｐゴシック</vt:lpstr>
      <vt:lpstr>游ゴシック</vt:lpstr>
      <vt:lpstr>Arial</vt:lpstr>
      <vt:lpstr>Arial Rounded MT Bold</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Plenary Session Denver, Colorado, USA  May 13th, 2024 Ryuji Kohno Yokohama National University(YNU), YRP International Alliance Institute(YRP-IAI)</vt:lpstr>
      <vt:lpstr>TG15.6ma Plenary Session Schedule for 12-17th, May 2024</vt:lpstr>
      <vt:lpstr>TG15.6ma Plenary Session Schedule for 12-17th, May 2024</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Plenary Session Schedule for 12-17th, May 2024</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Ryuji Kohno</cp:lastModifiedBy>
  <cp:revision>153</cp:revision>
  <cp:lastPrinted>2022-07-06T15:32:43Z</cp:lastPrinted>
  <dcterms:created xsi:type="dcterms:W3CDTF">2020-12-17T10:56:09Z</dcterms:created>
  <dcterms:modified xsi:type="dcterms:W3CDTF">2024-05-04T08:36:00Z</dcterms:modified>
</cp:coreProperties>
</file>