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7"/>
  </p:notesMasterIdLst>
  <p:handoutMasterIdLst>
    <p:handoutMasterId r:id="rId28"/>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1062" r:id="rId17"/>
    <p:sldId id="1065" r:id="rId18"/>
    <p:sldId id="1060" r:id="rId19"/>
    <p:sldId id="1061" r:id="rId20"/>
    <p:sldId id="1068" r:id="rId21"/>
    <p:sldId id="1067" r:id="rId22"/>
    <p:sldId id="1066" r:id="rId23"/>
    <p:sldId id="256" r:id="rId24"/>
    <p:sldId id="965" r:id="rId25"/>
    <p:sldId id="985" r:id="rId26"/>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97" autoAdjust="0"/>
    <p:restoredTop sz="96869" autoAdjust="0"/>
  </p:normalViewPr>
  <p:slideViewPr>
    <p:cSldViewPr>
      <p:cViewPr varScale="1">
        <p:scale>
          <a:sx n="98" d="100"/>
          <a:sy n="98" d="100"/>
        </p:scale>
        <p:origin x="168" y="5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23</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doc.:IEEE802.15-24-0216r2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May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2024-04-25</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AM2 10:30am CEST</a:t>
            </a:r>
          </a:p>
          <a:p>
            <a:r>
              <a:rPr lang="en-US" dirty="0"/>
              <a:t>Tuesday AM2 10:30am CEST</a:t>
            </a:r>
          </a:p>
          <a:p>
            <a:r>
              <a:rPr lang="en-US" dirty="0"/>
              <a:t>Wednesday PM1 1:30pm CEST</a:t>
            </a:r>
          </a:p>
          <a:p>
            <a:r>
              <a:rPr lang="en-US" dirty="0"/>
              <a:t>Thursday AM2 10:30am CEST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May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a:bodyPr>
          <a:lstStyle/>
          <a:p>
            <a:r>
              <a:rPr lang="en-US" dirty="0"/>
              <a:t>LB204 Second (Recirculation) Letter Ballot </a:t>
            </a:r>
          </a:p>
          <a:p>
            <a:pPr lvl="1"/>
            <a:r>
              <a:rPr lang="en-US" dirty="0"/>
              <a:t>Comments received in April resolved on CRG Teleconference </a:t>
            </a:r>
            <a:r>
              <a:rPr lang="fr-FR" dirty="0"/>
              <a:t>2024-04-25</a:t>
            </a:r>
          </a:p>
          <a:p>
            <a:pPr marL="457200" lvl="1" indent="0">
              <a:buNone/>
            </a:pPr>
            <a:endParaRPr lang="en-US" dirty="0"/>
          </a:p>
          <a:p>
            <a:r>
              <a:rPr lang="en-US" dirty="0"/>
              <a:t>Comment Resolution Spreadsheet:</a:t>
            </a:r>
          </a:p>
          <a:p>
            <a:pPr lvl="1"/>
            <a:r>
              <a:rPr lang="en-US" dirty="0"/>
              <a:t>15-24-0214-01-016t-TG16t LB204 Consolidated Comments and Resolutions.xlsx</a:t>
            </a:r>
          </a:p>
          <a:p>
            <a:r>
              <a:rPr lang="en-US" dirty="0"/>
              <a:t>CRG Teleconference minutes </a:t>
            </a:r>
            <a:r>
              <a:rPr lang="fr-FR" dirty="0"/>
              <a:t>15-24-0215r0</a:t>
            </a:r>
            <a:endParaRPr lang="en-US" dirty="0"/>
          </a:p>
          <a:p>
            <a:endParaRPr lang="en-US" dirty="0"/>
          </a:p>
          <a:p>
            <a:r>
              <a:rPr lang="en-US" dirty="0"/>
              <a:t>Editors have been applying resolutions to develop next draft D3.0</a:t>
            </a:r>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May 2024 Interim</a:t>
            </a:r>
          </a:p>
        </p:txBody>
      </p:sp>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8439-5317-1896-CD58-3CFA5C321150}"/>
              </a:ext>
            </a:extLst>
          </p:cNvPr>
          <p:cNvSpPr>
            <a:spLocks noGrp="1"/>
          </p:cNvSpPr>
          <p:nvPr>
            <p:ph type="title"/>
          </p:nvPr>
        </p:nvSpPr>
        <p:spPr/>
        <p:txBody>
          <a:bodyPr/>
          <a:lstStyle/>
          <a:p>
            <a:r>
              <a:rPr lang="en-US" dirty="0"/>
              <a:t>Comment Resolution Review</a:t>
            </a:r>
          </a:p>
        </p:txBody>
      </p:sp>
      <p:sp>
        <p:nvSpPr>
          <p:cNvPr id="3" name="Content Placeholder 2">
            <a:extLst>
              <a:ext uri="{FF2B5EF4-FFF2-40B4-BE49-F238E27FC236}">
                <a16:creationId xmlns:a16="http://schemas.microsoft.com/office/drawing/2014/main" id="{566E723B-17DE-8359-31C2-AC2A957736BA}"/>
              </a:ext>
            </a:extLst>
          </p:cNvPr>
          <p:cNvSpPr>
            <a:spLocks noGrp="1"/>
          </p:cNvSpPr>
          <p:nvPr>
            <p:ph idx="1"/>
          </p:nvPr>
        </p:nvSpPr>
        <p:spPr/>
        <p:txBody>
          <a:bodyPr>
            <a:normAutofit fontScale="85000" lnSpcReduction="20000"/>
          </a:bodyPr>
          <a:lstStyle/>
          <a:p>
            <a:r>
              <a:rPr lang="en-US" dirty="0"/>
              <a:t>Review of P802.16t_D2.0pdf</a:t>
            </a:r>
          </a:p>
          <a:p>
            <a:pPr lvl="1"/>
            <a:r>
              <a:rPr lang="en-US" dirty="0"/>
              <a:t>Resolve TBD items in 15-24-0214-01-016t-TG16t LB204 Consolidated Comments and Resolutions.xlsx</a:t>
            </a:r>
          </a:p>
          <a:p>
            <a:pPr lvl="1"/>
            <a:endParaRPr lang="en-US" dirty="0"/>
          </a:p>
          <a:p>
            <a:r>
              <a:rPr lang="en-US" dirty="0"/>
              <a:t>Review resolved comments in 214r1, and Harry will develop a draft 2.1.</a:t>
            </a:r>
          </a:p>
          <a:p>
            <a:r>
              <a:rPr lang="en-US" dirty="0"/>
              <a:t>Tuesday: Additional editorial comments added in 15-24-0214-02-016t-TG16t LB204 Consolidated Comments and Resolutions.xlsx</a:t>
            </a:r>
          </a:p>
          <a:p>
            <a:endParaRPr lang="en-US" dirty="0"/>
          </a:p>
          <a:p>
            <a:r>
              <a:rPr lang="en-US" dirty="0"/>
              <a:t>Tuesday – implement comment resolutions to create D2.1</a:t>
            </a:r>
          </a:p>
          <a:p>
            <a:r>
              <a:rPr lang="en-US" dirty="0"/>
              <a:t>Wednesday Plenary – motion to extend PAR</a:t>
            </a:r>
          </a:p>
          <a:p>
            <a:endParaRPr lang="en-US" dirty="0"/>
          </a:p>
          <a:p>
            <a:r>
              <a:rPr lang="en-US" dirty="0"/>
              <a:t>If complete and ready, rename to D3.0, and conduct motions to start recirculation WG Letter Ballot. </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0B94157-38DB-627D-D15A-B6A6DC30E6C9}"/>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20E75E0F-06D3-FB2E-FCAB-1A55470A657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C43B4B0-57CF-075A-C504-F4ACAA1FFFC2}"/>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077150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85B7-7867-EC11-EBE5-B0BEA8676DD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BE15D36-2853-C6AE-6D78-6D9DB22C352B}"/>
              </a:ext>
            </a:extLst>
          </p:cNvPr>
          <p:cNvSpPr>
            <a:spLocks noGrp="1"/>
          </p:cNvSpPr>
          <p:nvPr>
            <p:ph idx="1"/>
          </p:nvPr>
        </p:nvSpPr>
        <p:spPr/>
        <p:txBody>
          <a:bodyPr>
            <a:normAutofit fontScale="77500" lnSpcReduction="20000"/>
          </a:bodyPr>
          <a:lstStyle/>
          <a:p>
            <a:r>
              <a:rPr lang="en-US" dirty="0"/>
              <a:t>TG Motion to approve LB204 comment resolutions in 15-24-0214-04-016t-TG16t LB204 Consolidated Comments and Resolutions.xlsx</a:t>
            </a:r>
          </a:p>
          <a:p>
            <a:pPr lvl="1"/>
            <a:r>
              <a:rPr lang="en-US" dirty="0"/>
              <a:t>Unanimous consent</a:t>
            </a:r>
          </a:p>
          <a:p>
            <a:pPr lvl="1"/>
            <a:endParaRPr lang="en-US" dirty="0"/>
          </a:p>
          <a:p>
            <a:r>
              <a:rPr lang="en-US" dirty="0"/>
              <a:t>TG Motion to start Recirculation Letter Ballot</a:t>
            </a:r>
          </a:p>
          <a:p>
            <a:pPr lvl="1"/>
            <a:r>
              <a:rPr lang="en-US" dirty="0"/>
              <a:t>Move that TG16t formally request that the 802.15 WG start a WG Recirculation requesting approval of document P802-15-16t_D3.0 and to forward document P802-15-16_D3.0, to Standards Association ballot.</a:t>
            </a:r>
          </a:p>
          <a:p>
            <a:pPr lvl="2"/>
            <a:r>
              <a:rPr lang="en-US" dirty="0"/>
              <a:t>Moved   Vishal</a:t>
            </a:r>
          </a:p>
          <a:p>
            <a:pPr lvl="2"/>
            <a:r>
              <a:rPr lang="en-US" dirty="0"/>
              <a:t>Second Harry</a:t>
            </a:r>
          </a:p>
          <a:p>
            <a:pPr lvl="2"/>
            <a:r>
              <a:rPr lang="en-US" dirty="0"/>
              <a:t>Unanimous Consent</a:t>
            </a:r>
          </a:p>
          <a:p>
            <a:endParaRPr lang="en-US" dirty="0"/>
          </a:p>
          <a:p>
            <a:r>
              <a:rPr lang="en-US" dirty="0"/>
              <a:t>Motion text for WG:</a:t>
            </a:r>
          </a:p>
          <a:p>
            <a:pPr lvl="1"/>
            <a:r>
              <a:rPr lang="en-US" dirty="0"/>
              <a:t>Move that 802.15 WG formally request that 802.15 WG start a WG recirculation WG Recirculation requesting approval of document P802-15-16t_D3.0 and to forward document P802-15-16t_D3.0, to Standards Association ballot.</a:t>
            </a:r>
          </a:p>
          <a:p>
            <a:endParaRPr lang="en-US" dirty="0"/>
          </a:p>
        </p:txBody>
      </p:sp>
      <p:sp>
        <p:nvSpPr>
          <p:cNvPr id="4" name="Date Placeholder 3">
            <a:extLst>
              <a:ext uri="{FF2B5EF4-FFF2-40B4-BE49-F238E27FC236}">
                <a16:creationId xmlns:a16="http://schemas.microsoft.com/office/drawing/2014/main" id="{AFE0BD3A-63D5-FF6B-7CD1-FF2E3CA81EE9}"/>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CD1A7B47-5261-F000-567B-01E0AC3A6D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55A9E39-FFE6-D4F4-2A51-8D0BAF03485E}"/>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019529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the P802.15.16t_D03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r>
              <a:rPr lang="en-US" dirty="0"/>
              <a:t>Moved Vishal</a:t>
            </a:r>
          </a:p>
          <a:p>
            <a:pPr lvl="1"/>
            <a:r>
              <a:rPr lang="en-US" dirty="0"/>
              <a:t>Second Harry</a:t>
            </a:r>
          </a:p>
          <a:p>
            <a:pPr lvl="1"/>
            <a:r>
              <a:rPr lang="en-US" dirty="0"/>
              <a:t>Unanimous Consent</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Tuesday June 11, 9am PT</a:t>
            </a:r>
          </a:p>
          <a:p>
            <a:r>
              <a:rPr lang="en-US" dirty="0"/>
              <a:t> </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Vishal</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May_2024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F0DB5-671D-63E3-DF38-34F9E59B3DFA}"/>
              </a:ext>
            </a:extLst>
          </p:cNvPr>
          <p:cNvSpPr>
            <a:spLocks noGrp="1"/>
          </p:cNvSpPr>
          <p:nvPr>
            <p:ph type="title"/>
          </p:nvPr>
        </p:nvSpPr>
        <p:spPr/>
        <p:txBody>
          <a:bodyPr/>
          <a:lstStyle/>
          <a:p>
            <a:r>
              <a:rPr lang="en-US" dirty="0"/>
              <a:t>TG Motion to request PAR extension </a:t>
            </a:r>
          </a:p>
        </p:txBody>
      </p:sp>
      <p:sp>
        <p:nvSpPr>
          <p:cNvPr id="3" name="Content Placeholder 2">
            <a:extLst>
              <a:ext uri="{FF2B5EF4-FFF2-40B4-BE49-F238E27FC236}">
                <a16:creationId xmlns:a16="http://schemas.microsoft.com/office/drawing/2014/main" id="{9A86B5BD-B893-D775-27E9-B47ECE244B17}"/>
              </a:ext>
            </a:extLst>
          </p:cNvPr>
          <p:cNvSpPr>
            <a:spLocks noGrp="1"/>
          </p:cNvSpPr>
          <p:nvPr>
            <p:ph idx="1"/>
          </p:nvPr>
        </p:nvSpPr>
        <p:spPr/>
        <p:txBody>
          <a:bodyPr/>
          <a:lstStyle/>
          <a:p>
            <a:r>
              <a:rPr lang="en-US" dirty="0"/>
              <a:t>MOTION: “802.15 WG requests that the IEEE 802 LMSC forward the 802.15.16t PAR extension documentation contained in 15-24-0299-00-016t-P802.16t_PAR-Extension.pdf to NesCom.”</a:t>
            </a:r>
          </a:p>
          <a:p>
            <a:pPr lvl="1"/>
            <a:endParaRPr lang="en-US" dirty="0"/>
          </a:p>
          <a:p>
            <a:pPr lvl="1"/>
            <a:r>
              <a:rPr lang="en-US" dirty="0"/>
              <a:t>Moved Harry</a:t>
            </a:r>
          </a:p>
          <a:p>
            <a:pPr lvl="1"/>
            <a:r>
              <a:rPr lang="en-US" dirty="0"/>
              <a:t>Second Menashe</a:t>
            </a:r>
          </a:p>
          <a:p>
            <a:pPr lvl="1"/>
            <a:r>
              <a:rPr lang="en-US" dirty="0"/>
              <a:t>Unanimous Consent </a:t>
            </a:r>
          </a:p>
          <a:p>
            <a:pPr lvl="1"/>
            <a:endParaRPr lang="en-US" dirty="0"/>
          </a:p>
          <a:p>
            <a:endParaRPr lang="en-US" dirty="0"/>
          </a:p>
          <a:p>
            <a:pPr lvl="1"/>
            <a:endParaRPr lang="en-US" dirty="0"/>
          </a:p>
        </p:txBody>
      </p:sp>
      <p:sp>
        <p:nvSpPr>
          <p:cNvPr id="4" name="Date Placeholder 3">
            <a:extLst>
              <a:ext uri="{FF2B5EF4-FFF2-40B4-BE49-F238E27FC236}">
                <a16:creationId xmlns:a16="http://schemas.microsoft.com/office/drawing/2014/main" id="{ECCCC315-6D31-CDEF-AD03-358DD8F67CE3}"/>
              </a:ext>
            </a:extLst>
          </p:cNvPr>
          <p:cNvSpPr>
            <a:spLocks noGrp="1"/>
          </p:cNvSpPr>
          <p:nvPr>
            <p:ph type="dt" sz="half" idx="10"/>
          </p:nvPr>
        </p:nvSpPr>
        <p:spPr/>
        <p:txBody>
          <a:bodyPr/>
          <a:lstStyle/>
          <a:p>
            <a:r>
              <a:rPr lang="en-US"/>
              <a:t>May_2024</a:t>
            </a:r>
            <a:endParaRPr lang="en-US" dirty="0"/>
          </a:p>
        </p:txBody>
      </p:sp>
      <p:sp>
        <p:nvSpPr>
          <p:cNvPr id="5" name="Footer Placeholder 4">
            <a:extLst>
              <a:ext uri="{FF2B5EF4-FFF2-40B4-BE49-F238E27FC236}">
                <a16:creationId xmlns:a16="http://schemas.microsoft.com/office/drawing/2014/main" id="{5E5A54E4-FDA6-15A0-0032-BAA68B875F8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230B79-CBAE-ACCC-B705-01C9489ED635}"/>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23602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20688-BBED-65CB-D219-8895617FFF84}"/>
              </a:ext>
            </a:extLst>
          </p:cNvPr>
          <p:cNvSpPr>
            <a:spLocks noGrp="1"/>
          </p:cNvSpPr>
          <p:nvPr>
            <p:ph type="title"/>
          </p:nvPr>
        </p:nvSpPr>
        <p:spPr/>
        <p:txBody>
          <a:bodyPr>
            <a:normAutofit fontScale="90000"/>
          </a:bodyPr>
          <a:lstStyle/>
          <a:p>
            <a:r>
              <a:rPr lang="en-US" dirty="0"/>
              <a:t>Plan to form SA Ballot pool, and start SA Ballot</a:t>
            </a:r>
          </a:p>
        </p:txBody>
      </p:sp>
      <p:sp>
        <p:nvSpPr>
          <p:cNvPr id="3" name="Content Placeholder 2">
            <a:extLst>
              <a:ext uri="{FF2B5EF4-FFF2-40B4-BE49-F238E27FC236}">
                <a16:creationId xmlns:a16="http://schemas.microsoft.com/office/drawing/2014/main" id="{48436E8A-0FE0-0FA4-DA26-C26AF2B9DFD7}"/>
              </a:ext>
            </a:extLst>
          </p:cNvPr>
          <p:cNvSpPr>
            <a:spLocks noGrp="1"/>
          </p:cNvSpPr>
          <p:nvPr>
            <p:ph idx="1"/>
          </p:nvPr>
        </p:nvSpPr>
        <p:spPr/>
        <p:txBody>
          <a:bodyPr/>
          <a:lstStyle/>
          <a:p>
            <a:r>
              <a:rPr lang="en-US" dirty="0"/>
              <a:t>If no new comments on D3.0, send to SA Ballot</a:t>
            </a:r>
          </a:p>
          <a:p>
            <a:r>
              <a:rPr lang="en-US" dirty="0"/>
              <a:t>If new comments are received, then create D4.0.</a:t>
            </a:r>
          </a:p>
          <a:p>
            <a:r>
              <a:rPr lang="en-US" dirty="0"/>
              <a:t>Plan to initiate SA ballot in July. </a:t>
            </a:r>
          </a:p>
          <a:p>
            <a:endParaRPr lang="en-US" dirty="0"/>
          </a:p>
          <a:p>
            <a:r>
              <a:rPr lang="en-US" dirty="0"/>
              <a:t>Initiate MEC</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7A68CFB-18F2-0317-01F9-207A6A2DA2F4}"/>
              </a:ext>
            </a:extLst>
          </p:cNvPr>
          <p:cNvSpPr>
            <a:spLocks noGrp="1"/>
          </p:cNvSpPr>
          <p:nvPr>
            <p:ph type="dt" sz="half" idx="10"/>
          </p:nvPr>
        </p:nvSpPr>
        <p:spPr/>
        <p:txBody>
          <a:bodyPr/>
          <a:lstStyle/>
          <a:p>
            <a:r>
              <a:rPr lang="en-US"/>
              <a:t>May_2024</a:t>
            </a:r>
            <a:endParaRPr lang="en-US" dirty="0"/>
          </a:p>
        </p:txBody>
      </p:sp>
      <p:sp>
        <p:nvSpPr>
          <p:cNvPr id="5" name="Footer Placeholder 4">
            <a:extLst>
              <a:ext uri="{FF2B5EF4-FFF2-40B4-BE49-F238E27FC236}">
                <a16:creationId xmlns:a16="http://schemas.microsoft.com/office/drawing/2014/main" id="{57E96ED2-4BD0-3795-62F3-745AFD6B33C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3C3D1EA-AD97-2663-B10C-431AEA90A03C}"/>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3324167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Longer Term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p:txBody>
          <a:bodyPr/>
          <a:lstStyle/>
          <a:p>
            <a:r>
              <a:rPr lang="en-US" dirty="0"/>
              <a:t>After approval of TG16t amendment, plan to initiate a revision PAR to develop a revision to 802.16.  (possibly to be 802.16-2025)</a:t>
            </a:r>
          </a:p>
          <a:p>
            <a:endParaRPr lang="en-US" dirty="0"/>
          </a:p>
          <a:p>
            <a:r>
              <a:rPr lang="en-US" dirty="0"/>
              <a:t>Revision PAR could be submitted in July.  48 hour rule, no CSD.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a:t>May_2024</a:t>
            </a:r>
            <a:endParaRPr lang="en-US" dirty="0"/>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9999387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May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July 2024 Plenary</a:t>
            </a:r>
          </a:p>
          <a:p>
            <a:pPr marL="457200" lvl="1">
              <a:spcBef>
                <a:spcPts val="0"/>
              </a:spcBef>
              <a:spcAft>
                <a:spcPts val="1200"/>
              </a:spcAft>
            </a:pPr>
            <a:r>
              <a:rPr lang="en-US" dirty="0"/>
              <a:t>July 15-18 – Montreal, QC, Canada</a:t>
            </a:r>
          </a:p>
          <a:p>
            <a:pPr marL="0">
              <a:spcBef>
                <a:spcPts val="0"/>
              </a:spcBef>
              <a:spcAft>
                <a:spcPts val="1200"/>
              </a:spcAft>
            </a:pPr>
            <a:r>
              <a:rPr lang="en-US" dirty="0"/>
              <a:t>Sept 2024 Interim</a:t>
            </a:r>
          </a:p>
          <a:p>
            <a:pPr marL="457200" lvl="1">
              <a:spcBef>
                <a:spcPts val="0"/>
              </a:spcBef>
              <a:spcAft>
                <a:spcPts val="1200"/>
              </a:spcAft>
            </a:pPr>
            <a:r>
              <a:rPr lang="en-US" dirty="0"/>
              <a:t>Sept 9-12 – Waikoloa, Hawaii, USA</a:t>
            </a:r>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3919235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25</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Review of Comment resolution from LB204 on P802.16t_D2.0 </a:t>
            </a:r>
            <a:br>
              <a:rPr lang="en-US" dirty="0"/>
            </a:br>
            <a:r>
              <a:rPr lang="en-US" dirty="0"/>
              <a:t>TG16t Draft 2.0</a:t>
            </a:r>
          </a:p>
          <a:p>
            <a:r>
              <a:rPr lang="en-US" dirty="0"/>
              <a:t>Preparation for recirculation Letter Ballot of D3.0</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47845</TotalTime>
  <Words>2310</Words>
  <Application>Microsoft Office PowerPoint</Application>
  <PresentationFormat>Widescreen</PresentationFormat>
  <Paragraphs>299</Paragraphs>
  <Slides>25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Helvetica</vt:lpstr>
      <vt:lpstr>Times New Roman</vt:lpstr>
      <vt:lpstr>Custom Design</vt:lpstr>
      <vt:lpstr>PowerPoint Presentation</vt:lpstr>
      <vt:lpstr>Opening</vt:lpstr>
      <vt:lpstr>TG16t May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May Meeting Start Status</vt:lpstr>
      <vt:lpstr>Contributions for May 2024 Interim</vt:lpstr>
      <vt:lpstr>Comment Resolution Review</vt:lpstr>
      <vt:lpstr>Motions</vt:lpstr>
      <vt:lpstr>Formation of Comment Resolution Group</vt:lpstr>
      <vt:lpstr>Teleconference / CRG Meeting</vt:lpstr>
      <vt:lpstr>TG Motion to request PAR extension </vt:lpstr>
      <vt:lpstr>Plan to form SA Ballot pool, and start SA Ballot</vt:lpstr>
      <vt:lpstr>Longer Term Plans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822</cp:revision>
  <cp:lastPrinted>1998-02-10T13:28:06Z</cp:lastPrinted>
  <dcterms:created xsi:type="dcterms:W3CDTF">2020-01-06T16:34:14Z</dcterms:created>
  <dcterms:modified xsi:type="dcterms:W3CDTF">2024-05-15T12:43:18Z</dcterms:modified>
</cp:coreProperties>
</file>