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6"/>
  </p:notesMasterIdLst>
  <p:handoutMasterIdLst>
    <p:handoutMasterId r:id="rId27"/>
  </p:handoutMasterIdLst>
  <p:sldIdLst>
    <p:sldId id="1058" r:id="rId2"/>
    <p:sldId id="963" r:id="rId3"/>
    <p:sldId id="938" r:id="rId4"/>
    <p:sldId id="260" r:id="rId5"/>
    <p:sldId id="261" r:id="rId6"/>
    <p:sldId id="263" r:id="rId7"/>
    <p:sldId id="262" r:id="rId8"/>
    <p:sldId id="283" r:id="rId9"/>
    <p:sldId id="284" r:id="rId10"/>
    <p:sldId id="287" r:id="rId11"/>
    <p:sldId id="944" r:id="rId12"/>
    <p:sldId id="289" r:id="rId13"/>
    <p:sldId id="1043" r:id="rId14"/>
    <p:sldId id="1052" r:id="rId15"/>
    <p:sldId id="990" r:id="rId16"/>
    <p:sldId id="1066" r:id="rId17"/>
    <p:sldId id="1062" r:id="rId18"/>
    <p:sldId id="1065" r:id="rId19"/>
    <p:sldId id="1060" r:id="rId20"/>
    <p:sldId id="1061" r:id="rId21"/>
    <p:sldId id="1067" r:id="rId22"/>
    <p:sldId id="256" r:id="rId23"/>
    <p:sldId id="965" r:id="rId24"/>
    <p:sldId id="985" r:id="rId25"/>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397" autoAdjust="0"/>
    <p:restoredTop sz="96869" autoAdjust="0"/>
  </p:normalViewPr>
  <p:slideViewPr>
    <p:cSldViewPr>
      <p:cViewPr varScale="1">
        <p:scale>
          <a:sx n="103" d="100"/>
          <a:sy n="103" d="100"/>
        </p:scale>
        <p:origin x="317" y="51"/>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6</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22</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May_2024</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doc.:IEEE802.15-24-0216r1</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May_2024</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139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May 2024</a:t>
            </a: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2024-04-25</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726BFD81-DED8-452D-8555-FAA197883AB4}"/>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
        <p:nvSpPr>
          <p:cNvPr id="4" name="Date Placeholder 3">
            <a:extLst>
              <a:ext uri="{FF2B5EF4-FFF2-40B4-BE49-F238E27FC236}">
                <a16:creationId xmlns:a16="http://schemas.microsoft.com/office/drawing/2014/main" id="{8650865C-7791-4784-8D60-D5436EA1D990}"/>
              </a:ext>
            </a:extLst>
          </p:cNvPr>
          <p:cNvSpPr>
            <a:spLocks noGrp="1"/>
          </p:cNvSpPr>
          <p:nvPr>
            <p:ph type="dt" sz="half" idx="10"/>
          </p:nvPr>
        </p:nvSpPr>
        <p:spPr/>
        <p:txBody>
          <a:bodyPr/>
          <a:lstStyle/>
          <a:p>
            <a:r>
              <a:rPr lang="en-US" dirty="0"/>
              <a:t>May_2024</a:t>
            </a:r>
          </a:p>
        </p:txBody>
      </p:sp>
    </p:spTree>
    <p:extLst>
      <p:ext uri="{BB962C8B-B14F-4D97-AF65-F5344CB8AC3E}">
        <p14:creationId xmlns:p14="http://schemas.microsoft.com/office/powerpoint/2010/main" val="19330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A2CFE65F-0E4F-4E04-9C62-9FFAB4C10580}"/>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
        <p:nvSpPr>
          <p:cNvPr id="4" name="Date Placeholder 3">
            <a:extLst>
              <a:ext uri="{FF2B5EF4-FFF2-40B4-BE49-F238E27FC236}">
                <a16:creationId xmlns:a16="http://schemas.microsoft.com/office/drawing/2014/main" id="{9C4B883F-4C28-47C1-A321-09ADE082FEF5}"/>
              </a:ext>
            </a:extLst>
          </p:cNvPr>
          <p:cNvSpPr>
            <a:spLocks noGrp="1"/>
          </p:cNvSpPr>
          <p:nvPr>
            <p:ph type="dt" sz="half" idx="10"/>
          </p:nvPr>
        </p:nvSpPr>
        <p:spPr/>
        <p:txBody>
          <a:bodyPr/>
          <a:lstStyle/>
          <a:p>
            <a:r>
              <a:rPr lang="en-US" dirty="0"/>
              <a:t>May_2024</a:t>
            </a:r>
          </a:p>
        </p:txBody>
      </p:sp>
    </p:spTree>
    <p:extLst>
      <p:ext uri="{BB962C8B-B14F-4D97-AF65-F5344CB8AC3E}">
        <p14:creationId xmlns:p14="http://schemas.microsoft.com/office/powerpoint/2010/main" val="134370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F6A04073-40A1-4B23-B3D9-15FDC0A2861F}"/>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A5D55916-E1E9-40A7-83EA-3F871DB4733C}"/>
              </a:ext>
            </a:extLst>
          </p:cNvPr>
          <p:cNvSpPr>
            <a:spLocks noGrp="1"/>
          </p:cNvSpPr>
          <p:nvPr>
            <p:ph type="dt" sz="half" idx="10"/>
          </p:nvPr>
        </p:nvSpPr>
        <p:spPr/>
        <p:txBody>
          <a:bodyPr/>
          <a:lstStyle/>
          <a:p>
            <a:r>
              <a:rPr lang="en-US" dirty="0"/>
              <a:t>May_2024</a:t>
            </a:r>
          </a:p>
        </p:txBody>
      </p:sp>
    </p:spTree>
    <p:extLst>
      <p:ext uri="{BB962C8B-B14F-4D97-AF65-F5344CB8AC3E}">
        <p14:creationId xmlns:p14="http://schemas.microsoft.com/office/powerpoint/2010/main" val="96954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0E542-D8CA-B4EC-CF88-618E60E936DD}"/>
              </a:ext>
            </a:extLst>
          </p:cNvPr>
          <p:cNvSpPr>
            <a:spLocks noGrp="1"/>
          </p:cNvSpPr>
          <p:nvPr>
            <p:ph type="title"/>
          </p:nvPr>
        </p:nvSpPr>
        <p:spPr/>
        <p:txBody>
          <a:bodyPr/>
          <a:lstStyle/>
          <a:p>
            <a:r>
              <a:rPr lang="en-US" dirty="0"/>
              <a:t>Plan for week</a:t>
            </a:r>
          </a:p>
        </p:txBody>
      </p:sp>
      <p:sp>
        <p:nvSpPr>
          <p:cNvPr id="3" name="Content Placeholder 2">
            <a:extLst>
              <a:ext uri="{FF2B5EF4-FFF2-40B4-BE49-F238E27FC236}">
                <a16:creationId xmlns:a16="http://schemas.microsoft.com/office/drawing/2014/main" id="{E2B27A02-CA0F-47A8-9034-A8728F168401}"/>
              </a:ext>
            </a:extLst>
          </p:cNvPr>
          <p:cNvSpPr>
            <a:spLocks noGrp="1"/>
          </p:cNvSpPr>
          <p:nvPr>
            <p:ph idx="1"/>
          </p:nvPr>
        </p:nvSpPr>
        <p:spPr/>
        <p:txBody>
          <a:bodyPr/>
          <a:lstStyle/>
          <a:p>
            <a:r>
              <a:rPr lang="en-US" dirty="0"/>
              <a:t>Monday AM2 10:30am CEST</a:t>
            </a:r>
          </a:p>
          <a:p>
            <a:r>
              <a:rPr lang="en-US" dirty="0"/>
              <a:t>Tuesday AM2 10:30am CEST</a:t>
            </a:r>
          </a:p>
          <a:p>
            <a:r>
              <a:rPr lang="en-US" dirty="0"/>
              <a:t>Thursday AM2 10:30am CEST</a:t>
            </a:r>
          </a:p>
          <a:p>
            <a:endParaRPr lang="en-US" dirty="0"/>
          </a:p>
        </p:txBody>
      </p:sp>
      <p:sp>
        <p:nvSpPr>
          <p:cNvPr id="4" name="Date Placeholder 3">
            <a:extLst>
              <a:ext uri="{FF2B5EF4-FFF2-40B4-BE49-F238E27FC236}">
                <a16:creationId xmlns:a16="http://schemas.microsoft.com/office/drawing/2014/main" id="{4E0B49B8-5F16-C872-DAF2-E6CCDC0720F2}"/>
              </a:ext>
            </a:extLst>
          </p:cNvPr>
          <p:cNvSpPr>
            <a:spLocks noGrp="1"/>
          </p:cNvSpPr>
          <p:nvPr>
            <p:ph type="dt" sz="half" idx="10"/>
          </p:nvPr>
        </p:nvSpPr>
        <p:spPr/>
        <p:txBody>
          <a:bodyPr/>
          <a:lstStyle/>
          <a:p>
            <a:r>
              <a:rPr lang="en-US" dirty="0"/>
              <a:t>May_2024</a:t>
            </a:r>
          </a:p>
        </p:txBody>
      </p:sp>
      <p:sp>
        <p:nvSpPr>
          <p:cNvPr id="5" name="Footer Placeholder 4">
            <a:extLst>
              <a:ext uri="{FF2B5EF4-FFF2-40B4-BE49-F238E27FC236}">
                <a16:creationId xmlns:a16="http://schemas.microsoft.com/office/drawing/2014/main" id="{5D66707F-0644-86D0-8482-6D22121BCD7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53E450-3D3E-231F-FC7A-E7395D7396EA}"/>
              </a:ext>
            </a:extLst>
          </p:cNvPr>
          <p:cNvSpPr>
            <a:spLocks noGrp="1"/>
          </p:cNvSpPr>
          <p:nvPr>
            <p:ph type="sldNum" sz="quarter" idx="12"/>
          </p:nvPr>
        </p:nvSpPr>
        <p:spPr/>
        <p:txBody>
          <a:bodyPr/>
          <a:lstStyle/>
          <a:p>
            <a:fld id="{A1C9EF53-BD90-4B75-A223-F9525C143888}" type="slidenum">
              <a:rPr lang="en-US" smtClean="0"/>
              <a:pPr/>
              <a:t>13</a:t>
            </a:fld>
            <a:endParaRPr lang="en-US" dirty="0"/>
          </a:p>
        </p:txBody>
      </p:sp>
    </p:spTree>
    <p:extLst>
      <p:ext uri="{BB962C8B-B14F-4D97-AF65-F5344CB8AC3E}">
        <p14:creationId xmlns:p14="http://schemas.microsoft.com/office/powerpoint/2010/main" val="29616876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86433-2D31-78BC-9935-7444F3B333B2}"/>
              </a:ext>
            </a:extLst>
          </p:cNvPr>
          <p:cNvSpPr>
            <a:spLocks noGrp="1"/>
          </p:cNvSpPr>
          <p:nvPr>
            <p:ph type="title"/>
          </p:nvPr>
        </p:nvSpPr>
        <p:spPr/>
        <p:txBody>
          <a:bodyPr/>
          <a:lstStyle/>
          <a:p>
            <a:r>
              <a:rPr lang="en-US" dirty="0"/>
              <a:t>May Meeting Start Status</a:t>
            </a:r>
          </a:p>
        </p:txBody>
      </p:sp>
      <p:sp>
        <p:nvSpPr>
          <p:cNvPr id="3" name="Content Placeholder 2">
            <a:extLst>
              <a:ext uri="{FF2B5EF4-FFF2-40B4-BE49-F238E27FC236}">
                <a16:creationId xmlns:a16="http://schemas.microsoft.com/office/drawing/2014/main" id="{9CAE0CAB-2FED-4C04-9AED-80FF35F05763}"/>
              </a:ext>
            </a:extLst>
          </p:cNvPr>
          <p:cNvSpPr>
            <a:spLocks noGrp="1"/>
          </p:cNvSpPr>
          <p:nvPr>
            <p:ph idx="1"/>
          </p:nvPr>
        </p:nvSpPr>
        <p:spPr>
          <a:xfrm>
            <a:off x="838200" y="1825625"/>
            <a:ext cx="10515600" cy="4351338"/>
          </a:xfrm>
        </p:spPr>
        <p:txBody>
          <a:bodyPr>
            <a:normAutofit/>
          </a:bodyPr>
          <a:lstStyle/>
          <a:p>
            <a:r>
              <a:rPr lang="en-US" dirty="0"/>
              <a:t>LB204 Second (Recirculation) Letter Ballot </a:t>
            </a:r>
          </a:p>
          <a:p>
            <a:pPr lvl="1"/>
            <a:r>
              <a:rPr lang="en-US" dirty="0"/>
              <a:t>Comments received in April resolved on CRG Teleconference </a:t>
            </a:r>
            <a:r>
              <a:rPr lang="fr-FR" dirty="0"/>
              <a:t>2024-04-25</a:t>
            </a:r>
          </a:p>
          <a:p>
            <a:pPr marL="457200" lvl="1" indent="0">
              <a:buNone/>
            </a:pPr>
            <a:endParaRPr lang="en-US" dirty="0"/>
          </a:p>
          <a:p>
            <a:r>
              <a:rPr lang="en-US" dirty="0"/>
              <a:t>Comment Resolution Spreadsheet:</a:t>
            </a:r>
          </a:p>
          <a:p>
            <a:pPr lvl="1"/>
            <a:r>
              <a:rPr lang="en-US" dirty="0"/>
              <a:t>15-24-0214-01-016t-TG16t LB204 Consolidated Comments and Resolutions.xlsx</a:t>
            </a:r>
          </a:p>
          <a:p>
            <a:r>
              <a:rPr lang="en-US" dirty="0"/>
              <a:t>CRG Teleconference minutes </a:t>
            </a:r>
            <a:r>
              <a:rPr lang="fr-FR" dirty="0"/>
              <a:t>15-24-0215r0</a:t>
            </a:r>
            <a:endParaRPr lang="en-US" dirty="0"/>
          </a:p>
          <a:p>
            <a:endParaRPr lang="en-US" dirty="0"/>
          </a:p>
          <a:p>
            <a:r>
              <a:rPr lang="en-US" dirty="0"/>
              <a:t>Editors have been applying resolutions to develop next draft D3.0</a:t>
            </a:r>
          </a:p>
          <a:p>
            <a:endParaRPr lang="en-US" dirty="0"/>
          </a:p>
        </p:txBody>
      </p:sp>
      <p:sp>
        <p:nvSpPr>
          <p:cNvPr id="4" name="Date Placeholder 3">
            <a:extLst>
              <a:ext uri="{FF2B5EF4-FFF2-40B4-BE49-F238E27FC236}">
                <a16:creationId xmlns:a16="http://schemas.microsoft.com/office/drawing/2014/main" id="{CA4AF5CC-E6B3-6CEA-ED1F-17BFF7DE2C1E}"/>
              </a:ext>
            </a:extLst>
          </p:cNvPr>
          <p:cNvSpPr>
            <a:spLocks noGrp="1"/>
          </p:cNvSpPr>
          <p:nvPr>
            <p:ph type="dt" sz="half" idx="10"/>
          </p:nvPr>
        </p:nvSpPr>
        <p:spPr/>
        <p:txBody>
          <a:bodyPr/>
          <a:lstStyle/>
          <a:p>
            <a:r>
              <a:rPr lang="en-US" dirty="0"/>
              <a:t>May_2024</a:t>
            </a:r>
          </a:p>
        </p:txBody>
      </p:sp>
      <p:sp>
        <p:nvSpPr>
          <p:cNvPr id="5" name="Footer Placeholder 4">
            <a:extLst>
              <a:ext uri="{FF2B5EF4-FFF2-40B4-BE49-F238E27FC236}">
                <a16:creationId xmlns:a16="http://schemas.microsoft.com/office/drawing/2014/main" id="{F4C8C834-3489-5F1F-368B-361339617854}"/>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B7B1330-0EB1-872D-D8EA-6858362E6265}"/>
              </a:ext>
            </a:extLst>
          </p:cNvPr>
          <p:cNvSpPr>
            <a:spLocks noGrp="1"/>
          </p:cNvSpPr>
          <p:nvPr>
            <p:ph type="sldNum" sz="quarter" idx="12"/>
          </p:nvPr>
        </p:nvSpPr>
        <p:spPr/>
        <p:txBody>
          <a:bodyPr/>
          <a:lstStyle/>
          <a:p>
            <a:fld id="{A1C9EF53-BD90-4B75-A223-F9525C143888}" type="slidenum">
              <a:rPr lang="en-US" smtClean="0"/>
              <a:pPr/>
              <a:t>14</a:t>
            </a:fld>
            <a:endParaRPr lang="en-US" dirty="0"/>
          </a:p>
        </p:txBody>
      </p:sp>
    </p:spTree>
    <p:extLst>
      <p:ext uri="{BB962C8B-B14F-4D97-AF65-F5344CB8AC3E}">
        <p14:creationId xmlns:p14="http://schemas.microsoft.com/office/powerpoint/2010/main" val="14028425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May 2024 Interim</a:t>
            </a:r>
          </a:p>
        </p:txBody>
      </p:sp>
    </p:spTree>
    <p:extLst>
      <p:ext uri="{BB962C8B-B14F-4D97-AF65-F5344CB8AC3E}">
        <p14:creationId xmlns:p14="http://schemas.microsoft.com/office/powerpoint/2010/main" val="12311829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20124-7C37-0361-562C-9D80A17D342B}"/>
              </a:ext>
            </a:extLst>
          </p:cNvPr>
          <p:cNvSpPr>
            <a:spLocks noGrp="1"/>
          </p:cNvSpPr>
          <p:nvPr>
            <p:ph type="title"/>
          </p:nvPr>
        </p:nvSpPr>
        <p:spPr/>
        <p:txBody>
          <a:bodyPr/>
          <a:lstStyle/>
          <a:p>
            <a:r>
              <a:rPr lang="en-US" dirty="0"/>
              <a:t>Longer Term Plans</a:t>
            </a:r>
          </a:p>
        </p:txBody>
      </p:sp>
      <p:sp>
        <p:nvSpPr>
          <p:cNvPr id="3" name="Content Placeholder 2">
            <a:extLst>
              <a:ext uri="{FF2B5EF4-FFF2-40B4-BE49-F238E27FC236}">
                <a16:creationId xmlns:a16="http://schemas.microsoft.com/office/drawing/2014/main" id="{CB3A00AE-3050-B865-0884-54E7DD2C44F5}"/>
              </a:ext>
            </a:extLst>
          </p:cNvPr>
          <p:cNvSpPr>
            <a:spLocks noGrp="1"/>
          </p:cNvSpPr>
          <p:nvPr>
            <p:ph idx="1"/>
          </p:nvPr>
        </p:nvSpPr>
        <p:spPr/>
        <p:txBody>
          <a:bodyPr/>
          <a:lstStyle/>
          <a:p>
            <a:r>
              <a:rPr lang="en-US" dirty="0"/>
              <a:t>After approval of TG16t amendment, plan to initiate a revision PAR to develop a revision to 802.16.  (possibly to be 802.16-2025)</a:t>
            </a:r>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0CB4E8FB-204F-D68D-579B-0031CAFDDF98}"/>
              </a:ext>
            </a:extLst>
          </p:cNvPr>
          <p:cNvSpPr>
            <a:spLocks noGrp="1"/>
          </p:cNvSpPr>
          <p:nvPr>
            <p:ph type="dt" sz="half" idx="10"/>
          </p:nvPr>
        </p:nvSpPr>
        <p:spPr/>
        <p:txBody>
          <a:bodyPr/>
          <a:lstStyle/>
          <a:p>
            <a:r>
              <a:rPr lang="en-US"/>
              <a:t>May_2024</a:t>
            </a:r>
            <a:endParaRPr lang="en-US" dirty="0"/>
          </a:p>
        </p:txBody>
      </p:sp>
      <p:sp>
        <p:nvSpPr>
          <p:cNvPr id="5" name="Footer Placeholder 4">
            <a:extLst>
              <a:ext uri="{FF2B5EF4-FFF2-40B4-BE49-F238E27FC236}">
                <a16:creationId xmlns:a16="http://schemas.microsoft.com/office/drawing/2014/main" id="{47380163-9F33-B736-8A80-C04725FF0248}"/>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097DB63-0972-60F2-70ED-6C95B35D606F}"/>
              </a:ext>
            </a:extLst>
          </p:cNvPr>
          <p:cNvSpPr>
            <a:spLocks noGrp="1"/>
          </p:cNvSpPr>
          <p:nvPr>
            <p:ph type="sldNum" sz="quarter" idx="12"/>
          </p:nvPr>
        </p:nvSpPr>
        <p:spPr/>
        <p:txBody>
          <a:bodyPr/>
          <a:lstStyle/>
          <a:p>
            <a:fld id="{A1C9EF53-BD90-4B75-A223-F9525C143888}" type="slidenum">
              <a:rPr lang="en-US" smtClean="0"/>
              <a:pPr/>
              <a:t>16</a:t>
            </a:fld>
            <a:endParaRPr lang="en-US" dirty="0"/>
          </a:p>
        </p:txBody>
      </p:sp>
    </p:spTree>
    <p:extLst>
      <p:ext uri="{BB962C8B-B14F-4D97-AF65-F5344CB8AC3E}">
        <p14:creationId xmlns:p14="http://schemas.microsoft.com/office/powerpoint/2010/main" val="10231211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ED8439-5317-1896-CD58-3CFA5C321150}"/>
              </a:ext>
            </a:extLst>
          </p:cNvPr>
          <p:cNvSpPr>
            <a:spLocks noGrp="1"/>
          </p:cNvSpPr>
          <p:nvPr>
            <p:ph type="title"/>
          </p:nvPr>
        </p:nvSpPr>
        <p:spPr/>
        <p:txBody>
          <a:bodyPr/>
          <a:lstStyle/>
          <a:p>
            <a:r>
              <a:rPr lang="en-US" dirty="0"/>
              <a:t>Comment Resolution Review</a:t>
            </a:r>
          </a:p>
        </p:txBody>
      </p:sp>
      <p:sp>
        <p:nvSpPr>
          <p:cNvPr id="3" name="Content Placeholder 2">
            <a:extLst>
              <a:ext uri="{FF2B5EF4-FFF2-40B4-BE49-F238E27FC236}">
                <a16:creationId xmlns:a16="http://schemas.microsoft.com/office/drawing/2014/main" id="{566E723B-17DE-8359-31C2-AC2A957736BA}"/>
              </a:ext>
            </a:extLst>
          </p:cNvPr>
          <p:cNvSpPr>
            <a:spLocks noGrp="1"/>
          </p:cNvSpPr>
          <p:nvPr>
            <p:ph idx="1"/>
          </p:nvPr>
        </p:nvSpPr>
        <p:spPr/>
        <p:txBody>
          <a:bodyPr>
            <a:normAutofit fontScale="92500" lnSpcReduction="10000"/>
          </a:bodyPr>
          <a:lstStyle/>
          <a:p>
            <a:r>
              <a:rPr lang="en-US" dirty="0"/>
              <a:t>Review of P802.16t_D2.0pdf</a:t>
            </a:r>
          </a:p>
          <a:p>
            <a:pPr lvl="1"/>
            <a:r>
              <a:rPr lang="en-US" dirty="0"/>
              <a:t>Resolve TBD items in 15-24-0214-01-016t-TG16t LB204 Consolidated Comments and Resolutions.xlsx</a:t>
            </a:r>
          </a:p>
          <a:p>
            <a:pPr lvl="1"/>
            <a:endParaRPr lang="en-US" dirty="0"/>
          </a:p>
          <a:p>
            <a:r>
              <a:rPr lang="en-US" dirty="0"/>
              <a:t>Review resolved comments in 214r1, and Harry will develop a draft 2.1.</a:t>
            </a:r>
          </a:p>
          <a:p>
            <a:endParaRPr lang="en-US" dirty="0"/>
          </a:p>
          <a:p>
            <a:r>
              <a:rPr lang="en-US" dirty="0"/>
              <a:t>Tuesday - Review D2.1 pre-draft </a:t>
            </a:r>
          </a:p>
          <a:p>
            <a:r>
              <a:rPr lang="en-US" dirty="0"/>
              <a:t>Wednesday Plenary – motion to extend PAR</a:t>
            </a:r>
          </a:p>
          <a:p>
            <a:endParaRPr lang="en-US" dirty="0"/>
          </a:p>
          <a:p>
            <a:r>
              <a:rPr lang="en-US" dirty="0"/>
              <a:t>If complete and ready, rename to D3.0, and have motions. </a:t>
            </a:r>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endParaRPr lang="en-US" dirty="0"/>
          </a:p>
          <a:p>
            <a:endParaRPr lang="en-US" dirty="0"/>
          </a:p>
          <a:p>
            <a:endParaRPr lang="en-US" dirty="0"/>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B0B94157-38DB-627D-D15A-B6A6DC30E6C9}"/>
              </a:ext>
            </a:extLst>
          </p:cNvPr>
          <p:cNvSpPr>
            <a:spLocks noGrp="1"/>
          </p:cNvSpPr>
          <p:nvPr>
            <p:ph type="dt" sz="half" idx="10"/>
          </p:nvPr>
        </p:nvSpPr>
        <p:spPr/>
        <p:txBody>
          <a:bodyPr/>
          <a:lstStyle/>
          <a:p>
            <a:r>
              <a:rPr lang="en-US" dirty="0"/>
              <a:t>May_2024</a:t>
            </a:r>
          </a:p>
        </p:txBody>
      </p:sp>
      <p:sp>
        <p:nvSpPr>
          <p:cNvPr id="5" name="Footer Placeholder 4">
            <a:extLst>
              <a:ext uri="{FF2B5EF4-FFF2-40B4-BE49-F238E27FC236}">
                <a16:creationId xmlns:a16="http://schemas.microsoft.com/office/drawing/2014/main" id="{20E75E0F-06D3-FB2E-FCAB-1A55470A657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BC43B4B0-57CF-075A-C504-F4ACAA1FFFC2}"/>
              </a:ext>
            </a:extLst>
          </p:cNvPr>
          <p:cNvSpPr>
            <a:spLocks noGrp="1"/>
          </p:cNvSpPr>
          <p:nvPr>
            <p:ph type="sldNum" sz="quarter" idx="12"/>
          </p:nvPr>
        </p:nvSpPr>
        <p:spPr/>
        <p:txBody>
          <a:bodyPr/>
          <a:lstStyle/>
          <a:p>
            <a:fld id="{A1C9EF53-BD90-4B75-A223-F9525C143888}" type="slidenum">
              <a:rPr lang="en-US" smtClean="0"/>
              <a:pPr/>
              <a:t>17</a:t>
            </a:fld>
            <a:endParaRPr lang="en-US" dirty="0"/>
          </a:p>
        </p:txBody>
      </p:sp>
    </p:spTree>
    <p:extLst>
      <p:ext uri="{BB962C8B-B14F-4D97-AF65-F5344CB8AC3E}">
        <p14:creationId xmlns:p14="http://schemas.microsoft.com/office/powerpoint/2010/main" val="30771509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9B85B7-7867-EC11-EBE5-B0BEA8676DDD}"/>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7BE15D36-2853-C6AE-6D78-6D9DB22C352B}"/>
              </a:ext>
            </a:extLst>
          </p:cNvPr>
          <p:cNvSpPr>
            <a:spLocks noGrp="1"/>
          </p:cNvSpPr>
          <p:nvPr>
            <p:ph idx="1"/>
          </p:nvPr>
        </p:nvSpPr>
        <p:spPr/>
        <p:txBody>
          <a:bodyPr>
            <a:normAutofit lnSpcReduction="10000"/>
          </a:bodyPr>
          <a:lstStyle/>
          <a:p>
            <a:r>
              <a:rPr lang="en-US" dirty="0"/>
              <a:t>TG Motion to start Recirculation Letter Ballot</a:t>
            </a:r>
          </a:p>
          <a:p>
            <a:pPr lvl="1"/>
            <a:r>
              <a:rPr lang="en-US" dirty="0"/>
              <a:t>Move that TG16t formally request that the 802.15 WG start a WG Recirculation requesting approval of document P802-15-16t_D3.0 and to forward document P802-15-16_D3.0, to Standards Association ballot.</a:t>
            </a:r>
          </a:p>
          <a:p>
            <a:pPr lvl="2"/>
            <a:r>
              <a:rPr lang="en-US" dirty="0"/>
              <a:t>Moved</a:t>
            </a:r>
          </a:p>
          <a:p>
            <a:pPr lvl="2"/>
            <a:r>
              <a:rPr lang="en-US" dirty="0"/>
              <a:t>Second</a:t>
            </a:r>
          </a:p>
          <a:p>
            <a:endParaRPr lang="en-US" dirty="0"/>
          </a:p>
          <a:p>
            <a:r>
              <a:rPr lang="en-US" dirty="0"/>
              <a:t>Motion text for WG:</a:t>
            </a:r>
          </a:p>
          <a:p>
            <a:pPr lvl="1"/>
            <a:r>
              <a:rPr lang="en-US" dirty="0"/>
              <a:t>Move that 802.15 WG formally request that 802.15 WG start a WG recirculation WG Recirculation requesting approval of document P802-15-16t_D3.0 and to forward document P802-15-16t_D3.0, to Standards Association ballot.</a:t>
            </a:r>
          </a:p>
          <a:p>
            <a:endParaRPr lang="en-US" dirty="0"/>
          </a:p>
        </p:txBody>
      </p:sp>
      <p:sp>
        <p:nvSpPr>
          <p:cNvPr id="4" name="Date Placeholder 3">
            <a:extLst>
              <a:ext uri="{FF2B5EF4-FFF2-40B4-BE49-F238E27FC236}">
                <a16:creationId xmlns:a16="http://schemas.microsoft.com/office/drawing/2014/main" id="{AFE0BD3A-63D5-FF6B-7CD1-FF2E3CA81EE9}"/>
              </a:ext>
            </a:extLst>
          </p:cNvPr>
          <p:cNvSpPr>
            <a:spLocks noGrp="1"/>
          </p:cNvSpPr>
          <p:nvPr>
            <p:ph type="dt" sz="half" idx="10"/>
          </p:nvPr>
        </p:nvSpPr>
        <p:spPr/>
        <p:txBody>
          <a:bodyPr/>
          <a:lstStyle/>
          <a:p>
            <a:r>
              <a:rPr lang="en-US" dirty="0"/>
              <a:t>May_2024</a:t>
            </a:r>
          </a:p>
        </p:txBody>
      </p:sp>
      <p:sp>
        <p:nvSpPr>
          <p:cNvPr id="5" name="Footer Placeholder 4">
            <a:extLst>
              <a:ext uri="{FF2B5EF4-FFF2-40B4-BE49-F238E27FC236}">
                <a16:creationId xmlns:a16="http://schemas.microsoft.com/office/drawing/2014/main" id="{CD1A7B47-5261-F000-567B-01E0AC3A6D21}"/>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355A9E39-FFE6-D4F4-2A51-8D0BAF03485E}"/>
              </a:ext>
            </a:extLst>
          </p:cNvPr>
          <p:cNvSpPr>
            <a:spLocks noGrp="1"/>
          </p:cNvSpPr>
          <p:nvPr>
            <p:ph type="sldNum" sz="quarter" idx="12"/>
          </p:nvPr>
        </p:nvSpPr>
        <p:spPr/>
        <p:txBody>
          <a:bodyPr/>
          <a:lstStyle/>
          <a:p>
            <a:fld id="{A1C9EF53-BD90-4B75-A223-F9525C143888}" type="slidenum">
              <a:rPr lang="en-US" smtClean="0"/>
              <a:pPr/>
              <a:t>18</a:t>
            </a:fld>
            <a:endParaRPr lang="en-US" dirty="0"/>
          </a:p>
        </p:txBody>
      </p:sp>
    </p:spTree>
    <p:extLst>
      <p:ext uri="{BB962C8B-B14F-4D97-AF65-F5344CB8AC3E}">
        <p14:creationId xmlns:p14="http://schemas.microsoft.com/office/powerpoint/2010/main" val="30195290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99783-3E4A-63C3-0F18-605B2EAFAFA9}"/>
              </a:ext>
            </a:extLst>
          </p:cNvPr>
          <p:cNvSpPr>
            <a:spLocks noGrp="1"/>
          </p:cNvSpPr>
          <p:nvPr>
            <p:ph type="title"/>
          </p:nvPr>
        </p:nvSpPr>
        <p:spPr/>
        <p:txBody>
          <a:bodyPr/>
          <a:lstStyle/>
          <a:p>
            <a:r>
              <a:rPr lang="en-US" dirty="0"/>
              <a:t>Formation of Comment Resolution Group</a:t>
            </a:r>
          </a:p>
        </p:txBody>
      </p:sp>
      <p:sp>
        <p:nvSpPr>
          <p:cNvPr id="3" name="Content Placeholder 2">
            <a:extLst>
              <a:ext uri="{FF2B5EF4-FFF2-40B4-BE49-F238E27FC236}">
                <a16:creationId xmlns:a16="http://schemas.microsoft.com/office/drawing/2014/main" id="{10C91996-820F-E9D1-BBEA-0730F2C5BF1C}"/>
              </a:ext>
            </a:extLst>
          </p:cNvPr>
          <p:cNvSpPr>
            <a:spLocks noGrp="1"/>
          </p:cNvSpPr>
          <p:nvPr>
            <p:ph idx="1"/>
          </p:nvPr>
        </p:nvSpPr>
        <p:spPr/>
        <p:txBody>
          <a:bodyPr/>
          <a:lstStyle/>
          <a:p>
            <a:r>
              <a:rPr lang="en-US" sz="1800" i="1" dirty="0">
                <a:effectLst/>
                <a:latin typeface="Calibri" panose="020F0502020204030204" pitchFamily="34" charset="0"/>
                <a:ea typeface="Aptos" panose="020B0004020202020204" pitchFamily="34" charset="0"/>
              </a:rPr>
              <a:t>Move that 802.15 WG approve the formation of a Comment Resolution Group (CRG) for the WG balloting of the P802.15.16t_D03 with the following membership: Tim Godfrey (Chair), </a:t>
            </a:r>
            <a:r>
              <a:rPr lang="en-IN" sz="1800" i="1" dirty="0">
                <a:solidFill>
                  <a:srgbClr val="000000"/>
                </a:solidFill>
                <a:effectLst/>
                <a:latin typeface="Calibri" panose="020F0502020204030204" pitchFamily="34" charset="0"/>
                <a:ea typeface="Aptos" panose="020B0004020202020204" pitchFamily="34" charset="0"/>
              </a:rPr>
              <a:t>Vishal Kalkundrikar</a:t>
            </a:r>
            <a:r>
              <a:rPr lang="en-US" sz="1800" i="1" dirty="0">
                <a:effectLst/>
                <a:latin typeface="Calibri" panose="020F0502020204030204" pitchFamily="34" charset="0"/>
                <a:ea typeface="Aptos" panose="020B0004020202020204" pitchFamily="34" charset="0"/>
              </a:rPr>
              <a:t>, Harry Bims, Tero Kivinen, and Joerg Robert. The 802.15.16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sz="1800" dirty="0">
              <a:effectLst/>
              <a:latin typeface="Calibri" panose="020F0502020204030204" pitchFamily="34" charset="0"/>
              <a:ea typeface="Times New Roman" panose="02020603050405020304" pitchFamily="18" charset="0"/>
            </a:endParaRPr>
          </a:p>
          <a:p>
            <a:endParaRPr lang="en-US" dirty="0"/>
          </a:p>
          <a:p>
            <a:r>
              <a:rPr lang="en-US" dirty="0"/>
              <a:t>TG Vote</a:t>
            </a:r>
          </a:p>
          <a:p>
            <a:pPr lvl="1"/>
            <a:endParaRPr lang="en-US" dirty="0"/>
          </a:p>
        </p:txBody>
      </p:sp>
      <p:sp>
        <p:nvSpPr>
          <p:cNvPr id="4" name="Date Placeholder 3">
            <a:extLst>
              <a:ext uri="{FF2B5EF4-FFF2-40B4-BE49-F238E27FC236}">
                <a16:creationId xmlns:a16="http://schemas.microsoft.com/office/drawing/2014/main" id="{33588288-4CA1-FE00-5DC5-112FDABE5AF3}"/>
              </a:ext>
            </a:extLst>
          </p:cNvPr>
          <p:cNvSpPr>
            <a:spLocks noGrp="1"/>
          </p:cNvSpPr>
          <p:nvPr>
            <p:ph type="dt" sz="half" idx="10"/>
          </p:nvPr>
        </p:nvSpPr>
        <p:spPr/>
        <p:txBody>
          <a:bodyPr/>
          <a:lstStyle/>
          <a:p>
            <a:r>
              <a:rPr lang="en-US"/>
              <a:t>Jan_2024</a:t>
            </a:r>
            <a:endParaRPr lang="en-US" dirty="0"/>
          </a:p>
        </p:txBody>
      </p:sp>
      <p:sp>
        <p:nvSpPr>
          <p:cNvPr id="5" name="Footer Placeholder 4">
            <a:extLst>
              <a:ext uri="{FF2B5EF4-FFF2-40B4-BE49-F238E27FC236}">
                <a16:creationId xmlns:a16="http://schemas.microsoft.com/office/drawing/2014/main" id="{3B103008-FBFD-5572-5590-EB86CB93A205}"/>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F139942C-5958-DBC5-6AAC-2C2DF2BCCB20}"/>
              </a:ext>
            </a:extLst>
          </p:cNvPr>
          <p:cNvSpPr>
            <a:spLocks noGrp="1"/>
          </p:cNvSpPr>
          <p:nvPr>
            <p:ph type="sldNum" sz="quarter" idx="12"/>
          </p:nvPr>
        </p:nvSpPr>
        <p:spPr/>
        <p:txBody>
          <a:bodyPr/>
          <a:lstStyle/>
          <a:p>
            <a:fld id="{A1C9EF53-BD90-4B75-A223-F9525C143888}" type="slidenum">
              <a:rPr lang="en-US" smtClean="0"/>
              <a:pPr/>
              <a:t>19</a:t>
            </a:fld>
            <a:endParaRPr lang="en-US" dirty="0"/>
          </a:p>
        </p:txBody>
      </p:sp>
    </p:spTree>
    <p:extLst>
      <p:ext uri="{BB962C8B-B14F-4D97-AF65-F5344CB8AC3E}">
        <p14:creationId xmlns:p14="http://schemas.microsoft.com/office/powerpoint/2010/main" val="30141042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a:xfrm>
            <a:off x="838200" y="381000"/>
            <a:ext cx="10515600" cy="930275"/>
          </a:xfrm>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a:xfrm>
            <a:off x="838200" y="1825625"/>
            <a:ext cx="5448300" cy="4351338"/>
          </a:xfrm>
          <a:ln>
            <a:solidFill>
              <a:schemeClr val="accent1">
                <a:lumMod val="60000"/>
                <a:lumOff val="40000"/>
              </a:schemeClr>
            </a:solidFill>
          </a:ln>
        </p:spPr>
        <p:txBody>
          <a:bodyPr>
            <a:normAutofit/>
          </a:bodyPr>
          <a:lstStyle/>
          <a:p>
            <a:r>
              <a:rPr lang="en-US" dirty="0"/>
              <a:t>Introductions</a:t>
            </a:r>
          </a:p>
          <a:p>
            <a:endParaRPr lang="en-US" dirty="0"/>
          </a:p>
          <a:p>
            <a:r>
              <a:rPr lang="en-US" dirty="0"/>
              <a:t>Secretary for meeting</a:t>
            </a:r>
          </a:p>
          <a:p>
            <a:pPr lvl="1"/>
            <a:r>
              <a:rPr lang="en-US" dirty="0"/>
              <a:t>Vishal</a:t>
            </a:r>
          </a:p>
          <a:p>
            <a:pPr lvl="1"/>
            <a:endParaRPr lang="en-US" dirty="0"/>
          </a:p>
          <a:p>
            <a:pPr lvl="1"/>
            <a:endParaRPr lang="en-US" dirty="0"/>
          </a:p>
          <a:p>
            <a:r>
              <a:rPr lang="en-US" dirty="0"/>
              <a:t>Agenda review and Approval</a:t>
            </a:r>
          </a:p>
          <a:p>
            <a:endParaRPr lang="en-US" dirty="0"/>
          </a:p>
          <a:p>
            <a:endParaRPr lang="en-US" dirty="0"/>
          </a:p>
          <a:p>
            <a:pPr lvl="1"/>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May_2024</a:t>
            </a:r>
          </a:p>
        </p:txBody>
      </p:sp>
      <p:sp>
        <p:nvSpPr>
          <p:cNvPr id="7" name="Content Placeholder 5">
            <a:extLst>
              <a:ext uri="{FF2B5EF4-FFF2-40B4-BE49-F238E27FC236}">
                <a16:creationId xmlns:a16="http://schemas.microsoft.com/office/drawing/2014/main" id="{748A8DED-074A-4942-8A4F-AF6315F94976}"/>
              </a:ext>
            </a:extLst>
          </p:cNvPr>
          <p:cNvSpPr txBox="1">
            <a:spLocks/>
          </p:cNvSpPr>
          <p:nvPr/>
        </p:nvSpPr>
        <p:spPr>
          <a:xfrm>
            <a:off x="6286500" y="1825624"/>
            <a:ext cx="5448300" cy="4351338"/>
          </a:xfrm>
          <a:prstGeom prst="rect">
            <a:avLst/>
          </a:prstGeom>
          <a:ln>
            <a:solidFill>
              <a:schemeClr val="accent1">
                <a:lumMod val="60000"/>
                <a:lumOff val="40000"/>
              </a:schemeClr>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867171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F3C1E-07F0-F9B5-0C8A-98772AEDE7E1}"/>
              </a:ext>
            </a:extLst>
          </p:cNvPr>
          <p:cNvSpPr>
            <a:spLocks noGrp="1"/>
          </p:cNvSpPr>
          <p:nvPr>
            <p:ph type="title"/>
          </p:nvPr>
        </p:nvSpPr>
        <p:spPr>
          <a:xfrm>
            <a:off x="838200" y="365125"/>
            <a:ext cx="10515600" cy="930275"/>
          </a:xfrm>
        </p:spPr>
        <p:txBody>
          <a:bodyPr/>
          <a:lstStyle/>
          <a:p>
            <a:r>
              <a:rPr lang="en-US" dirty="0"/>
              <a:t>Teleconference / CRG Meeting</a:t>
            </a:r>
          </a:p>
        </p:txBody>
      </p:sp>
      <p:sp>
        <p:nvSpPr>
          <p:cNvPr id="3" name="Content Placeholder 2">
            <a:extLst>
              <a:ext uri="{FF2B5EF4-FFF2-40B4-BE49-F238E27FC236}">
                <a16:creationId xmlns:a16="http://schemas.microsoft.com/office/drawing/2014/main" id="{34D22432-9D90-D591-0546-69DE89553B6C}"/>
              </a:ext>
            </a:extLst>
          </p:cNvPr>
          <p:cNvSpPr>
            <a:spLocks noGrp="1"/>
          </p:cNvSpPr>
          <p:nvPr>
            <p:ph idx="1"/>
          </p:nvPr>
        </p:nvSpPr>
        <p:spPr>
          <a:xfrm>
            <a:off x="838200" y="1825625"/>
            <a:ext cx="10515600" cy="4351338"/>
          </a:xfrm>
        </p:spPr>
        <p:txBody>
          <a:bodyPr/>
          <a:lstStyle/>
          <a:p>
            <a:endParaRPr lang="en-US" dirty="0"/>
          </a:p>
          <a:p>
            <a:endParaRPr lang="en-US" dirty="0"/>
          </a:p>
          <a:p>
            <a:endParaRPr lang="en-US" dirty="0"/>
          </a:p>
        </p:txBody>
      </p:sp>
      <p:sp>
        <p:nvSpPr>
          <p:cNvPr id="4" name="Date Placeholder 3">
            <a:extLst>
              <a:ext uri="{FF2B5EF4-FFF2-40B4-BE49-F238E27FC236}">
                <a16:creationId xmlns:a16="http://schemas.microsoft.com/office/drawing/2014/main" id="{527831D1-9378-C001-AD4F-C7E736AE7D1D}"/>
              </a:ext>
            </a:extLst>
          </p:cNvPr>
          <p:cNvSpPr>
            <a:spLocks noGrp="1"/>
          </p:cNvSpPr>
          <p:nvPr>
            <p:ph type="dt" sz="half" idx="10"/>
          </p:nvPr>
        </p:nvSpPr>
        <p:spPr>
          <a:xfrm>
            <a:off x="838200" y="6356350"/>
            <a:ext cx="2743200" cy="365125"/>
          </a:xfrm>
        </p:spPr>
        <p:txBody>
          <a:bodyPr/>
          <a:lstStyle/>
          <a:p>
            <a:r>
              <a:rPr lang="en-US" dirty="0"/>
              <a:t>May_2024</a:t>
            </a:r>
          </a:p>
        </p:txBody>
      </p:sp>
      <p:sp>
        <p:nvSpPr>
          <p:cNvPr id="5" name="Footer Placeholder 4">
            <a:extLst>
              <a:ext uri="{FF2B5EF4-FFF2-40B4-BE49-F238E27FC236}">
                <a16:creationId xmlns:a16="http://schemas.microsoft.com/office/drawing/2014/main" id="{46622D66-6D8A-0DAC-1459-CF5BCAC63E42}"/>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6" name="Slide Number Placeholder 5">
            <a:extLst>
              <a:ext uri="{FF2B5EF4-FFF2-40B4-BE49-F238E27FC236}">
                <a16:creationId xmlns:a16="http://schemas.microsoft.com/office/drawing/2014/main" id="{D62963D6-54F6-1314-5192-C0616844D4A9}"/>
              </a:ext>
            </a:extLst>
          </p:cNvPr>
          <p:cNvSpPr>
            <a:spLocks noGrp="1"/>
          </p:cNvSpPr>
          <p:nvPr>
            <p:ph type="sldNum" sz="quarter" idx="12"/>
          </p:nvPr>
        </p:nvSpPr>
        <p:spPr>
          <a:xfrm>
            <a:off x="8915400" y="6356350"/>
            <a:ext cx="2971800" cy="365125"/>
          </a:xfrm>
        </p:spPr>
        <p:txBody>
          <a:bodyPr/>
          <a:lstStyle/>
          <a:p>
            <a:fld id="{A1C9EF53-BD90-4B75-A223-F9525C143888}" type="slidenum">
              <a:rPr lang="en-US" smtClean="0"/>
              <a:pPr/>
              <a:t>20</a:t>
            </a:fld>
            <a:endParaRPr lang="en-US" dirty="0"/>
          </a:p>
        </p:txBody>
      </p:sp>
      <p:sp>
        <p:nvSpPr>
          <p:cNvPr id="12" name="Content Placeholder 2">
            <a:extLst>
              <a:ext uri="{FF2B5EF4-FFF2-40B4-BE49-F238E27FC236}">
                <a16:creationId xmlns:a16="http://schemas.microsoft.com/office/drawing/2014/main" id="{ED61515B-028B-AC37-144D-0CDB373862CA}"/>
              </a:ext>
            </a:extLst>
          </p:cNvPr>
          <p:cNvSpPr txBox="1">
            <a:spLocks/>
          </p:cNvSpPr>
          <p:nvPr/>
        </p:nvSpPr>
        <p:spPr>
          <a:xfrm>
            <a:off x="990600" y="19780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36805516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20688-BBED-65CB-D219-8895617FFF84}"/>
              </a:ext>
            </a:extLst>
          </p:cNvPr>
          <p:cNvSpPr>
            <a:spLocks noGrp="1"/>
          </p:cNvSpPr>
          <p:nvPr>
            <p:ph type="title"/>
          </p:nvPr>
        </p:nvSpPr>
        <p:spPr/>
        <p:txBody>
          <a:bodyPr>
            <a:normAutofit fontScale="90000"/>
          </a:bodyPr>
          <a:lstStyle/>
          <a:p>
            <a:r>
              <a:rPr lang="en-US" dirty="0"/>
              <a:t>Plan to form SA Ballot pool, and start SA Ballot</a:t>
            </a:r>
          </a:p>
        </p:txBody>
      </p:sp>
      <p:sp>
        <p:nvSpPr>
          <p:cNvPr id="3" name="Content Placeholder 2">
            <a:extLst>
              <a:ext uri="{FF2B5EF4-FFF2-40B4-BE49-F238E27FC236}">
                <a16:creationId xmlns:a16="http://schemas.microsoft.com/office/drawing/2014/main" id="{48436E8A-0FE0-0FA4-DA26-C26AF2B9DFD7}"/>
              </a:ext>
            </a:extLst>
          </p:cNvPr>
          <p:cNvSpPr>
            <a:spLocks noGrp="1"/>
          </p:cNvSpPr>
          <p:nvPr>
            <p:ph idx="1"/>
          </p:nvPr>
        </p:nvSpPr>
        <p:spPr/>
        <p:txBody>
          <a:bodyPr/>
          <a:lstStyle/>
          <a:p>
            <a:r>
              <a:rPr lang="en-US" dirty="0"/>
              <a:t>If no new comments on D3.0, send to SA Ballot</a:t>
            </a:r>
          </a:p>
          <a:p>
            <a:r>
              <a:rPr lang="en-US" dirty="0"/>
              <a:t>If new comments are received, then create D4.0.</a:t>
            </a:r>
          </a:p>
          <a:p>
            <a:r>
              <a:rPr lang="en-US" dirty="0"/>
              <a:t>Plan to initiate SA ballot in July. </a:t>
            </a:r>
          </a:p>
          <a:p>
            <a:endParaRPr lang="en-US" dirty="0"/>
          </a:p>
          <a:p>
            <a:endParaRPr lang="en-US" dirty="0"/>
          </a:p>
        </p:txBody>
      </p:sp>
      <p:sp>
        <p:nvSpPr>
          <p:cNvPr id="4" name="Date Placeholder 3">
            <a:extLst>
              <a:ext uri="{FF2B5EF4-FFF2-40B4-BE49-F238E27FC236}">
                <a16:creationId xmlns:a16="http://schemas.microsoft.com/office/drawing/2014/main" id="{87A68CFB-18F2-0317-01F9-207A6A2DA2F4}"/>
              </a:ext>
            </a:extLst>
          </p:cNvPr>
          <p:cNvSpPr>
            <a:spLocks noGrp="1"/>
          </p:cNvSpPr>
          <p:nvPr>
            <p:ph type="dt" sz="half" idx="10"/>
          </p:nvPr>
        </p:nvSpPr>
        <p:spPr/>
        <p:txBody>
          <a:bodyPr/>
          <a:lstStyle/>
          <a:p>
            <a:r>
              <a:rPr lang="en-US"/>
              <a:t>May_2024</a:t>
            </a:r>
            <a:endParaRPr lang="en-US" dirty="0"/>
          </a:p>
        </p:txBody>
      </p:sp>
      <p:sp>
        <p:nvSpPr>
          <p:cNvPr id="5" name="Footer Placeholder 4">
            <a:extLst>
              <a:ext uri="{FF2B5EF4-FFF2-40B4-BE49-F238E27FC236}">
                <a16:creationId xmlns:a16="http://schemas.microsoft.com/office/drawing/2014/main" id="{57E96ED2-4BD0-3795-62F3-745AFD6B33C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23C3D1EA-AD97-2663-B10C-431AEA90A03C}"/>
              </a:ext>
            </a:extLst>
          </p:cNvPr>
          <p:cNvSpPr>
            <a:spLocks noGrp="1"/>
          </p:cNvSpPr>
          <p:nvPr>
            <p:ph type="sldNum" sz="quarter" idx="12"/>
          </p:nvPr>
        </p:nvSpPr>
        <p:spPr/>
        <p:txBody>
          <a:bodyPr/>
          <a:lstStyle/>
          <a:p>
            <a:fld id="{A1C9EF53-BD90-4B75-A223-F9525C143888}" type="slidenum">
              <a:rPr lang="en-US" smtClean="0"/>
              <a:pPr/>
              <a:t>21</a:t>
            </a:fld>
            <a:endParaRPr lang="en-US" dirty="0"/>
          </a:p>
        </p:txBody>
      </p:sp>
    </p:spTree>
    <p:extLst>
      <p:ext uri="{BB962C8B-B14F-4D97-AF65-F5344CB8AC3E}">
        <p14:creationId xmlns:p14="http://schemas.microsoft.com/office/powerpoint/2010/main" val="33241676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99993873"/>
              </p:ext>
            </p:extLst>
          </p:nvPr>
        </p:nvGraphicFramePr>
        <p:xfrm>
          <a:off x="1371600" y="1190819"/>
          <a:ext cx="9220200" cy="5249330"/>
        </p:xfrm>
        <a:graphic>
          <a:graphicData uri="http://schemas.openxmlformats.org/drawingml/2006/table">
            <a:tbl>
              <a:tblPr firstRow="1" bandRow="1">
                <a:tableStyleId>{5C22544A-7EE6-4342-B048-85BDC9FD1C3A}</a:tableStyleId>
              </a:tblPr>
              <a:tblGrid>
                <a:gridCol w="6629400">
                  <a:extLst>
                    <a:ext uri="{9D8B030D-6E8A-4147-A177-3AD203B41FA5}">
                      <a16:colId xmlns:a16="http://schemas.microsoft.com/office/drawing/2014/main" val="3384751907"/>
                    </a:ext>
                  </a:extLst>
                </a:gridCol>
                <a:gridCol w="2590800">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75000"/>
                            </a:schemeClr>
                          </a:solidFill>
                        </a:rPr>
                        <a:t>SRD Approval</a:t>
                      </a:r>
                    </a:p>
                  </a:txBody>
                  <a:tcPr/>
                </a:tc>
                <a:tc>
                  <a:txBody>
                    <a:bodyPr/>
                    <a:lstStyle/>
                    <a:p>
                      <a:r>
                        <a:rPr lang="en-US" sz="2400" dirty="0">
                          <a:solidFill>
                            <a:schemeClr val="bg1">
                              <a:lumMod val="75000"/>
                            </a:schemeClr>
                          </a:solidFill>
                        </a:rPr>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SDD Approval</a:t>
                      </a:r>
                    </a:p>
                  </a:txBody>
                  <a:tcPr/>
                </a:tc>
                <a:tc>
                  <a:txBody>
                    <a:bodyPr/>
                    <a:lstStyle/>
                    <a:p>
                      <a:r>
                        <a:rPr lang="en-US" sz="2400" dirty="0">
                          <a:solidFill>
                            <a:schemeClr val="bg1">
                              <a:lumMod val="65000"/>
                            </a:schemeClr>
                          </a:solidFill>
                        </a:rPr>
                        <a:t>Jan 2022</a:t>
                      </a:r>
                    </a:p>
                  </a:txBody>
                  <a:tcPr/>
                </a:tc>
                <a:extLst>
                  <a:ext uri="{0D108BD9-81ED-4DB2-BD59-A6C34878D82A}">
                    <a16:rowId xmlns:a16="http://schemas.microsoft.com/office/drawing/2014/main" val="3689323579"/>
                  </a:ext>
                </a:extLst>
              </a:tr>
              <a:tr h="524933">
                <a:tc>
                  <a:txBody>
                    <a:bodyPr/>
                    <a:lstStyle/>
                    <a:p>
                      <a:r>
                        <a:rPr lang="en-US" sz="2400" dirty="0">
                          <a:solidFill>
                            <a:schemeClr val="bg1">
                              <a:lumMod val="65000"/>
                            </a:schemeClr>
                          </a:solidFill>
                        </a:rPr>
                        <a:t>Draft Development</a:t>
                      </a:r>
                    </a:p>
                  </a:txBody>
                  <a:tcPr/>
                </a:tc>
                <a:tc>
                  <a:txBody>
                    <a:bodyPr/>
                    <a:lstStyle/>
                    <a:p>
                      <a:endParaRPr lang="en-US" sz="2400" dirty="0">
                        <a:solidFill>
                          <a:schemeClr val="bg1">
                            <a:lumMod val="65000"/>
                          </a:schemeClr>
                        </a:solidFill>
                      </a:endParaRPr>
                    </a:p>
                  </a:txBody>
                  <a:tcPr/>
                </a:tc>
                <a:extLst>
                  <a:ext uri="{0D108BD9-81ED-4DB2-BD59-A6C34878D82A}">
                    <a16:rowId xmlns:a16="http://schemas.microsoft.com/office/drawing/2014/main" val="4038355541"/>
                  </a:ext>
                </a:extLst>
              </a:tr>
              <a:tr h="524933">
                <a:tc>
                  <a:txBody>
                    <a:bodyPr/>
                    <a:lstStyle/>
                    <a:p>
                      <a:r>
                        <a:rPr lang="en-US" sz="2400" dirty="0">
                          <a:solidFill>
                            <a:schemeClr val="bg1">
                              <a:lumMod val="65000"/>
                            </a:schemeClr>
                          </a:solidFill>
                        </a:rPr>
                        <a:t>Informal TG review of draft</a:t>
                      </a:r>
                    </a:p>
                  </a:txBody>
                  <a:tcPr/>
                </a:tc>
                <a:tc>
                  <a:txBody>
                    <a:bodyPr/>
                    <a:lstStyle/>
                    <a:p>
                      <a:r>
                        <a:rPr lang="en-US" sz="2400" dirty="0">
                          <a:solidFill>
                            <a:schemeClr val="bg1">
                              <a:lumMod val="65000"/>
                            </a:schemeClr>
                          </a:solidFill>
                        </a:rPr>
                        <a:t>Mar 2023</a:t>
                      </a:r>
                    </a:p>
                  </a:txBody>
                  <a:tcPr/>
                </a:tc>
                <a:extLst>
                  <a:ext uri="{0D108BD9-81ED-4DB2-BD59-A6C34878D82A}">
                    <a16:rowId xmlns:a16="http://schemas.microsoft.com/office/drawing/2014/main" val="1866948594"/>
                  </a:ext>
                </a:extLst>
              </a:tr>
              <a:tr h="524933">
                <a:tc>
                  <a:txBody>
                    <a:bodyPr/>
                    <a:lstStyle/>
                    <a:p>
                      <a:r>
                        <a:rPr lang="en-US" sz="2400" dirty="0">
                          <a:solidFill>
                            <a:schemeClr val="bg1">
                              <a:lumMod val="75000"/>
                            </a:schemeClr>
                          </a:solidFill>
                        </a:rPr>
                        <a:t>Working Group Letter Ballot</a:t>
                      </a:r>
                    </a:p>
                  </a:txBody>
                  <a:tcPr/>
                </a:tc>
                <a:tc>
                  <a:txBody>
                    <a:bodyPr/>
                    <a:lstStyle/>
                    <a:p>
                      <a:r>
                        <a:rPr lang="en-US" sz="2400" dirty="0">
                          <a:solidFill>
                            <a:schemeClr val="bg1">
                              <a:lumMod val="75000"/>
                            </a:schemeClr>
                          </a:solidFill>
                        </a:rPr>
                        <a:t>Nov 2023</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March 2024</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May 2024</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Nov 2024</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058400" y="6135349"/>
            <a:ext cx="2057400" cy="6096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PAR Expiration Date:</a:t>
            </a:r>
            <a:r>
              <a:rPr lang="fr-FR" sz="1400" dirty="0"/>
              <a:t> 31 </a:t>
            </a:r>
            <a:r>
              <a:rPr lang="fr-FR" sz="1400" dirty="0" err="1"/>
              <a:t>Dec</a:t>
            </a:r>
            <a:r>
              <a:rPr lang="fr-FR" sz="1400" dirty="0"/>
              <a:t> 2024</a:t>
            </a:r>
            <a:endParaRPr lang="en-US" sz="1400" dirty="0"/>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May_2024</a:t>
            </a:r>
          </a:p>
        </p:txBody>
      </p:sp>
      <p:sp>
        <p:nvSpPr>
          <p:cNvPr id="3" name="Arrow: Right 2">
            <a:extLst>
              <a:ext uri="{FF2B5EF4-FFF2-40B4-BE49-F238E27FC236}">
                <a16:creationId xmlns:a16="http://schemas.microsoft.com/office/drawing/2014/main" id="{40D38A25-D564-4828-863A-D3B332BDEDFD}"/>
              </a:ext>
            </a:extLst>
          </p:cNvPr>
          <p:cNvSpPr/>
          <p:nvPr/>
        </p:nvSpPr>
        <p:spPr>
          <a:xfrm>
            <a:off x="228600" y="5379602"/>
            <a:ext cx="978408"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4" name="Arrow: Left 3">
            <a:extLst>
              <a:ext uri="{FF2B5EF4-FFF2-40B4-BE49-F238E27FC236}">
                <a16:creationId xmlns:a16="http://schemas.microsoft.com/office/drawing/2014/main" id="{A2C77DE3-C896-E1A9-4EE4-9A02CE222165}"/>
              </a:ext>
            </a:extLst>
          </p:cNvPr>
          <p:cNvSpPr/>
          <p:nvPr/>
        </p:nvSpPr>
        <p:spPr>
          <a:xfrm>
            <a:off x="10134600" y="5379602"/>
            <a:ext cx="2133600" cy="6858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t>Request PAR Extension July 2024</a:t>
            </a:r>
            <a:endParaRPr lang="en-US" sz="14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Future Meetings</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a:xfrm>
            <a:off x="838200" y="1447800"/>
            <a:ext cx="10515600" cy="4729163"/>
          </a:xfrm>
        </p:spPr>
        <p:txBody>
          <a:bodyPr>
            <a:normAutofit/>
          </a:bodyPr>
          <a:lstStyle/>
          <a:p>
            <a:pPr marL="457200" lvl="1">
              <a:spcBef>
                <a:spcPts val="0"/>
              </a:spcBef>
              <a:spcAft>
                <a:spcPts val="1200"/>
              </a:spcAft>
            </a:pPr>
            <a:endParaRPr lang="en-US" sz="2000" dirty="0">
              <a:latin typeface="Calibri" panose="020F0502020204030204" pitchFamily="34" charset="0"/>
            </a:endParaRPr>
          </a:p>
          <a:p>
            <a:pPr marL="0">
              <a:spcBef>
                <a:spcPts val="0"/>
              </a:spcBef>
              <a:spcAft>
                <a:spcPts val="1200"/>
              </a:spcAft>
            </a:pPr>
            <a:r>
              <a:rPr lang="en-US" dirty="0"/>
              <a:t>July 2024 Plenary</a:t>
            </a:r>
          </a:p>
          <a:p>
            <a:pPr marL="457200" lvl="1">
              <a:spcBef>
                <a:spcPts val="0"/>
              </a:spcBef>
              <a:spcAft>
                <a:spcPts val="1200"/>
              </a:spcAft>
            </a:pPr>
            <a:r>
              <a:rPr lang="en-US" dirty="0"/>
              <a:t>July 15-18 – Montreal, QC, Canada</a:t>
            </a:r>
          </a:p>
          <a:p>
            <a:pPr marL="0">
              <a:spcBef>
                <a:spcPts val="0"/>
              </a:spcBef>
              <a:spcAft>
                <a:spcPts val="1200"/>
              </a:spcAft>
            </a:pPr>
            <a:r>
              <a:rPr lang="en-US" dirty="0"/>
              <a:t>Sept 2024 Interim</a:t>
            </a:r>
          </a:p>
          <a:p>
            <a:pPr marL="457200" lvl="1">
              <a:spcBef>
                <a:spcPts val="0"/>
              </a:spcBef>
              <a:spcAft>
                <a:spcPts val="1200"/>
              </a:spcAft>
            </a:pPr>
            <a:r>
              <a:rPr lang="en-US" dirty="0"/>
              <a:t>Sept 9-12 – Waikoloa, Hawaii, USA</a:t>
            </a:r>
          </a:p>
          <a:p>
            <a:pPr marL="0">
              <a:spcBef>
                <a:spcPts val="0"/>
              </a:spcBef>
              <a:spcAft>
                <a:spcPts val="1200"/>
              </a:spcAft>
            </a:pPr>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23</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May_2024</a:t>
            </a:r>
          </a:p>
        </p:txBody>
      </p:sp>
    </p:spTree>
    <p:extLst>
      <p:ext uri="{BB962C8B-B14F-4D97-AF65-F5344CB8AC3E}">
        <p14:creationId xmlns:p14="http://schemas.microsoft.com/office/powerpoint/2010/main" val="39192351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normAutofit/>
          </a:bodyPr>
          <a:lstStyle/>
          <a:p>
            <a:r>
              <a:rPr lang="en-US" dirty="0"/>
              <a:t>Any Other Business</a:t>
            </a:r>
          </a:p>
          <a:p>
            <a:endParaRPr lang="en-US" dirty="0"/>
          </a:p>
          <a:p>
            <a:r>
              <a:rPr lang="en-US" dirty="0"/>
              <a:t>Actions</a:t>
            </a:r>
          </a:p>
          <a:p>
            <a:pPr lvl="1"/>
            <a:r>
              <a:rPr lang="en-US" dirty="0"/>
              <a:t> </a:t>
            </a:r>
          </a:p>
          <a:p>
            <a:pPr lvl="1"/>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24</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May_2024</a:t>
            </a:r>
          </a:p>
        </p:txBody>
      </p:sp>
    </p:spTree>
    <p:extLst>
      <p:ext uri="{BB962C8B-B14F-4D97-AF65-F5344CB8AC3E}">
        <p14:creationId xmlns:p14="http://schemas.microsoft.com/office/powerpoint/2010/main" val="3533497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normAutofit/>
          </a:bodyPr>
          <a:lstStyle/>
          <a:p>
            <a:r>
              <a:rPr lang="en-US" dirty="0"/>
              <a:t>TG16t May Interim 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a:xfrm>
            <a:off x="838200" y="1825625"/>
            <a:ext cx="10668000" cy="4351338"/>
          </a:xfrm>
        </p:spPr>
        <p:txBody>
          <a:bodyPr>
            <a:normAutofit/>
          </a:bodyPr>
          <a:lstStyle/>
          <a:p>
            <a:r>
              <a:rPr lang="en-US" dirty="0"/>
              <a:t>Introductions, Secretary, Review and Approve Agenda</a:t>
            </a:r>
          </a:p>
          <a:p>
            <a:r>
              <a:rPr lang="en-US" dirty="0"/>
              <a:t>Policy Review</a:t>
            </a:r>
          </a:p>
          <a:p>
            <a:r>
              <a:rPr lang="en-US" dirty="0"/>
              <a:t>Review of contributions</a:t>
            </a:r>
          </a:p>
          <a:p>
            <a:r>
              <a:rPr lang="en-US" dirty="0"/>
              <a:t>Review of Comment resolution from LB204 on P802.16t_D2.0 </a:t>
            </a:r>
            <a:br>
              <a:rPr lang="en-US" dirty="0"/>
            </a:br>
            <a:r>
              <a:rPr lang="en-US" dirty="0"/>
              <a:t>TG16t Draft 2.0</a:t>
            </a:r>
          </a:p>
          <a:p>
            <a:r>
              <a:rPr lang="en-US" dirty="0"/>
              <a:t>Preparation for recirculation Letter Ballot of D3.0</a:t>
            </a:r>
          </a:p>
          <a:p>
            <a:pPr lvl="1"/>
            <a:endParaRPr lang="en-US" dirty="0"/>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May_2024</a:t>
            </a:r>
          </a:p>
        </p:txBody>
      </p:sp>
    </p:spTree>
    <p:extLst>
      <p:ext uri="{BB962C8B-B14F-4D97-AF65-F5344CB8AC3E}">
        <p14:creationId xmlns:p14="http://schemas.microsoft.com/office/powerpoint/2010/main" val="2006485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86C543F8-9452-401C-B98F-817BAE09D5FB}"/>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2" name="Date Placeholder 1">
            <a:extLst>
              <a:ext uri="{FF2B5EF4-FFF2-40B4-BE49-F238E27FC236}">
                <a16:creationId xmlns:a16="http://schemas.microsoft.com/office/drawing/2014/main" id="{42E7E599-E2FC-4082-8192-89C5162DEABE}"/>
              </a:ext>
            </a:extLst>
          </p:cNvPr>
          <p:cNvSpPr>
            <a:spLocks noGrp="1"/>
          </p:cNvSpPr>
          <p:nvPr>
            <p:ph type="dt" sz="half" idx="10"/>
          </p:nvPr>
        </p:nvSpPr>
        <p:spPr/>
        <p:txBody>
          <a:bodyPr/>
          <a:lstStyle/>
          <a:p>
            <a:r>
              <a:rPr lang="en-US" dirty="0"/>
              <a:t>May_2024</a:t>
            </a:r>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13" name="Slide Number Placeholder 12">
            <a:extLst>
              <a:ext uri="{FF2B5EF4-FFF2-40B4-BE49-F238E27FC236}">
                <a16:creationId xmlns:a16="http://schemas.microsoft.com/office/drawing/2014/main" id="{00FA2100-7ABB-4D90-AF66-579CD3A086C7}"/>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2" name="Date Placeholder 1">
            <a:extLst>
              <a:ext uri="{FF2B5EF4-FFF2-40B4-BE49-F238E27FC236}">
                <a16:creationId xmlns:a16="http://schemas.microsoft.com/office/drawing/2014/main" id="{CAD782ED-6FD3-48FF-9F70-A835EA9AD3E3}"/>
              </a:ext>
            </a:extLst>
          </p:cNvPr>
          <p:cNvSpPr>
            <a:spLocks noGrp="1"/>
          </p:cNvSpPr>
          <p:nvPr>
            <p:ph type="dt" sz="half" idx="10"/>
          </p:nvPr>
        </p:nvSpPr>
        <p:spPr/>
        <p:txBody>
          <a:bodyPr/>
          <a:lstStyle/>
          <a:p>
            <a:r>
              <a:rPr lang="en-US" dirty="0"/>
              <a:t>May_2024</a:t>
            </a:r>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4" name="Slide Number Placeholder 13">
            <a:extLst>
              <a:ext uri="{FF2B5EF4-FFF2-40B4-BE49-F238E27FC236}">
                <a16:creationId xmlns:a16="http://schemas.microsoft.com/office/drawing/2014/main" id="{DACE5BDF-55DC-4BF8-9142-41F11886F1D0}"/>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2" name="Date Placeholder 1">
            <a:extLst>
              <a:ext uri="{FF2B5EF4-FFF2-40B4-BE49-F238E27FC236}">
                <a16:creationId xmlns:a16="http://schemas.microsoft.com/office/drawing/2014/main" id="{05E80CE2-B7F8-4D61-999F-BF49C59ED199}"/>
              </a:ext>
            </a:extLst>
          </p:cNvPr>
          <p:cNvSpPr>
            <a:spLocks noGrp="1"/>
          </p:cNvSpPr>
          <p:nvPr>
            <p:ph type="dt" sz="half" idx="10"/>
          </p:nvPr>
        </p:nvSpPr>
        <p:spPr/>
        <p:txBody>
          <a:bodyPr/>
          <a:lstStyle/>
          <a:p>
            <a:r>
              <a:rPr lang="en-US" dirty="0"/>
              <a:t>May_2024</a:t>
            </a:r>
          </a:p>
        </p:txBody>
      </p:sp>
    </p:spTree>
    <p:extLst>
      <p:ext uri="{BB962C8B-B14F-4D97-AF65-F5344CB8AC3E}">
        <p14:creationId xmlns:p14="http://schemas.microsoft.com/office/powerpoint/2010/main" val="209066406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E017AE22-FA4E-4A82-8B29-326D7DE83330}"/>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57DAE36F-13DE-4AFF-A513-8A5C91A4E864}"/>
              </a:ext>
            </a:extLst>
          </p:cNvPr>
          <p:cNvSpPr>
            <a:spLocks noGrp="1"/>
          </p:cNvSpPr>
          <p:nvPr>
            <p:ph type="dt" sz="half" idx="10"/>
          </p:nvPr>
        </p:nvSpPr>
        <p:spPr/>
        <p:txBody>
          <a:bodyPr/>
          <a:lstStyle/>
          <a:p>
            <a:r>
              <a:rPr lang="en-US" dirty="0"/>
              <a:t>May_2024</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21CF82D3-DBC4-4754-BA39-5E34E14B3491}"/>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4" name="Date Placeholder 3">
            <a:extLst>
              <a:ext uri="{FF2B5EF4-FFF2-40B4-BE49-F238E27FC236}">
                <a16:creationId xmlns:a16="http://schemas.microsoft.com/office/drawing/2014/main" id="{9E6E5A26-1D8A-42D8-B896-3D7F92854268}"/>
              </a:ext>
            </a:extLst>
          </p:cNvPr>
          <p:cNvSpPr>
            <a:spLocks noGrp="1"/>
          </p:cNvSpPr>
          <p:nvPr>
            <p:ph type="dt" sz="half" idx="10"/>
          </p:nvPr>
        </p:nvSpPr>
        <p:spPr/>
        <p:txBody>
          <a:bodyPr/>
          <a:lstStyle/>
          <a:p>
            <a:r>
              <a:rPr lang="en-US" dirty="0"/>
              <a:t>May_2024</a:t>
            </a:r>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AA5367A1-5EDB-4562-B58D-C4BA8F663BE1}"/>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4" name="Date Placeholder 3">
            <a:extLst>
              <a:ext uri="{FF2B5EF4-FFF2-40B4-BE49-F238E27FC236}">
                <a16:creationId xmlns:a16="http://schemas.microsoft.com/office/drawing/2014/main" id="{43EC4E8A-88A3-4EE0-B190-645901EA3203}"/>
              </a:ext>
            </a:extLst>
          </p:cNvPr>
          <p:cNvSpPr>
            <a:spLocks noGrp="1"/>
          </p:cNvSpPr>
          <p:nvPr>
            <p:ph type="dt" sz="half" idx="10"/>
          </p:nvPr>
        </p:nvSpPr>
        <p:spPr/>
        <p:txBody>
          <a:bodyPr/>
          <a:lstStyle/>
          <a:p>
            <a:r>
              <a:rPr lang="en-US" dirty="0"/>
              <a:t>May_2024</a:t>
            </a:r>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47245</TotalTime>
  <Words>2183</Words>
  <Application>Microsoft Office PowerPoint</Application>
  <PresentationFormat>Widescreen</PresentationFormat>
  <Paragraphs>271</Paragraphs>
  <Slides>24</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Calibri Light</vt:lpstr>
      <vt:lpstr>Helvetica</vt:lpstr>
      <vt:lpstr>Times New Roman</vt:lpstr>
      <vt:lpstr>Custom Design</vt:lpstr>
      <vt:lpstr>PowerPoint Presentation</vt:lpstr>
      <vt:lpstr>Opening</vt:lpstr>
      <vt:lpstr>TG16t May Interim Agenda</vt:lpstr>
      <vt:lpstr>Participants have a duty to inform the IEEE</vt:lpstr>
      <vt:lpstr>Ways to inform IEEE</vt:lpstr>
      <vt:lpstr>Patent-related information</vt:lpstr>
      <vt:lpstr>Other guidelines for IEEE WG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Plan for week</vt:lpstr>
      <vt:lpstr>May Meeting Start Status</vt:lpstr>
      <vt:lpstr>Contributions for May 2024 Interim</vt:lpstr>
      <vt:lpstr>Longer Term Plans</vt:lpstr>
      <vt:lpstr>Comment Resolution Review</vt:lpstr>
      <vt:lpstr>Motions</vt:lpstr>
      <vt:lpstr>Formation of Comment Resolution Group</vt:lpstr>
      <vt:lpstr>Teleconference / CRG Meeting</vt:lpstr>
      <vt:lpstr>Plan to form SA Ballot pool, and start SA Ballot</vt:lpstr>
      <vt:lpstr>Project Timeline</vt:lpstr>
      <vt:lpstr>Future Meetings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810</cp:revision>
  <cp:lastPrinted>1998-02-10T13:28:06Z</cp:lastPrinted>
  <dcterms:created xsi:type="dcterms:W3CDTF">2020-01-06T16:34:14Z</dcterms:created>
  <dcterms:modified xsi:type="dcterms:W3CDTF">2024-05-13T08:57:13Z</dcterms:modified>
</cp:coreProperties>
</file>