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4"/>
  </p:sldMasterIdLst>
  <p:notesMasterIdLst>
    <p:notesMasterId r:id="rId25"/>
  </p:notesMasterIdLst>
  <p:handoutMasterIdLst>
    <p:handoutMasterId r:id="rId26"/>
  </p:handoutMasterIdLst>
  <p:sldIdLst>
    <p:sldId id="287" r:id="rId5"/>
    <p:sldId id="543" r:id="rId6"/>
    <p:sldId id="257" r:id="rId7"/>
    <p:sldId id="276" r:id="rId8"/>
    <p:sldId id="540" r:id="rId9"/>
    <p:sldId id="546" r:id="rId10"/>
    <p:sldId id="299" r:id="rId11"/>
    <p:sldId id="301" r:id="rId12"/>
    <p:sldId id="541" r:id="rId13"/>
    <p:sldId id="295" r:id="rId14"/>
    <p:sldId id="294" r:id="rId15"/>
    <p:sldId id="302" r:id="rId16"/>
    <p:sldId id="303" r:id="rId17"/>
    <p:sldId id="258" r:id="rId18"/>
    <p:sldId id="286" r:id="rId19"/>
    <p:sldId id="548" r:id="rId20"/>
    <p:sldId id="550" r:id="rId21"/>
    <p:sldId id="542" r:id="rId22"/>
    <p:sldId id="260" r:id="rId23"/>
    <p:sldId id="547"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CC9900"/>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6270" autoAdjust="0"/>
    <p:restoredTop sz="94598" autoAdjust="0"/>
  </p:normalViewPr>
  <p:slideViewPr>
    <p:cSldViewPr>
      <p:cViewPr varScale="1">
        <p:scale>
          <a:sx n="104" d="100"/>
          <a:sy n="104" d="100"/>
        </p:scale>
        <p:origin x="114" y="28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79" d="100"/>
          <a:sy n="79" d="100"/>
        </p:scale>
        <p:origin x="3936"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1D84B6F-8766-4667-BD8B-9099CBFD0161}"/>
              </a:ext>
            </a:extLst>
          </p:cNvPr>
          <p:cNvSpPr>
            <a:spLocks noGrp="1"/>
          </p:cNvSpPr>
          <p:nvPr>
            <p:ph type="hdr" sz="quarter"/>
          </p:nvPr>
        </p:nvSpPr>
        <p:spPr>
          <a:xfrm>
            <a:off x="0" y="0"/>
            <a:ext cx="2971800"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14BBB1D5-380E-4F92-8ACD-5DA4B8BA82F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r>
              <a:rPr lang="en-US" dirty="0"/>
              <a:t>November 2023</a:t>
            </a:r>
          </a:p>
        </p:txBody>
      </p:sp>
      <p:sp>
        <p:nvSpPr>
          <p:cNvPr id="4" name="Footer Placeholder 3">
            <a:extLst>
              <a:ext uri="{FF2B5EF4-FFF2-40B4-BE49-F238E27FC236}">
                <a16:creationId xmlns:a16="http://schemas.microsoft.com/office/drawing/2014/main" id="{02D07724-8B67-4AAB-9F76-25B4D58049A5}"/>
              </a:ext>
            </a:extLst>
          </p:cNvPr>
          <p:cNvSpPr>
            <a:spLocks noGrp="1"/>
          </p:cNvSpPr>
          <p:nvPr>
            <p:ph type="ftr" sz="quarter" idx="2"/>
          </p:nvPr>
        </p:nvSpPr>
        <p:spPr>
          <a:xfrm>
            <a:off x="0" y="8774113"/>
            <a:ext cx="2971800"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4CB2FCF8-C17D-43CD-B51B-39A016952A88}"/>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80A5B33A-9EB0-432D-9764-B8B306DAF2AA}" type="slidenum">
              <a:rPr lang="en-US" smtClean="0"/>
              <a:t>‹#›</a:t>
            </a:fld>
            <a:endParaRPr lang="en-US" dirty="0"/>
          </a:p>
        </p:txBody>
      </p:sp>
    </p:spTree>
    <p:extLst>
      <p:ext uri="{BB962C8B-B14F-4D97-AF65-F5344CB8AC3E}">
        <p14:creationId xmlns:p14="http://schemas.microsoft.com/office/powerpoint/2010/main" val="409067994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dirty="0"/>
              <a:t>November 2023</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dirty="0"/>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dirty="0"/>
              <a:t>Page </a:t>
            </a:r>
            <a:fld id="{AF55197A-4911-4ED0-BBAA-82A1653DF638}" type="slidenum">
              <a:rPr lang="en-US" altLang="en-US" smtClean="0"/>
              <a:pPr>
                <a:defRPr/>
              </a:pPr>
              <a:t>‹#›</a:t>
            </a:fld>
            <a:endParaRPr lang="en-US" altLang="en-US" dirty="0"/>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dirty="0">
                <a:ea typeface="Arial Unicode MS" pitchFamily="34" charset="-128"/>
              </a:rPr>
              <a:t>November 2023</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dirty="0"/>
              <a:t>Page </a:t>
            </a:r>
            <a:fld id="{2A02BA22-F607-40B6-B650-89B025089CA0}" type="slidenum">
              <a:rPr lang="en-US" altLang="en-US" sz="2400" smtClean="0"/>
              <a:pPr>
                <a:spcBef>
                  <a:spcPct val="0"/>
                </a:spcBef>
                <a:buClrTx/>
                <a:buFontTx/>
                <a:buNone/>
              </a:pPr>
              <a:t>1</a:t>
            </a:fld>
            <a:endParaRPr lang="en-US" altLang="en-US" sz="2400" dirty="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dirty="0"/>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dirty="0"/>
              <a:t>Page </a:t>
            </a:r>
            <a:fld id="{B08E7645-705B-4ADD-B5B6-F7EFEFDE2AD9}" type="slidenum">
              <a:rPr lang="en-US" altLang="en-US"/>
              <a:pPr algn="r" eaLnBrk="1" hangingPunct="1">
                <a:spcBef>
                  <a:spcPct val="0"/>
                </a:spcBef>
                <a:buClrTx/>
                <a:buFontTx/>
                <a:buNone/>
              </a:pPr>
              <a:t>1</a:t>
            </a:fld>
            <a:endParaRPr lang="en-US" altLang="en-US" dirty="0"/>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dirty="0">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802.11-24/0146r0</a:t>
            </a:r>
          </a:p>
        </p:txBody>
      </p:sp>
      <p:sp>
        <p:nvSpPr>
          <p:cNvPr id="5" name="Rectangle 3"/>
          <p:cNvSpPr>
            <a:spLocks noGrp="1" noChangeArrowheads="1"/>
          </p:cNvSpPr>
          <p:nvPr>
            <p:ph type="dt"/>
          </p:nvPr>
        </p:nvSpPr>
        <p:spPr>
          <a:ln/>
        </p:spPr>
        <p:txBody>
          <a:bodyPr/>
          <a:lstStyle/>
          <a:p>
            <a:r>
              <a:rPr lang="en-GB" dirty="0"/>
              <a:t>January 2024</a:t>
            </a:r>
            <a:endParaRPr lang="en-US" dirty="0"/>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3</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2:notes"/>
          <p:cNvSpPr txBox="1">
            <a:spLocks noGrp="1"/>
          </p:cNvSpPr>
          <p:nvPr>
            <p:ph type="body" idx="1"/>
          </p:nvPr>
        </p:nvSpPr>
        <p:spPr>
          <a:xfrm>
            <a:off x="914400" y="4387850"/>
            <a:ext cx="5021263" cy="4148138"/>
          </a:xfrm>
          <a:prstGeom prst="rect">
            <a:avLst/>
          </a:prstGeom>
        </p:spPr>
        <p:txBody>
          <a:bodyPr spcFirstLastPara="1" wrap="square" lIns="92150" tIns="46075" rIns="92150" bIns="46075" anchor="t" anchorCtr="0">
            <a:noAutofit/>
          </a:bodyPr>
          <a:lstStyle/>
          <a:p>
            <a:pPr marL="0" lvl="0" indent="0" algn="l" rtl="0">
              <a:spcBef>
                <a:spcPts val="360"/>
              </a:spcBef>
              <a:spcAft>
                <a:spcPts val="0"/>
              </a:spcAft>
              <a:buNone/>
            </a:pPr>
            <a:endParaRPr dirty="0"/>
          </a:p>
        </p:txBody>
      </p:sp>
      <p:sp>
        <p:nvSpPr>
          <p:cNvPr id="97" name="Google Shape;97;p2: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4:notes"/>
          <p:cNvSpPr txBox="1">
            <a:spLocks noGrp="1"/>
          </p:cNvSpPr>
          <p:nvPr>
            <p:ph type="body" idx="1"/>
          </p:nvPr>
        </p:nvSpPr>
        <p:spPr>
          <a:xfrm>
            <a:off x="914400" y="4387850"/>
            <a:ext cx="5021263" cy="4148138"/>
          </a:xfrm>
          <a:prstGeom prst="rect">
            <a:avLst/>
          </a:prstGeom>
          <a:noFill/>
          <a:ln>
            <a:noFill/>
          </a:ln>
        </p:spPr>
        <p:txBody>
          <a:bodyPr spcFirstLastPara="1" wrap="square" lIns="92150" tIns="46075" rIns="92150" bIns="46075" anchor="t" anchorCtr="0">
            <a:noAutofit/>
          </a:bodyPr>
          <a:lstStyle/>
          <a:p>
            <a:pPr marL="0" lvl="0" indent="0" algn="l" rtl="0">
              <a:lnSpc>
                <a:spcPct val="100000"/>
              </a:lnSpc>
              <a:spcBef>
                <a:spcPts val="360"/>
              </a:spcBef>
              <a:spcAft>
                <a:spcPts val="0"/>
              </a:spcAft>
              <a:buSzPts val="1400"/>
              <a:buNone/>
            </a:pPr>
            <a:endParaRPr dirty="0"/>
          </a:p>
        </p:txBody>
      </p:sp>
      <p:sp>
        <p:nvSpPr>
          <p:cNvPr id="122" name="Google Shape;122;p4:notes"/>
          <p:cNvSpPr>
            <a:spLocks noGrp="1" noRot="1" noChangeAspect="1"/>
          </p:cNvSpPr>
          <p:nvPr>
            <p:ph type="sldImg" idx="2"/>
          </p:nvPr>
        </p:nvSpPr>
        <p:spPr>
          <a:xfrm>
            <a:off x="1131888" y="698500"/>
            <a:ext cx="4591050" cy="3443288"/>
          </a:xfrm>
          <a:custGeom>
            <a:avLst/>
            <a:gdLst/>
            <a:ahLst/>
            <a:cxnLst/>
            <a:rect l="l" t="t" r="r" b="b"/>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Tree>
    <p:extLst>
      <p:ext uri="{BB962C8B-B14F-4D97-AF65-F5344CB8AC3E}">
        <p14:creationId xmlns:p14="http://schemas.microsoft.com/office/powerpoint/2010/main" val="2546596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dirty="0"/>
              <a:t>Slide </a:t>
            </a:r>
            <a:fld id="{CAA2C270-03FA-43C7-AEFB-067184F3C062}" type="slidenum">
              <a:rPr lang="en-US" altLang="en-US" smtClean="0"/>
              <a:pPr>
                <a:defRPr/>
              </a:pPr>
              <a:t>‹#›</a:t>
            </a:fld>
            <a:endParaRPr lang="en-US" altLang="en-US"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dirty="0"/>
              <a:t>Slide </a:t>
            </a:r>
            <a:fld id="{6A68D7BD-EE7B-43EB-BA6B-D7A780E6E7A2}" type="slidenum">
              <a:rPr lang="en-US" altLang="en-US" smtClean="0"/>
              <a:pPr>
                <a:defRPr/>
              </a:pPr>
              <a:t>‹#›</a:t>
            </a:fld>
            <a:endParaRPr lang="en-US" altLang="en-US" dirty="0"/>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dirty="0"/>
              <a:t>Slide </a:t>
            </a:r>
            <a:fld id="{D4FA0C20-D616-47F3-A135-1674C8921168}" type="slidenum">
              <a:rPr lang="en-US" altLang="en-US" smtClean="0"/>
              <a:pPr>
                <a:defRPr/>
              </a:pPr>
              <a:t>‹#›</a:t>
            </a:fld>
            <a:endParaRPr lang="en-US" altLang="en-US" dirty="0"/>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dirty="0"/>
              <a:t>Slide </a:t>
            </a:r>
            <a:fld id="{5DD27314-9434-4B6F-80C2-AAC402118CDA}" type="slidenum">
              <a:rPr lang="en-US" altLang="en-US" smtClean="0"/>
              <a:pPr>
                <a:defRPr/>
              </a:pPr>
              <a:t>‹#›</a:t>
            </a:fld>
            <a:endParaRPr lang="en-US" altLang="en-US" dirty="0"/>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dirty="0"/>
              <a:t>Slide </a:t>
            </a:r>
            <a:fld id="{3D266AC6-DD33-448D-B445-2628016ADA7D}" type="slidenum">
              <a:rPr lang="en-US" altLang="en-US" smtClean="0"/>
              <a:pPr>
                <a:defRPr/>
              </a:pPr>
              <a:t>‹#›</a:t>
            </a:fld>
            <a:endParaRPr lang="en-US" altLang="en-US" dirty="0"/>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US" dirty="0"/>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dirty="0"/>
              <a:t>Slide </a:t>
            </a:r>
            <a:fld id="{1F551F72-38F2-479C-990C-DF0D2C0B1F2C}" type="slidenum">
              <a:rPr lang="en-US" altLang="en-US" smtClean="0"/>
              <a:pPr>
                <a:defRPr/>
              </a:pPr>
              <a:t>‹#›</a:t>
            </a:fld>
            <a:endParaRPr lang="en-US" altLang="en-US" dirty="0"/>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dirty="0"/>
              <a:t>Slide </a:t>
            </a:r>
            <a:fld id="{07143AE2-8961-49C4-80E3-5346A3EB4C4A}" type="slidenum">
              <a:rPr lang="en-US" altLang="en-US" smtClean="0"/>
              <a:pPr>
                <a:defRPr/>
              </a:pPr>
              <a:t>‹#›</a:t>
            </a:fld>
            <a:endParaRPr lang="en-US" altLang="en-US" dirty="0"/>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dirty="0"/>
              <a:t>Slide </a:t>
            </a:r>
            <a:fld id="{49DFBF5E-CB2C-45B5-BBB9-429FD974229E}" type="slidenum">
              <a:rPr lang="en-US" altLang="en-US" smtClean="0"/>
              <a:pPr>
                <a:defRPr/>
              </a:pPr>
              <a:t>‹#›</a:t>
            </a:fld>
            <a:endParaRPr lang="en-US" altLang="en-US" dirty="0"/>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dirty="0"/>
              <a:t>Slid</a:t>
            </a:r>
            <a:fld id="{0F04E8E9-279B-42CA-B6E8-61A287E0027B}" type="slidenum">
              <a:rPr lang="en-US" altLang="en-US" smtClean="0"/>
              <a:pPr>
                <a:defRPr/>
              </a:pPr>
              <a:t>‹#›</a:t>
            </a:fld>
            <a:endParaRPr lang="en-US" altLang="en-US" dirty="0"/>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hasCustomPrompt="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a:t>
            </a:r>
            <a:r>
              <a:rPr lang="en-GB" dirty="0" err="1"/>
              <a:t>te</a:t>
            </a:r>
            <a:r>
              <a:rPr lang="en-GB" dirty="0"/>
              <a: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dirty="0"/>
              <a:t>Slide </a:t>
            </a:r>
            <a:fld id="{48BD2DDC-C4F9-4DA1-A63E-D3965D205843}" type="slidenum">
              <a:rPr lang="en-US" altLang="en-US" smtClean="0"/>
              <a:pPr>
                <a:defRPr/>
              </a:pPr>
              <a:t>‹#›</a:t>
            </a:fld>
            <a:endParaRPr lang="en-US" altLang="en-US" dirty="0"/>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dirty="0"/>
              <a:t>Slide </a:t>
            </a:r>
            <a:fld id="{2771F862-3EEA-4803-88C2-BE8D6DB460BF}" type="slidenum">
              <a:rPr lang="en-US" altLang="en-US" smtClean="0"/>
              <a:pPr>
                <a:defRPr/>
              </a:pPr>
              <a:t>‹#›</a:t>
            </a:fld>
            <a:endParaRPr lang="en-US" altLang="en-US" dirty="0"/>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a:t>
            </a:r>
            <a:r>
              <a:rPr lang="en-GB" altLang="en-US" b="1">
                <a:solidFill>
                  <a:schemeClr val="tx1"/>
                </a:solidFill>
              </a:rPr>
              <a:t>IEEE 15-24-0212-04-04ab</a:t>
            </a:r>
            <a:endParaRPr lang="en-GB" altLang="en-US" b="1" dirty="0">
              <a:solidFill>
                <a:schemeClr val="tx1"/>
              </a:solidFill>
            </a:endParaRP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dirty="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May 2024</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dirty="0"/>
              <a:t>Slide </a:t>
            </a:r>
            <a:fld id="{C945B3CD-E11D-4C08-80C1-5F9C37B0203A}" type="slidenum">
              <a:rPr lang="en-US" altLang="en-US" smtClean="0"/>
              <a:pPr>
                <a:defRPr/>
              </a:pPr>
              <a:t>‹#›</a:t>
            </a:fld>
            <a:endParaRPr lang="en-US" altLang="en-US" dirty="0"/>
          </a:p>
        </p:txBody>
      </p:sp>
      <p:sp>
        <p:nvSpPr>
          <p:cNvPr id="4" name="TextBox 3">
            <a:extLst>
              <a:ext uri="{FF2B5EF4-FFF2-40B4-BE49-F238E27FC236}">
                <a16:creationId xmlns:a16="http://schemas.microsoft.com/office/drawing/2014/main" id="{CF9A1B2C-4192-481E-A881-0EFC31D99970}"/>
              </a:ext>
            </a:extLst>
          </p:cNvPr>
          <p:cNvSpPr txBox="1"/>
          <p:nvPr userDrawn="1"/>
        </p:nvSpPr>
        <p:spPr>
          <a:xfrm>
            <a:off x="7092280" y="6517501"/>
            <a:ext cx="1440972" cy="276999"/>
          </a:xfrm>
          <a:prstGeom prst="rect">
            <a:avLst/>
          </a:prstGeom>
          <a:noFill/>
        </p:spPr>
        <p:txBody>
          <a:bodyPr wrap="none" rtlCol="0">
            <a:spAutoFit/>
          </a:bodyPr>
          <a:lstStyle/>
          <a:p>
            <a:r>
              <a:rPr lang="en-US" dirty="0">
                <a:solidFill>
                  <a:schemeClr val="tx1"/>
                </a:solidFill>
              </a:rPr>
              <a:t>Carlos Aldana, et. al</a:t>
            </a: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5203605"/>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Response to Coex SC 11-24/360r4 (Proposed Way Forward on LBT)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Carlos Aldana (Meta), Pooria Pakrooh (Qualcomm), Gaurav Patwardhan (HPE), Guoqing Li (Meta), Bin Tian (Qualcomm), Connor Kennedy (Meta), Davide Magrin (Meta), Kumail Haider (Meta)</a:t>
            </a:r>
          </a:p>
          <a:p>
            <a:pPr eaLnBrk="1" hangingPunct="1">
              <a:spcBef>
                <a:spcPct val="0"/>
              </a:spcBef>
              <a:buClrTx/>
              <a:buFontTx/>
              <a:buNone/>
              <a:defRPr/>
            </a:pPr>
            <a:r>
              <a:rPr lang="en-US" altLang="en-US" sz="1600" b="1" dirty="0">
                <a:latin typeface="Times New Roman" panose="02020603050405020304" pitchFamily="18" charset="0"/>
              </a:rPr>
              <a:t>Address : </a:t>
            </a:r>
            <a:r>
              <a:rPr lang="en-US" altLang="en-US" sz="1600" dirty="0">
                <a:latin typeface="Times New Roman" panose="02020603050405020304" pitchFamily="18" charset="0"/>
                <a:cs typeface="Times New Roman" panose="02020603050405020304" pitchFamily="18" charset="0"/>
              </a:rPr>
              <a:t>[</a:t>
            </a:r>
            <a:r>
              <a:rPr lang="en-US" altLang="en-US" sz="1600" dirty="0">
                <a:solidFill>
                  <a:schemeClr val="tx1"/>
                </a:solidFill>
                <a:latin typeface="Times New Roman" panose="02020603050405020304" pitchFamily="18" charset="0"/>
                <a:cs typeface="Times New Roman" panose="02020603050405020304" pitchFamily="18" charset="0"/>
              </a:rPr>
              <a:t>1 Hacker Way, Menlo Park, CA 94025]</a:t>
            </a:r>
          </a:p>
          <a:p>
            <a:pPr eaLnBrk="1" hangingPunct="1">
              <a:spcBef>
                <a:spcPct val="0"/>
              </a:spcBef>
              <a:buClrTx/>
              <a:buFontTx/>
              <a:buNone/>
              <a:defRPr/>
            </a:pPr>
            <a:r>
              <a:rPr lang="en-US" altLang="en-US" sz="1600" b="1" dirty="0">
                <a:latin typeface="Times New Roman" panose="02020603050405020304" pitchFamily="18" charset="0"/>
              </a:rPr>
              <a:t>E-Mail</a:t>
            </a:r>
            <a:r>
              <a:rPr lang="en-US" altLang="en-US" sz="1600" dirty="0">
                <a:latin typeface="Times New Roman" panose="02020603050405020304" pitchFamily="18" charset="0"/>
              </a:rPr>
              <a:t>:    [caldana, guoqingli, connork, davidmagrin, haiderkumail (at) meta.com, ppakroo, btian (at) qti.qualcomm.com, gauravpatwardhan1 (at) gmail.com]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Study Group 4ab: UWB Next Generation</a:t>
            </a:r>
          </a:p>
          <a:p>
            <a:pPr eaLnBrk="1" hangingPunct="1">
              <a:spcBef>
                <a:spcPct val="0"/>
              </a:spcBef>
              <a:buClrTx/>
              <a:defRPr/>
            </a:pPr>
            <a:r>
              <a:rPr lang="en-US" altLang="en-US" sz="1600" b="1" dirty="0">
                <a:latin typeface="Times New Roman" panose="02020603050405020304" pitchFamily="18" charset="0"/>
              </a:rPr>
              <a:t>Abstract: </a:t>
            </a:r>
            <a:r>
              <a:rPr lang="en-US" altLang="en-US" sz="1600" dirty="0">
                <a:solidFill>
                  <a:srgbClr val="FF0000"/>
                </a:solidFill>
              </a:rPr>
              <a:t> </a:t>
            </a:r>
            <a:r>
              <a:rPr lang="en-US" altLang="en-US" sz="1600" dirty="0">
                <a:solidFill>
                  <a:schemeClr val="tx1"/>
                </a:solidFill>
                <a:latin typeface="Times New Roman" panose="02020603050405020304" pitchFamily="18" charset="0"/>
                <a:cs typeface="Times New Roman" panose="02020603050405020304" pitchFamily="18" charset="0"/>
              </a:rPr>
              <a:t>[This provides a way forward on LBT discussion]</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[Suggests a way forward to improve coexistence]</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FA660-BE80-4D6F-053F-3F1AE71F1289}"/>
              </a:ext>
            </a:extLst>
          </p:cNvPr>
          <p:cNvSpPr>
            <a:spLocks noGrp="1"/>
          </p:cNvSpPr>
          <p:nvPr>
            <p:ph type="title"/>
          </p:nvPr>
        </p:nvSpPr>
        <p:spPr/>
        <p:txBody>
          <a:bodyPr/>
          <a:lstStyle/>
          <a:p>
            <a:r>
              <a:rPr lang="en-US" sz="3200" dirty="0"/>
              <a:t>HT (802.11n) CCA Requirements</a:t>
            </a:r>
          </a:p>
        </p:txBody>
      </p:sp>
      <p:pic>
        <p:nvPicPr>
          <p:cNvPr id="10" name="Content Placeholder 9">
            <a:extLst>
              <a:ext uri="{FF2B5EF4-FFF2-40B4-BE49-F238E27FC236}">
                <a16:creationId xmlns:a16="http://schemas.microsoft.com/office/drawing/2014/main" id="{39F8C001-CB6B-1D77-465C-57C3F6F768F1}"/>
              </a:ext>
            </a:extLst>
          </p:cNvPr>
          <p:cNvPicPr>
            <a:picLocks noGrp="1" noChangeAspect="1"/>
          </p:cNvPicPr>
          <p:nvPr>
            <p:ph idx="1"/>
          </p:nvPr>
        </p:nvPicPr>
        <p:blipFill>
          <a:blip r:embed="rId2"/>
          <a:stretch>
            <a:fillRect/>
          </a:stretch>
        </p:blipFill>
        <p:spPr>
          <a:xfrm>
            <a:off x="541995" y="4624683"/>
            <a:ext cx="7984468" cy="1195280"/>
          </a:xfrm>
        </p:spPr>
      </p:pic>
      <p:pic>
        <p:nvPicPr>
          <p:cNvPr id="8" name="Picture 7">
            <a:extLst>
              <a:ext uri="{FF2B5EF4-FFF2-40B4-BE49-F238E27FC236}">
                <a16:creationId xmlns:a16="http://schemas.microsoft.com/office/drawing/2014/main" id="{AAF4572D-8875-2DF1-36B2-2E61F4766756}"/>
              </a:ext>
            </a:extLst>
          </p:cNvPr>
          <p:cNvPicPr>
            <a:picLocks noChangeAspect="1"/>
          </p:cNvPicPr>
          <p:nvPr/>
        </p:nvPicPr>
        <p:blipFill>
          <a:blip r:embed="rId3"/>
          <a:stretch>
            <a:fillRect/>
          </a:stretch>
        </p:blipFill>
        <p:spPr>
          <a:xfrm>
            <a:off x="539552" y="2168694"/>
            <a:ext cx="7986911" cy="1727158"/>
          </a:xfrm>
          <a:prstGeom prst="rect">
            <a:avLst/>
          </a:prstGeom>
        </p:spPr>
      </p:pic>
      <p:sp>
        <p:nvSpPr>
          <p:cNvPr id="11" name="Rectangle 10">
            <a:extLst>
              <a:ext uri="{FF2B5EF4-FFF2-40B4-BE49-F238E27FC236}">
                <a16:creationId xmlns:a16="http://schemas.microsoft.com/office/drawing/2014/main" id="{ECA6535D-2811-6701-2BB7-E6D78C020931}"/>
              </a:ext>
            </a:extLst>
          </p:cNvPr>
          <p:cNvSpPr/>
          <p:nvPr/>
        </p:nvSpPr>
        <p:spPr bwMode="auto">
          <a:xfrm>
            <a:off x="611616" y="3140968"/>
            <a:ext cx="8064840" cy="7551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2" name="Rectangle 11">
            <a:extLst>
              <a:ext uri="{FF2B5EF4-FFF2-40B4-BE49-F238E27FC236}">
                <a16:creationId xmlns:a16="http://schemas.microsoft.com/office/drawing/2014/main" id="{FF4C70DD-1BA1-4B6A-9294-B6606B01528E}"/>
              </a:ext>
            </a:extLst>
          </p:cNvPr>
          <p:cNvSpPr/>
          <p:nvPr/>
        </p:nvSpPr>
        <p:spPr bwMode="auto">
          <a:xfrm>
            <a:off x="2386142" y="5373216"/>
            <a:ext cx="2538282" cy="162018"/>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3" name="Rectangle 2">
            <a:extLst>
              <a:ext uri="{FF2B5EF4-FFF2-40B4-BE49-F238E27FC236}">
                <a16:creationId xmlns:a16="http://schemas.microsoft.com/office/drawing/2014/main" id="{B7D43645-ABDE-BDFA-01C0-ABA0884501C7}"/>
              </a:ext>
            </a:extLst>
          </p:cNvPr>
          <p:cNvSpPr/>
          <p:nvPr/>
        </p:nvSpPr>
        <p:spPr bwMode="auto">
          <a:xfrm>
            <a:off x="611617" y="2721996"/>
            <a:ext cx="7992831" cy="37804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5DEF3FCB-0FD6-04E8-A43D-3B87D253075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10</a:t>
            </a:fld>
            <a:endParaRPr lang="en-GB" dirty="0"/>
          </a:p>
        </p:txBody>
      </p:sp>
      <p:sp>
        <p:nvSpPr>
          <p:cNvPr id="9" name="TextBox 8">
            <a:extLst>
              <a:ext uri="{FF2B5EF4-FFF2-40B4-BE49-F238E27FC236}">
                <a16:creationId xmlns:a16="http://schemas.microsoft.com/office/drawing/2014/main" id="{2706D579-610E-A512-F74C-A59ACC7680D4}"/>
              </a:ext>
            </a:extLst>
          </p:cNvPr>
          <p:cNvSpPr txBox="1"/>
          <p:nvPr/>
        </p:nvSpPr>
        <p:spPr>
          <a:xfrm>
            <a:off x="3180396" y="4244275"/>
            <a:ext cx="2855269" cy="400110"/>
          </a:xfrm>
          <a:prstGeom prst="rect">
            <a:avLst/>
          </a:prstGeom>
          <a:noFill/>
        </p:spPr>
        <p:txBody>
          <a:bodyPr wrap="none" rtlCol="0">
            <a:spAutoFit/>
          </a:bodyPr>
          <a:lstStyle/>
          <a:p>
            <a:r>
              <a:rPr lang="en-US" sz="2000" dirty="0">
                <a:solidFill>
                  <a:schemeClr val="tx1"/>
                </a:solidFill>
              </a:rPr>
              <a:t>How about secondary 20?</a:t>
            </a:r>
          </a:p>
        </p:txBody>
      </p:sp>
    </p:spTree>
    <p:extLst>
      <p:ext uri="{BB962C8B-B14F-4D97-AF65-F5344CB8AC3E}">
        <p14:creationId xmlns:p14="http://schemas.microsoft.com/office/powerpoint/2010/main" val="3958021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CC2873-C634-118D-4F61-0C1AC3D42435}"/>
              </a:ext>
            </a:extLst>
          </p:cNvPr>
          <p:cNvSpPr>
            <a:spLocks noGrp="1"/>
          </p:cNvSpPr>
          <p:nvPr>
            <p:ph type="title"/>
          </p:nvPr>
        </p:nvSpPr>
        <p:spPr/>
        <p:txBody>
          <a:bodyPr/>
          <a:lstStyle/>
          <a:p>
            <a:r>
              <a:rPr lang="en-US" sz="3200" dirty="0"/>
              <a:t>VHT (802.11ac) CCA Requirements</a:t>
            </a:r>
          </a:p>
        </p:txBody>
      </p:sp>
      <p:sp>
        <p:nvSpPr>
          <p:cNvPr id="3" name="Content Placeholder 2">
            <a:extLst>
              <a:ext uri="{FF2B5EF4-FFF2-40B4-BE49-F238E27FC236}">
                <a16:creationId xmlns:a16="http://schemas.microsoft.com/office/drawing/2014/main" id="{C1BEBE0C-0346-6C28-4FBC-72B28AD14D68}"/>
              </a:ext>
            </a:extLst>
          </p:cNvPr>
          <p:cNvSpPr>
            <a:spLocks noGrp="1"/>
          </p:cNvSpPr>
          <p:nvPr>
            <p:ph idx="1"/>
          </p:nvPr>
        </p:nvSpPr>
        <p:spPr/>
        <p:txBody>
          <a:bodyPr/>
          <a:lstStyle/>
          <a:p>
            <a:endParaRPr lang="en-US" dirty="0"/>
          </a:p>
        </p:txBody>
      </p:sp>
      <p:pic>
        <p:nvPicPr>
          <p:cNvPr id="8" name="Picture 7">
            <a:extLst>
              <a:ext uri="{FF2B5EF4-FFF2-40B4-BE49-F238E27FC236}">
                <a16:creationId xmlns:a16="http://schemas.microsoft.com/office/drawing/2014/main" id="{66476D6C-D0C7-015E-51C4-A59FC023FE84}"/>
              </a:ext>
            </a:extLst>
          </p:cNvPr>
          <p:cNvPicPr>
            <a:picLocks noChangeAspect="1"/>
          </p:cNvPicPr>
          <p:nvPr/>
        </p:nvPicPr>
        <p:blipFill>
          <a:blip r:embed="rId2"/>
          <a:stretch>
            <a:fillRect/>
          </a:stretch>
        </p:blipFill>
        <p:spPr>
          <a:xfrm>
            <a:off x="1544638" y="2362662"/>
            <a:ext cx="5835674" cy="3366735"/>
          </a:xfrm>
          <a:prstGeom prst="rect">
            <a:avLst/>
          </a:prstGeom>
        </p:spPr>
      </p:pic>
      <p:sp>
        <p:nvSpPr>
          <p:cNvPr id="9" name="Rectangle 8">
            <a:extLst>
              <a:ext uri="{FF2B5EF4-FFF2-40B4-BE49-F238E27FC236}">
                <a16:creationId xmlns:a16="http://schemas.microsoft.com/office/drawing/2014/main" id="{BF271762-2231-776A-947A-5ED8EDD447CC}"/>
              </a:ext>
            </a:extLst>
          </p:cNvPr>
          <p:cNvSpPr/>
          <p:nvPr/>
        </p:nvSpPr>
        <p:spPr bwMode="auto">
          <a:xfrm>
            <a:off x="1544638" y="4671138"/>
            <a:ext cx="5727662" cy="378042"/>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Rectangle 6">
            <a:extLst>
              <a:ext uri="{FF2B5EF4-FFF2-40B4-BE49-F238E27FC236}">
                <a16:creationId xmlns:a16="http://schemas.microsoft.com/office/drawing/2014/main" id="{B0608B6B-8BDA-F3B3-9BCA-8CD84A3D60E5}"/>
              </a:ext>
            </a:extLst>
          </p:cNvPr>
          <p:cNvSpPr/>
          <p:nvPr/>
        </p:nvSpPr>
        <p:spPr bwMode="auto">
          <a:xfrm>
            <a:off x="1562866" y="2758677"/>
            <a:ext cx="5817446" cy="137240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0" name="Slide Number Placeholder 5">
            <a:extLst>
              <a:ext uri="{FF2B5EF4-FFF2-40B4-BE49-F238E27FC236}">
                <a16:creationId xmlns:a16="http://schemas.microsoft.com/office/drawing/2014/main" id="{62AF66AD-61B3-499D-C8BB-82A51B6B35F7}"/>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4811516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A06DB-CDD2-F6A2-D0CB-EC372696377B}"/>
              </a:ext>
            </a:extLst>
          </p:cNvPr>
          <p:cNvSpPr>
            <a:spLocks noGrp="1"/>
          </p:cNvSpPr>
          <p:nvPr>
            <p:ph type="title"/>
          </p:nvPr>
        </p:nvSpPr>
        <p:spPr/>
        <p:txBody>
          <a:bodyPr/>
          <a:lstStyle/>
          <a:p>
            <a:r>
              <a:rPr lang="en-US" dirty="0"/>
              <a:t>802.11ax CCA Requirements</a:t>
            </a:r>
          </a:p>
        </p:txBody>
      </p:sp>
      <p:sp>
        <p:nvSpPr>
          <p:cNvPr id="3" name="Content Placeholder 2">
            <a:extLst>
              <a:ext uri="{FF2B5EF4-FFF2-40B4-BE49-F238E27FC236}">
                <a16:creationId xmlns:a16="http://schemas.microsoft.com/office/drawing/2014/main" id="{2AE7701E-D713-D86E-B8D1-561262AC65AE}"/>
              </a:ext>
            </a:extLst>
          </p:cNvPr>
          <p:cNvSpPr>
            <a:spLocks noGrp="1"/>
          </p:cNvSpPr>
          <p:nvPr>
            <p:ph idx="1"/>
          </p:nvPr>
        </p:nvSpPr>
        <p:spPr/>
        <p:txBody>
          <a:bodyPr/>
          <a:lstStyle/>
          <a:p>
            <a:endParaRPr lang="en-US" dirty="0"/>
          </a:p>
        </p:txBody>
      </p:sp>
      <p:pic>
        <p:nvPicPr>
          <p:cNvPr id="8" name="Picture 7">
            <a:extLst>
              <a:ext uri="{FF2B5EF4-FFF2-40B4-BE49-F238E27FC236}">
                <a16:creationId xmlns:a16="http://schemas.microsoft.com/office/drawing/2014/main" id="{6FD1403D-8584-61B7-DCD7-0426C2C382D5}"/>
              </a:ext>
            </a:extLst>
          </p:cNvPr>
          <p:cNvPicPr>
            <a:picLocks noChangeAspect="1"/>
          </p:cNvPicPr>
          <p:nvPr/>
        </p:nvPicPr>
        <p:blipFill>
          <a:blip r:embed="rId2"/>
          <a:stretch>
            <a:fillRect/>
          </a:stretch>
        </p:blipFill>
        <p:spPr>
          <a:xfrm>
            <a:off x="1895896" y="2307577"/>
            <a:ext cx="5646434" cy="3406235"/>
          </a:xfrm>
          <a:prstGeom prst="rect">
            <a:avLst/>
          </a:prstGeom>
        </p:spPr>
      </p:pic>
      <p:sp>
        <p:nvSpPr>
          <p:cNvPr id="9" name="Rectangle 8">
            <a:extLst>
              <a:ext uri="{FF2B5EF4-FFF2-40B4-BE49-F238E27FC236}">
                <a16:creationId xmlns:a16="http://schemas.microsoft.com/office/drawing/2014/main" id="{9A201C18-04C1-ABBE-8F5E-71AC408894B9}"/>
              </a:ext>
            </a:extLst>
          </p:cNvPr>
          <p:cNvSpPr/>
          <p:nvPr/>
        </p:nvSpPr>
        <p:spPr bwMode="auto">
          <a:xfrm>
            <a:off x="1724884" y="2569759"/>
            <a:ext cx="5871452" cy="1669331"/>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0" name="Rectangle 9">
            <a:extLst>
              <a:ext uri="{FF2B5EF4-FFF2-40B4-BE49-F238E27FC236}">
                <a16:creationId xmlns:a16="http://schemas.microsoft.com/office/drawing/2014/main" id="{0ECCAD7B-C44F-C988-1A72-E82105DC2C6D}"/>
              </a:ext>
            </a:extLst>
          </p:cNvPr>
          <p:cNvSpPr/>
          <p:nvPr/>
        </p:nvSpPr>
        <p:spPr bwMode="auto">
          <a:xfrm>
            <a:off x="1821019" y="5049180"/>
            <a:ext cx="5721312" cy="504401"/>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7" name="Slide Number Placeholder 5">
            <a:extLst>
              <a:ext uri="{FF2B5EF4-FFF2-40B4-BE49-F238E27FC236}">
                <a16:creationId xmlns:a16="http://schemas.microsoft.com/office/drawing/2014/main" id="{96FC79F5-0623-4D5E-20E5-DA5D49DBF29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83293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7A3EE-AB00-10DC-7ACE-ADD5055369B7}"/>
              </a:ext>
            </a:extLst>
          </p:cNvPr>
          <p:cNvSpPr>
            <a:spLocks noGrp="1"/>
          </p:cNvSpPr>
          <p:nvPr>
            <p:ph type="title"/>
          </p:nvPr>
        </p:nvSpPr>
        <p:spPr/>
        <p:txBody>
          <a:bodyPr/>
          <a:lstStyle/>
          <a:p>
            <a:r>
              <a:rPr lang="en-US" dirty="0"/>
              <a:t>Additional Text in 802.11ax</a:t>
            </a:r>
          </a:p>
        </p:txBody>
      </p:sp>
      <p:pic>
        <p:nvPicPr>
          <p:cNvPr id="8" name="Picture 7">
            <a:extLst>
              <a:ext uri="{FF2B5EF4-FFF2-40B4-BE49-F238E27FC236}">
                <a16:creationId xmlns:a16="http://schemas.microsoft.com/office/drawing/2014/main" id="{2B23521A-5FB3-242C-C694-86CDB0CC516A}"/>
              </a:ext>
            </a:extLst>
          </p:cNvPr>
          <p:cNvPicPr>
            <a:picLocks noChangeAspect="1"/>
          </p:cNvPicPr>
          <p:nvPr/>
        </p:nvPicPr>
        <p:blipFill>
          <a:blip r:embed="rId2"/>
          <a:stretch>
            <a:fillRect/>
          </a:stretch>
        </p:blipFill>
        <p:spPr>
          <a:xfrm>
            <a:off x="696913" y="2402886"/>
            <a:ext cx="7632423" cy="1236913"/>
          </a:xfrm>
          <a:prstGeom prst="rect">
            <a:avLst/>
          </a:prstGeom>
        </p:spPr>
      </p:pic>
      <p:pic>
        <p:nvPicPr>
          <p:cNvPr id="10" name="Picture 9">
            <a:extLst>
              <a:ext uri="{FF2B5EF4-FFF2-40B4-BE49-F238E27FC236}">
                <a16:creationId xmlns:a16="http://schemas.microsoft.com/office/drawing/2014/main" id="{AB67B666-0E09-9EBD-DED9-BC68B5D4D3EC}"/>
              </a:ext>
            </a:extLst>
          </p:cNvPr>
          <p:cNvPicPr>
            <a:picLocks noChangeAspect="1"/>
          </p:cNvPicPr>
          <p:nvPr/>
        </p:nvPicPr>
        <p:blipFill>
          <a:blip r:embed="rId3"/>
          <a:stretch>
            <a:fillRect/>
          </a:stretch>
        </p:blipFill>
        <p:spPr>
          <a:xfrm>
            <a:off x="457659" y="4253636"/>
            <a:ext cx="7998955" cy="876598"/>
          </a:xfrm>
          <a:prstGeom prst="rect">
            <a:avLst/>
          </a:prstGeom>
        </p:spPr>
      </p:pic>
      <p:sp>
        <p:nvSpPr>
          <p:cNvPr id="7" name="Slide Number Placeholder 5">
            <a:extLst>
              <a:ext uri="{FF2B5EF4-FFF2-40B4-BE49-F238E27FC236}">
                <a16:creationId xmlns:a16="http://schemas.microsoft.com/office/drawing/2014/main" id="{60E27F1B-ADE7-7B27-80CB-2A0507E030AA}"/>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53910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101" name="Google Shape;101;p2"/>
          <p:cNvSpPr txBox="1">
            <a:spLocks noGrp="1"/>
          </p:cNvSpPr>
          <p:nvPr>
            <p:ph type="title"/>
          </p:nvPr>
        </p:nvSpPr>
        <p:spPr>
          <a:xfrm>
            <a:off x="169980" y="685800"/>
            <a:ext cx="8804039" cy="1148390"/>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dirty="0"/>
              <a:t>802.11 ED and PD Threshold</a:t>
            </a:r>
            <a:endParaRPr dirty="0"/>
          </a:p>
        </p:txBody>
      </p:sp>
      <p:sp>
        <p:nvSpPr>
          <p:cNvPr id="106" name="Google Shape;106;p2"/>
          <p:cNvSpPr txBox="1"/>
          <p:nvPr/>
        </p:nvSpPr>
        <p:spPr>
          <a:xfrm>
            <a:off x="672135" y="2067489"/>
            <a:ext cx="7503977" cy="4154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Energy Detect (ED) Threshold set to -75 dBm/MHz (ETSI EN 303687 and IEEE 802.11 17.3.10.6) : shown by orange circle</a:t>
            </a:r>
            <a:endParaRPr dirty="0"/>
          </a:p>
          <a:p>
            <a:pPr marL="0" marR="0" lvl="0" indent="0" algn="l" rtl="0">
              <a:lnSpc>
                <a:spcPct val="100000"/>
              </a:lnSpc>
              <a:spcBef>
                <a:spcPts val="0"/>
              </a:spcBef>
              <a:spcAft>
                <a:spcPts val="0"/>
              </a:spcAft>
              <a:buNone/>
            </a:pPr>
            <a:r>
              <a:rPr lang="en-US" sz="1050" b="0" i="0" u="none" strike="noStrike" cap="none" dirty="0">
                <a:solidFill>
                  <a:srgbClr val="000000"/>
                </a:solidFill>
                <a:latin typeface="Arial"/>
                <a:ea typeface="Arial"/>
                <a:cs typeface="Arial"/>
                <a:sym typeface="Arial"/>
              </a:rPr>
              <a:t>Packet Detect (PD) Threshold set to -82 dBm (IEEE 802.11) : shown by purple circle</a:t>
            </a:r>
            <a:endParaRPr dirty="0"/>
          </a:p>
        </p:txBody>
      </p:sp>
      <p:grpSp>
        <p:nvGrpSpPr>
          <p:cNvPr id="2" name="Group 1">
            <a:extLst>
              <a:ext uri="{FF2B5EF4-FFF2-40B4-BE49-F238E27FC236}">
                <a16:creationId xmlns:a16="http://schemas.microsoft.com/office/drawing/2014/main" id="{A9D4ECEF-B048-CCEA-31F3-C84273EA0A58}"/>
              </a:ext>
            </a:extLst>
          </p:cNvPr>
          <p:cNvGrpSpPr/>
          <p:nvPr/>
        </p:nvGrpSpPr>
        <p:grpSpPr>
          <a:xfrm>
            <a:off x="3173797" y="2807627"/>
            <a:ext cx="2796404" cy="2519592"/>
            <a:chOff x="767101" y="2881061"/>
            <a:chExt cx="2796404" cy="2519592"/>
          </a:xfrm>
        </p:grpSpPr>
        <p:sp>
          <p:nvSpPr>
            <p:cNvPr id="99" name="Google Shape;99;p2"/>
            <p:cNvSpPr/>
            <p:nvPr/>
          </p:nvSpPr>
          <p:spPr>
            <a:xfrm>
              <a:off x="767101" y="2881061"/>
              <a:ext cx="2796404" cy="2519592"/>
            </a:xfrm>
            <a:prstGeom prst="ellipse">
              <a:avLst/>
            </a:prstGeom>
            <a:solidFill>
              <a:srgbClr val="7030A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dirty="0">
                <a:solidFill>
                  <a:schemeClr val="lt1"/>
                </a:solidFill>
                <a:latin typeface="Arial"/>
                <a:ea typeface="Arial"/>
                <a:cs typeface="Arial"/>
                <a:sym typeface="Arial"/>
              </a:endParaRPr>
            </a:p>
          </p:txBody>
        </p:sp>
        <p:sp>
          <p:nvSpPr>
            <p:cNvPr id="100" name="Google Shape;100;p2"/>
            <p:cNvSpPr/>
            <p:nvPr/>
          </p:nvSpPr>
          <p:spPr>
            <a:xfrm>
              <a:off x="1818087" y="3777304"/>
              <a:ext cx="737543" cy="609938"/>
            </a:xfrm>
            <a:prstGeom prst="ellipse">
              <a:avLst/>
            </a:prstGeom>
            <a:solidFill>
              <a:srgbClr val="FFC000"/>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endParaRPr sz="1050" b="0" i="0" u="none" strike="noStrike" cap="none" dirty="0">
                <a:solidFill>
                  <a:schemeClr val="lt1"/>
                </a:solidFill>
                <a:latin typeface="Arial"/>
                <a:ea typeface="Arial"/>
                <a:cs typeface="Arial"/>
                <a:sym typeface="Arial"/>
              </a:endParaRPr>
            </a:p>
          </p:txBody>
        </p:sp>
        <p:sp>
          <p:nvSpPr>
            <p:cNvPr id="105" name="Google Shape;105;p2"/>
            <p:cNvSpPr/>
            <p:nvPr/>
          </p:nvSpPr>
          <p:spPr>
            <a:xfrm>
              <a:off x="1993979" y="3972184"/>
              <a:ext cx="344534" cy="235802"/>
            </a:xfrm>
            <a:prstGeom prst="rect">
              <a:avLst/>
            </a:prstGeom>
            <a:solidFill>
              <a:schemeClr val="accent1"/>
            </a:solidFill>
            <a:ln w="25400" cap="flat" cmpd="sng">
              <a:solidFill>
                <a:srgbClr val="005640"/>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None/>
              </a:pPr>
              <a:r>
                <a:rPr lang="en-US" sz="750" b="0" i="0" u="none" strike="noStrike" cap="none" dirty="0">
                  <a:solidFill>
                    <a:schemeClr val="lt1"/>
                  </a:solidFill>
                  <a:latin typeface="Arial"/>
                  <a:ea typeface="Arial"/>
                  <a:cs typeface="Arial"/>
                  <a:sym typeface="Arial"/>
                </a:rPr>
                <a:t>802.11</a:t>
              </a:r>
              <a:endParaRPr sz="750" b="0" i="0" u="none" strike="noStrike" cap="none" dirty="0">
                <a:solidFill>
                  <a:schemeClr val="lt1"/>
                </a:solidFill>
                <a:latin typeface="Arial"/>
                <a:ea typeface="Arial"/>
                <a:cs typeface="Arial"/>
                <a:sym typeface="Arial"/>
              </a:endParaRPr>
            </a:p>
          </p:txBody>
        </p:sp>
        <p:sp>
          <p:nvSpPr>
            <p:cNvPr id="109" name="Google Shape;109;p2"/>
            <p:cNvSpPr txBox="1"/>
            <p:nvPr/>
          </p:nvSpPr>
          <p:spPr>
            <a:xfrm>
              <a:off x="2009567" y="3777304"/>
              <a:ext cx="354584" cy="25391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750" b="1" i="0" u="none" strike="noStrike" cap="none" dirty="0">
                  <a:solidFill>
                    <a:srgbClr val="000000"/>
                  </a:solidFill>
                  <a:latin typeface="Arial"/>
                  <a:ea typeface="Arial"/>
                  <a:cs typeface="Arial"/>
                  <a:sym typeface="Arial"/>
                </a:rPr>
                <a:t>ED</a:t>
              </a:r>
              <a:r>
                <a:rPr lang="en-US" sz="1050" b="0" i="0" u="none" strike="noStrike" cap="none" dirty="0">
                  <a:solidFill>
                    <a:srgbClr val="000000"/>
                  </a:solidFill>
                  <a:latin typeface="Arial"/>
                  <a:ea typeface="Arial"/>
                  <a:cs typeface="Arial"/>
                  <a:sym typeface="Arial"/>
                </a:rPr>
                <a:t> </a:t>
              </a:r>
              <a:endParaRPr dirty="0"/>
            </a:p>
          </p:txBody>
        </p:sp>
        <p:sp>
          <p:nvSpPr>
            <p:cNvPr id="110" name="Google Shape;110;p2"/>
            <p:cNvSpPr txBox="1"/>
            <p:nvPr/>
          </p:nvSpPr>
          <p:spPr>
            <a:xfrm>
              <a:off x="1917519" y="3013074"/>
              <a:ext cx="612668" cy="46166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US" sz="2400" b="1" i="0" u="none" strike="noStrike" cap="none" dirty="0">
                  <a:solidFill>
                    <a:srgbClr val="000000"/>
                  </a:solidFill>
                  <a:latin typeface="Arial"/>
                  <a:ea typeface="Arial"/>
                  <a:cs typeface="Arial"/>
                  <a:sym typeface="Arial"/>
                </a:rPr>
                <a:t>PD</a:t>
              </a:r>
              <a:endParaRPr dirty="0"/>
            </a:p>
          </p:txBody>
        </p:sp>
      </p:grpSp>
      <p:sp>
        <p:nvSpPr>
          <p:cNvPr id="3" name="TextBox 2">
            <a:extLst>
              <a:ext uri="{FF2B5EF4-FFF2-40B4-BE49-F238E27FC236}">
                <a16:creationId xmlns:a16="http://schemas.microsoft.com/office/drawing/2014/main" id="{F53E4A43-79D6-0D53-0FA8-99DBE4632214}"/>
              </a:ext>
            </a:extLst>
          </p:cNvPr>
          <p:cNvSpPr txBox="1"/>
          <p:nvPr/>
        </p:nvSpPr>
        <p:spPr>
          <a:xfrm>
            <a:off x="2235983" y="5610694"/>
            <a:ext cx="2624049" cy="1200329"/>
          </a:xfrm>
          <a:prstGeom prst="rect">
            <a:avLst/>
          </a:prstGeom>
          <a:noFill/>
        </p:spPr>
        <p:txBody>
          <a:bodyPr wrap="square" rtlCol="0">
            <a:spAutoFit/>
          </a:bodyPr>
          <a:lstStyle/>
          <a:p>
            <a:r>
              <a:rPr lang="en-US" dirty="0">
                <a:solidFill>
                  <a:schemeClr val="tx1"/>
                </a:solidFill>
                <a:latin typeface="+mn-lt"/>
              </a:rPr>
              <a:t>ED threshold of -62 dBm for PRI20</a:t>
            </a:r>
          </a:p>
          <a:p>
            <a:r>
              <a:rPr lang="en-US" dirty="0">
                <a:solidFill>
                  <a:schemeClr val="tx1"/>
                </a:solidFill>
                <a:latin typeface="+mn-lt"/>
              </a:rPr>
              <a:t>ED threshold of -62 dBm for SEC20</a:t>
            </a:r>
          </a:p>
          <a:p>
            <a:r>
              <a:rPr lang="en-US" dirty="0">
                <a:solidFill>
                  <a:schemeClr val="tx1"/>
                </a:solidFill>
                <a:latin typeface="+mn-lt"/>
              </a:rPr>
              <a:t>ED threshold of -59 dBm for SEC40</a:t>
            </a:r>
          </a:p>
          <a:p>
            <a:r>
              <a:rPr lang="en-US" dirty="0">
                <a:solidFill>
                  <a:schemeClr val="tx1"/>
                </a:solidFill>
                <a:latin typeface="+mn-lt"/>
              </a:rPr>
              <a:t>ED threshold of -56 dBm for SEC80</a:t>
            </a:r>
          </a:p>
          <a:p>
            <a:endParaRPr lang="en-US" dirty="0">
              <a:solidFill>
                <a:schemeClr val="tx1"/>
              </a:solidFill>
              <a:latin typeface="+mn-lt"/>
            </a:endParaRPr>
          </a:p>
          <a:p>
            <a:endParaRPr lang="en-US" dirty="0">
              <a:solidFill>
                <a:schemeClr val="tx1"/>
              </a:solidFill>
              <a:latin typeface="+mn-lt"/>
            </a:endParaRPr>
          </a:p>
        </p:txBody>
      </p:sp>
      <p:grpSp>
        <p:nvGrpSpPr>
          <p:cNvPr id="6" name="Group 5">
            <a:extLst>
              <a:ext uri="{FF2B5EF4-FFF2-40B4-BE49-F238E27FC236}">
                <a16:creationId xmlns:a16="http://schemas.microsoft.com/office/drawing/2014/main" id="{C8808C4C-B0D6-BE07-253C-B00236870805}"/>
              </a:ext>
            </a:extLst>
          </p:cNvPr>
          <p:cNvGrpSpPr/>
          <p:nvPr/>
        </p:nvGrpSpPr>
        <p:grpSpPr>
          <a:xfrm>
            <a:off x="445663" y="5589240"/>
            <a:ext cx="1800200" cy="830997"/>
            <a:chOff x="539552" y="5661248"/>
            <a:chExt cx="1800200" cy="830997"/>
          </a:xfrm>
        </p:grpSpPr>
        <p:sp>
          <p:nvSpPr>
            <p:cNvPr id="4" name="TextBox 3">
              <a:extLst>
                <a:ext uri="{FF2B5EF4-FFF2-40B4-BE49-F238E27FC236}">
                  <a16:creationId xmlns:a16="http://schemas.microsoft.com/office/drawing/2014/main" id="{246F2E90-99BA-56AE-6C65-3A25D3B8AF2E}"/>
                </a:ext>
              </a:extLst>
            </p:cNvPr>
            <p:cNvSpPr txBox="1"/>
            <p:nvPr/>
          </p:nvSpPr>
          <p:spPr>
            <a:xfrm>
              <a:off x="539552" y="5661248"/>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802.11ax</a:t>
              </a:r>
            </a:p>
            <a:p>
              <a:r>
                <a:rPr lang="en-US" b="1" dirty="0">
                  <a:solidFill>
                    <a:schemeClr val="tx1"/>
                  </a:solidFill>
                  <a:cs typeface="Times New Roman" panose="02020603050405020304" pitchFamily="18" charset="0"/>
                </a:rPr>
                <a:t>Rules for any signal (802.11 or NB) Present</a:t>
              </a:r>
            </a:p>
          </p:txBody>
        </p:sp>
        <p:sp>
          <p:nvSpPr>
            <p:cNvPr id="5" name="Left Brace 4">
              <a:extLst>
                <a:ext uri="{FF2B5EF4-FFF2-40B4-BE49-F238E27FC236}">
                  <a16:creationId xmlns:a16="http://schemas.microsoft.com/office/drawing/2014/main" id="{98313C14-5DD8-C864-27E2-8C11C3F22052}"/>
                </a:ext>
              </a:extLst>
            </p:cNvPr>
            <p:cNvSpPr/>
            <p:nvPr/>
          </p:nvSpPr>
          <p:spPr bwMode="auto">
            <a:xfrm>
              <a:off x="2051720" y="5661248"/>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grpSp>
      <p:sp>
        <p:nvSpPr>
          <p:cNvPr id="7" name="Slide Number Placeholder 5">
            <a:extLst>
              <a:ext uri="{FF2B5EF4-FFF2-40B4-BE49-F238E27FC236}">
                <a16:creationId xmlns:a16="http://schemas.microsoft.com/office/drawing/2014/main" id="{790A9FB9-FBC1-0E8C-0793-520C663AF2F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14</a:t>
            </a:fld>
            <a:endParaRPr lang="en-GB" dirty="0"/>
          </a:p>
        </p:txBody>
      </p:sp>
      <p:sp>
        <p:nvSpPr>
          <p:cNvPr id="8" name="TextBox 7">
            <a:extLst>
              <a:ext uri="{FF2B5EF4-FFF2-40B4-BE49-F238E27FC236}">
                <a16:creationId xmlns:a16="http://schemas.microsoft.com/office/drawing/2014/main" id="{C6525527-7FD8-392D-5AEC-A809FF096A17}"/>
              </a:ext>
            </a:extLst>
          </p:cNvPr>
          <p:cNvSpPr txBox="1"/>
          <p:nvPr/>
        </p:nvSpPr>
        <p:spPr>
          <a:xfrm>
            <a:off x="4966789" y="5649367"/>
            <a:ext cx="1512168" cy="830997"/>
          </a:xfrm>
          <a:prstGeom prst="rect">
            <a:avLst/>
          </a:prstGeom>
          <a:noFill/>
        </p:spPr>
        <p:txBody>
          <a:bodyPr wrap="square" rtlCol="0">
            <a:spAutoFit/>
          </a:bodyPr>
          <a:lstStyle/>
          <a:p>
            <a:r>
              <a:rPr lang="en-US" b="1" dirty="0">
                <a:solidFill>
                  <a:schemeClr val="tx1"/>
                </a:solidFill>
                <a:cs typeface="Times New Roman" panose="02020603050405020304" pitchFamily="18" charset="0"/>
              </a:rPr>
              <a:t>802.11be (Draft 5.1)</a:t>
            </a:r>
          </a:p>
          <a:p>
            <a:r>
              <a:rPr lang="en-US" b="1" dirty="0">
                <a:solidFill>
                  <a:schemeClr val="tx1"/>
                </a:solidFill>
                <a:cs typeface="Times New Roman" panose="02020603050405020304" pitchFamily="18" charset="0"/>
              </a:rPr>
              <a:t>Rules for any signal (802.11 or NB) Present</a:t>
            </a:r>
          </a:p>
        </p:txBody>
      </p:sp>
      <p:sp>
        <p:nvSpPr>
          <p:cNvPr id="9" name="Left Brace 8">
            <a:extLst>
              <a:ext uri="{FF2B5EF4-FFF2-40B4-BE49-F238E27FC236}">
                <a16:creationId xmlns:a16="http://schemas.microsoft.com/office/drawing/2014/main" id="{95901195-8893-5623-57EB-681FAC659B29}"/>
              </a:ext>
            </a:extLst>
          </p:cNvPr>
          <p:cNvSpPr/>
          <p:nvPr/>
        </p:nvSpPr>
        <p:spPr bwMode="auto">
          <a:xfrm>
            <a:off x="6334941" y="5688276"/>
            <a:ext cx="288032" cy="792088"/>
          </a:xfrm>
          <a:prstGeom prst="leftBrac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dirty="0">
              <a:ln>
                <a:noFill/>
              </a:ln>
              <a:solidFill>
                <a:schemeClr val="bg1"/>
              </a:solidFill>
              <a:effectLst/>
              <a:latin typeface="Times New Roman" charset="0"/>
              <a:ea typeface="ＭＳ Ｐゴシック" charset="0"/>
              <a:cs typeface="ＭＳ Ｐゴシック" charset="0"/>
            </a:endParaRPr>
          </a:p>
        </p:txBody>
      </p:sp>
      <p:sp>
        <p:nvSpPr>
          <p:cNvPr id="11" name="TextBox 10">
            <a:extLst>
              <a:ext uri="{FF2B5EF4-FFF2-40B4-BE49-F238E27FC236}">
                <a16:creationId xmlns:a16="http://schemas.microsoft.com/office/drawing/2014/main" id="{763D05E0-9BA3-1E91-484C-9AF22F067500}"/>
              </a:ext>
            </a:extLst>
          </p:cNvPr>
          <p:cNvSpPr txBox="1"/>
          <p:nvPr/>
        </p:nvSpPr>
        <p:spPr>
          <a:xfrm>
            <a:off x="6585714" y="5853487"/>
            <a:ext cx="2676326" cy="461665"/>
          </a:xfrm>
          <a:prstGeom prst="rect">
            <a:avLst/>
          </a:prstGeom>
          <a:noFill/>
        </p:spPr>
        <p:txBody>
          <a:bodyPr wrap="square">
            <a:spAutoFit/>
          </a:bodyPr>
          <a:lstStyle/>
          <a:p>
            <a:r>
              <a:rPr lang="en-US" dirty="0">
                <a:solidFill>
                  <a:schemeClr val="tx1"/>
                </a:solidFill>
                <a:latin typeface="+mn-lt"/>
              </a:rPr>
              <a:t>ED threshold of -62 dBm per 20 MHz subchannel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35A5D-F309-D6F3-45D6-46911719EC46}"/>
              </a:ext>
            </a:extLst>
          </p:cNvPr>
          <p:cNvSpPr>
            <a:spLocks noGrp="1"/>
          </p:cNvSpPr>
          <p:nvPr>
            <p:ph type="title"/>
          </p:nvPr>
        </p:nvSpPr>
        <p:spPr/>
        <p:txBody>
          <a:bodyPr/>
          <a:lstStyle/>
          <a:p>
            <a:r>
              <a:rPr lang="en-US" sz="4400" dirty="0"/>
              <a:t>Proposed Way Forward</a:t>
            </a:r>
          </a:p>
        </p:txBody>
      </p:sp>
      <p:sp>
        <p:nvSpPr>
          <p:cNvPr id="3" name="Content Placeholder 2">
            <a:extLst>
              <a:ext uri="{FF2B5EF4-FFF2-40B4-BE49-F238E27FC236}">
                <a16:creationId xmlns:a16="http://schemas.microsoft.com/office/drawing/2014/main" id="{656758EB-053F-992E-FA46-7731C90E42AD}"/>
              </a:ext>
            </a:extLst>
          </p:cNvPr>
          <p:cNvSpPr>
            <a:spLocks noGrp="1"/>
          </p:cNvSpPr>
          <p:nvPr>
            <p:ph idx="1"/>
          </p:nvPr>
        </p:nvSpPr>
        <p:spPr>
          <a:xfrm>
            <a:off x="685801" y="1886545"/>
            <a:ext cx="8422703" cy="3084910"/>
          </a:xfrm>
        </p:spPr>
        <p:txBody>
          <a:bodyPr/>
          <a:lstStyle/>
          <a:p>
            <a:r>
              <a:rPr lang="en-US" sz="1800" dirty="0"/>
              <a:t>For all NB transmissions in UNII-3 and UNII-5, CSMA-CA, as described in 6.3.2.1 (in IEEE P802.15.4me/D03), with  macMinBe = 0, macMaxCsmaBackoffs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phyCCADuration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7" name="Slide Number Placeholder 5">
            <a:extLst>
              <a:ext uri="{FF2B5EF4-FFF2-40B4-BE49-F238E27FC236}">
                <a16:creationId xmlns:a16="http://schemas.microsoft.com/office/drawing/2014/main" id="{C6CA1ABE-56F6-E4D2-B3C9-849709FBF7E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3928583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F39527-3775-1942-0BCF-2E0C9BDEDC4E}"/>
              </a:ext>
            </a:extLst>
          </p:cNvPr>
          <p:cNvSpPr>
            <a:spLocks noGrp="1"/>
          </p:cNvSpPr>
          <p:nvPr>
            <p:ph type="title"/>
          </p:nvPr>
        </p:nvSpPr>
        <p:spPr>
          <a:xfrm>
            <a:off x="762000" y="685800"/>
            <a:ext cx="8058472" cy="754063"/>
          </a:xfrm>
        </p:spPr>
        <p:txBody>
          <a:bodyPr/>
          <a:lstStyle/>
          <a:p>
            <a:r>
              <a:rPr lang="en-US" dirty="0"/>
              <a:t>Strawpoll 1 (not Duty Cycle based)</a:t>
            </a:r>
          </a:p>
        </p:txBody>
      </p:sp>
      <p:sp>
        <p:nvSpPr>
          <p:cNvPr id="3" name="Content Placeholder 2">
            <a:extLst>
              <a:ext uri="{FF2B5EF4-FFF2-40B4-BE49-F238E27FC236}">
                <a16:creationId xmlns:a16="http://schemas.microsoft.com/office/drawing/2014/main" id="{F6C34CC3-8F2E-D2FC-0D31-4FA72F437B0D}"/>
              </a:ext>
            </a:extLst>
          </p:cNvPr>
          <p:cNvSpPr>
            <a:spLocks noGrp="1"/>
          </p:cNvSpPr>
          <p:nvPr>
            <p:ph idx="1"/>
          </p:nvPr>
        </p:nvSpPr>
        <p:spPr>
          <a:xfrm>
            <a:off x="609600" y="1371600"/>
            <a:ext cx="8354888" cy="5009728"/>
          </a:xfrm>
        </p:spPr>
        <p:txBody>
          <a:bodyPr/>
          <a:lstStyle/>
          <a:p>
            <a:r>
              <a:rPr lang="en-US" sz="1800" dirty="0"/>
              <a:t>We agree to add the following text to describe NB-Data and NBA-MMS channel access mechanism:</a:t>
            </a:r>
          </a:p>
          <a:p>
            <a:r>
              <a:rPr lang="en-US" sz="1800" dirty="0"/>
              <a:t>	For all NB transmissions in UNII-3 and UNII-5, CSMA-CA, as described in 6.3.2.1 (in IEEE P802.15.4me/D03), with  macMinBe = 0, macMaxCsmaBackoffs = 0, and CCA mode 1 </a:t>
            </a:r>
            <a:r>
              <a:rPr lang="en-US" sz="1800" u="sng" dirty="0">
                <a:solidFill>
                  <a:schemeClr val="tx1"/>
                </a:solidFill>
              </a:rPr>
              <a:t>shall </a:t>
            </a:r>
            <a:r>
              <a:rPr lang="en-US" sz="1800" dirty="0">
                <a:solidFill>
                  <a:schemeClr val="tx1"/>
                </a:solidFill>
              </a:rPr>
              <a:t>be used as the </a:t>
            </a:r>
            <a:r>
              <a:rPr lang="en-US" sz="1800" dirty="0"/>
              <a:t>channel access mechanism before every transmission with the following additional parameters:</a:t>
            </a:r>
          </a:p>
          <a:p>
            <a:pPr marL="1042988" lvl="2" indent="-342900">
              <a:buFont typeface="+mj-lt"/>
              <a:buAutoNum type="alphaLcPeriod"/>
            </a:pPr>
            <a:r>
              <a:rPr lang="en-US" sz="1800" dirty="0">
                <a:solidFill>
                  <a:schemeClr val="tx1"/>
                </a:solidFill>
              </a:rPr>
              <a:t>ED threshold value of TBD dBm/MHz (e.g., &lt;= -80 dBm/MHz for both UNII-3 and UNII-5)</a:t>
            </a:r>
          </a:p>
          <a:p>
            <a:pPr marL="1042988" lvl="2" indent="-342900">
              <a:buFont typeface="+mj-lt"/>
              <a:buAutoNum type="alphaLcPeriod"/>
            </a:pPr>
            <a:r>
              <a:rPr lang="en-US" sz="1800" dirty="0">
                <a:solidFill>
                  <a:schemeClr val="tx1"/>
                </a:solidFill>
              </a:rPr>
              <a:t>TBD phyCCADuration value between 14-25 us (e.g., 16us)</a:t>
            </a:r>
          </a:p>
          <a:p>
            <a:pPr marL="1042988" lvl="2" indent="-342900">
              <a:buFont typeface="+mj-lt"/>
              <a:buAutoNum type="alphaLcPeriod"/>
            </a:pPr>
            <a:r>
              <a:rPr lang="en-US" sz="1800" dirty="0">
                <a:solidFill>
                  <a:schemeClr val="tx1"/>
                </a:solidFill>
              </a:rPr>
              <a:t>probability of detection = 100%</a:t>
            </a:r>
          </a:p>
          <a:p>
            <a:pPr marL="1042988" lvl="2" indent="-342900">
              <a:buFont typeface="+mj-lt"/>
              <a:buAutoNum type="alphaLcPeriod"/>
            </a:pPr>
            <a:r>
              <a:rPr lang="en-US" sz="1800" dirty="0">
                <a:solidFill>
                  <a:schemeClr val="tx1"/>
                </a:solidFill>
              </a:rPr>
              <a:t>If CSMA-CA algorithm ends in “Success”, the transmission occurs within 1-2us duration. </a:t>
            </a:r>
          </a:p>
        </p:txBody>
      </p:sp>
      <p:sp>
        <p:nvSpPr>
          <p:cNvPr id="5" name="Slide Number Placeholder 5">
            <a:extLst>
              <a:ext uri="{FF2B5EF4-FFF2-40B4-BE49-F238E27FC236}">
                <a16:creationId xmlns:a16="http://schemas.microsoft.com/office/drawing/2014/main" id="{691DB18F-CCA3-A7C7-9596-FA2BF5472F0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7407033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1BD4B-89CF-36DE-C496-9BE27208914F}"/>
              </a:ext>
            </a:extLst>
          </p:cNvPr>
          <p:cNvSpPr>
            <a:spLocks noGrp="1"/>
          </p:cNvSpPr>
          <p:nvPr>
            <p:ph type="title"/>
          </p:nvPr>
        </p:nvSpPr>
        <p:spPr/>
        <p:txBody>
          <a:bodyPr/>
          <a:lstStyle/>
          <a:p>
            <a:r>
              <a:rPr lang="en-US" dirty="0"/>
              <a:t>Strawpoll 2 (Duty Cycle based)</a:t>
            </a:r>
          </a:p>
        </p:txBody>
      </p:sp>
      <p:sp>
        <p:nvSpPr>
          <p:cNvPr id="3" name="Content Placeholder 2">
            <a:extLst>
              <a:ext uri="{FF2B5EF4-FFF2-40B4-BE49-F238E27FC236}">
                <a16:creationId xmlns:a16="http://schemas.microsoft.com/office/drawing/2014/main" id="{BD870BBB-B044-3EC0-5385-E71C409F1631}"/>
              </a:ext>
            </a:extLst>
          </p:cNvPr>
          <p:cNvSpPr>
            <a:spLocks noGrp="1"/>
          </p:cNvSpPr>
          <p:nvPr>
            <p:ph idx="1"/>
          </p:nvPr>
        </p:nvSpPr>
        <p:spPr/>
        <p:txBody>
          <a:bodyPr/>
          <a:lstStyle/>
          <a:p>
            <a:pPr marL="0" marR="0">
              <a:spcBef>
                <a:spcPts val="0"/>
              </a:spcBef>
              <a:spcAft>
                <a:spcPts val="0"/>
              </a:spcAft>
            </a:pPr>
            <a:r>
              <a:rPr lang="en-US" sz="1800" dirty="0">
                <a:effectLst/>
                <a:latin typeface="Calibri" panose="020F0502020204030204" pitchFamily="34" charset="0"/>
                <a:ea typeface="Calibri" panose="020F0502020204030204" pitchFamily="34" charset="0"/>
              </a:rPr>
              <a:t>We agree to add the following text to describe NB-Data and NBA-MMS channel access mechanism:</a:t>
            </a:r>
          </a:p>
          <a:p>
            <a:pPr marL="0" marR="0">
              <a:spcBef>
                <a:spcPts val="0"/>
              </a:spcBef>
              <a:spcAft>
                <a:spcPts val="0"/>
              </a:spcAft>
            </a:pP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A NB capable device operating in UNII-3 or UNII-5 band shall measure its NB transmission duty cycle, which is defined as the maximum ratio of the total NB transmission duration divided by </a:t>
            </a:r>
            <a:r>
              <a:rPr lang="en-US" sz="1800" u="sng" dirty="0">
                <a:effectLst/>
                <a:latin typeface="Calibri" panose="020F0502020204030204" pitchFamily="34" charset="0"/>
                <a:ea typeface="Calibri" panose="020F0502020204030204" pitchFamily="34" charset="0"/>
              </a:rPr>
              <a:t>any</a:t>
            </a:r>
            <a:r>
              <a:rPr lang="en-US" sz="1800" dirty="0">
                <a:effectLst/>
                <a:latin typeface="Calibri" panose="020F0502020204030204" pitchFamily="34" charset="0"/>
                <a:ea typeface="Calibri" panose="020F0502020204030204" pitchFamily="34" charset="0"/>
              </a:rPr>
              <a:t> 100 ms observation window. </a:t>
            </a:r>
            <a:endParaRPr lang="en-US" sz="1800" dirty="0">
              <a:effectLst/>
              <a:latin typeface="Calibri" panose="020F0502020204030204" pitchFamily="34" charset="0"/>
              <a:ea typeface="Times New Roman" panose="02020603050405020304" pitchFamily="18" charset="0"/>
            </a:endParaRPr>
          </a:p>
          <a:p>
            <a:pPr marL="0" marR="0">
              <a:spcBef>
                <a:spcPts val="0"/>
              </a:spcBef>
              <a:spcAft>
                <a:spcPts val="0"/>
              </a:spcAft>
            </a:pPr>
            <a:endParaRPr lang="en-US" sz="1800" dirty="0">
              <a:effectLst/>
              <a:latin typeface="Calibri" panose="020F0502020204030204" pitchFamily="34" charset="0"/>
              <a:ea typeface="Calibri" panose="020F0502020204030204" pitchFamily="34" charset="0"/>
            </a:endParaRPr>
          </a:p>
          <a:p>
            <a:pPr marL="0" marR="0">
              <a:spcBef>
                <a:spcPts val="0"/>
              </a:spcBef>
              <a:spcAft>
                <a:spcPts val="0"/>
              </a:spcAft>
            </a:pPr>
            <a:r>
              <a:rPr lang="en-US" sz="1800" dirty="0">
                <a:effectLst/>
                <a:latin typeface="Calibri" panose="020F0502020204030204" pitchFamily="34" charset="0"/>
                <a:ea typeface="Calibri" panose="020F0502020204030204" pitchFamily="34" charset="0"/>
              </a:rPr>
              <a:t>For a NB capable device, if its NB operating duty cycle is more than 2.5%, it shall perform listen-before-talk (LBT) before any NB transmission. Otherwise, LBT is optional. </a:t>
            </a:r>
            <a:endParaRPr lang="en-US" sz="1800" dirty="0">
              <a:effectLst/>
              <a:latin typeface="Calibri" panose="020F0502020204030204" pitchFamily="34" charset="0"/>
              <a:ea typeface="Times New Roman" panose="02020603050405020304" pitchFamily="18" charset="0"/>
            </a:endParaRPr>
          </a:p>
          <a:p>
            <a:endParaRPr lang="en-US" dirty="0"/>
          </a:p>
        </p:txBody>
      </p:sp>
      <p:sp>
        <p:nvSpPr>
          <p:cNvPr id="5" name="Slide Number Placeholder 5">
            <a:extLst>
              <a:ext uri="{FF2B5EF4-FFF2-40B4-BE49-F238E27FC236}">
                <a16:creationId xmlns:a16="http://schemas.microsoft.com/office/drawing/2014/main" id="{44A018C1-6A5E-8DED-7666-719757F752FE}"/>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85653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A3A72-1AC1-D2D6-7763-71815252C388}"/>
              </a:ext>
            </a:extLst>
          </p:cNvPr>
          <p:cNvSpPr>
            <a:spLocks noGrp="1"/>
          </p:cNvSpPr>
          <p:nvPr>
            <p:ph type="ctrTitle"/>
          </p:nvPr>
        </p:nvSpPr>
        <p:spPr/>
        <p:txBody>
          <a:bodyPr/>
          <a:lstStyle/>
          <a:p>
            <a:r>
              <a:rPr lang="en-US" dirty="0"/>
              <a:t>Appendix</a:t>
            </a:r>
          </a:p>
        </p:txBody>
      </p:sp>
      <p:sp>
        <p:nvSpPr>
          <p:cNvPr id="3" name="Subtitle 2">
            <a:extLst>
              <a:ext uri="{FF2B5EF4-FFF2-40B4-BE49-F238E27FC236}">
                <a16:creationId xmlns:a16="http://schemas.microsoft.com/office/drawing/2014/main" id="{248B4B70-B827-AEBB-F119-A22A68A3CFDE}"/>
              </a:ext>
            </a:extLst>
          </p:cNvPr>
          <p:cNvSpPr>
            <a:spLocks noGrp="1"/>
          </p:cNvSpPr>
          <p:nvPr>
            <p:ph type="subTitle" idx="1"/>
          </p:nvPr>
        </p:nvSpPr>
        <p:spPr/>
        <p:txBody>
          <a:bodyPr/>
          <a:lstStyle/>
          <a:p>
            <a:endParaRPr lang="en-US" dirty="0"/>
          </a:p>
        </p:txBody>
      </p:sp>
      <p:sp>
        <p:nvSpPr>
          <p:cNvPr id="4" name="Slide Number Placeholder 5">
            <a:extLst>
              <a:ext uri="{FF2B5EF4-FFF2-40B4-BE49-F238E27FC236}">
                <a16:creationId xmlns:a16="http://schemas.microsoft.com/office/drawing/2014/main" id="{AD121807-F9D0-5720-E460-816CA95FCBE5}"/>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41385724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3"/>
        <p:cNvGrpSpPr/>
        <p:nvPr/>
      </p:nvGrpSpPr>
      <p:grpSpPr>
        <a:xfrm>
          <a:off x="0" y="0"/>
          <a:ext cx="0" cy="0"/>
          <a:chOff x="0" y="0"/>
          <a:chExt cx="0" cy="0"/>
        </a:xfrm>
      </p:grpSpPr>
      <p:sp>
        <p:nvSpPr>
          <p:cNvPr id="124" name="Google Shape;124;p4"/>
          <p:cNvSpPr txBox="1">
            <a:spLocks noGrp="1"/>
          </p:cNvSpPr>
          <p:nvPr>
            <p:ph type="title"/>
          </p:nvPr>
        </p:nvSpPr>
        <p:spPr>
          <a:xfrm>
            <a:off x="762000" y="685800"/>
            <a:ext cx="7764463" cy="754063"/>
          </a:xfrm>
          <a:prstGeom prst="rect">
            <a:avLst/>
          </a:prstGeom>
          <a:noFill/>
          <a:ln>
            <a:noFill/>
          </a:ln>
        </p:spPr>
        <p:txBody>
          <a:bodyPr spcFirstLastPara="1" wrap="square" lIns="92150" tIns="46075" rIns="92150" bIns="46075" anchor="ctr" anchorCtr="0">
            <a:noAutofit/>
          </a:bodyPr>
          <a:lstStyle/>
          <a:p>
            <a:pPr marL="0" lvl="0" indent="0" algn="ctr" rtl="0">
              <a:lnSpc>
                <a:spcPct val="100000"/>
              </a:lnSpc>
              <a:spcBef>
                <a:spcPts val="0"/>
              </a:spcBef>
              <a:spcAft>
                <a:spcPts val="0"/>
              </a:spcAft>
              <a:buSzPts val="1400"/>
              <a:buNone/>
            </a:pPr>
            <a:r>
              <a:rPr lang="en-US" sz="2400" dirty="0"/>
              <a:t>Number of NB Devices and Aggregate Duty cycle</a:t>
            </a:r>
            <a:endParaRPr dirty="0"/>
          </a:p>
        </p:txBody>
      </p:sp>
      <p:sp>
        <p:nvSpPr>
          <p:cNvPr id="125" name="Google Shape;125;p4"/>
          <p:cNvSpPr txBox="1">
            <a:spLocks noGrp="1"/>
          </p:cNvSpPr>
          <p:nvPr>
            <p:ph type="body" idx="1"/>
          </p:nvPr>
        </p:nvSpPr>
        <p:spPr>
          <a:xfrm>
            <a:off x="399893" y="1278245"/>
            <a:ext cx="8744107" cy="5276543"/>
          </a:xfrm>
          <a:prstGeom prst="rect">
            <a:avLst/>
          </a:prstGeom>
          <a:noFill/>
          <a:ln>
            <a:noFill/>
          </a:ln>
        </p:spPr>
        <p:txBody>
          <a:bodyPr spcFirstLastPara="1" wrap="square" lIns="92150" tIns="46075" rIns="92150" bIns="46075" anchor="t" anchorCtr="0">
            <a:noAutofit/>
          </a:bodyPr>
          <a:lstStyle/>
          <a:p>
            <a:pPr marL="342900" lvl="0" indent="-342900" algn="l" rtl="0">
              <a:lnSpc>
                <a:spcPct val="100000"/>
              </a:lnSpc>
              <a:spcBef>
                <a:spcPts val="0"/>
              </a:spcBef>
              <a:spcAft>
                <a:spcPts val="0"/>
              </a:spcAft>
              <a:buSzPts val="1400"/>
              <a:buNone/>
            </a:pPr>
            <a:r>
              <a:rPr lang="en-US" sz="1400" dirty="0"/>
              <a:t>When N pairs of narrowband transmitting UWB devices are freely hopping using total bandwidth of W MHz, each pair with duty cycle x, the aggregate duty cycle on any B MHz channel is given by 1-(1-x*B/W)</a:t>
            </a:r>
            <a:r>
              <a:rPr lang="en-US" sz="1400" baseline="30000" dirty="0"/>
              <a:t>N</a:t>
            </a:r>
          </a:p>
          <a:p>
            <a:pPr marL="342900" lvl="0" indent="-342900" algn="l" rtl="0">
              <a:lnSpc>
                <a:spcPct val="100000"/>
              </a:lnSpc>
              <a:spcBef>
                <a:spcPts val="0"/>
              </a:spcBef>
              <a:spcAft>
                <a:spcPts val="0"/>
              </a:spcAft>
              <a:buSzPts val="1400"/>
              <a:buNone/>
            </a:pPr>
            <a:endParaRPr lang="en-US" sz="1400" baseline="30000" dirty="0"/>
          </a:p>
          <a:p>
            <a:pPr marL="342900" lvl="0" indent="-342900" algn="l" rtl="0">
              <a:lnSpc>
                <a:spcPct val="100000"/>
              </a:lnSpc>
              <a:spcBef>
                <a:spcPts val="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lang="en-US" sz="1400" dirty="0"/>
          </a:p>
          <a:p>
            <a:pPr marL="342900" lvl="0" indent="-342900" algn="l" rtl="0">
              <a:lnSpc>
                <a:spcPct val="100000"/>
              </a:lnSpc>
              <a:spcBef>
                <a:spcPts val="800"/>
              </a:spcBef>
              <a:spcAft>
                <a:spcPts val="0"/>
              </a:spcAft>
              <a:buSzPts val="1400"/>
              <a:buNone/>
            </a:pPr>
            <a:endParaRPr sz="1400" dirty="0"/>
          </a:p>
          <a:p>
            <a:pPr marL="342900" lvl="0" indent="-342900" algn="l" rtl="0">
              <a:lnSpc>
                <a:spcPct val="100000"/>
              </a:lnSpc>
              <a:spcBef>
                <a:spcPts val="800"/>
              </a:spcBef>
              <a:spcAft>
                <a:spcPts val="0"/>
              </a:spcAft>
              <a:buSzPts val="1400"/>
              <a:buNone/>
            </a:pPr>
            <a:endParaRPr lang="en-US" sz="1400" dirty="0"/>
          </a:p>
          <a:p>
            <a:pPr marL="342900" indent="-342900"/>
            <a:r>
              <a:rPr lang="en-US" sz="1400" dirty="0"/>
              <a:t>~10% aggregate duty cycle is reached on a single 320/160/80 MHz 802.11 channel when x=5% (</a:t>
            </a:r>
            <a:r>
              <a:rPr lang="en-US" sz="1400" u="sng" dirty="0"/>
              <a:t>2.5% per device</a:t>
            </a:r>
            <a:r>
              <a:rPr lang="en-US" sz="1400" dirty="0"/>
              <a:t>) duty cycle with 4/8/16 (UNII-3 + UNII-5) NB pairs of interfering devices  </a:t>
            </a:r>
          </a:p>
          <a:p>
            <a:pPr marL="342900" indent="-342900"/>
            <a:r>
              <a:rPr lang="en-US" sz="1400" dirty="0"/>
              <a:t>~10% aggregate duty cycle is reached on a single 80/40 MHz 802.11 channel when x=5% (</a:t>
            </a:r>
            <a:r>
              <a:rPr lang="en-US" sz="1400" u="sng" dirty="0"/>
              <a:t>2.5% per device</a:t>
            </a:r>
            <a:r>
              <a:rPr lang="en-US" sz="1400" dirty="0"/>
              <a:t>) duty cycle with 3/6 (UNII-3 only) NB pairs of interfering devices</a:t>
            </a:r>
            <a:endParaRPr lang="en-US" sz="1800" dirty="0"/>
          </a:p>
          <a:p>
            <a:pPr marL="342900" lvl="0" indent="-342900" algn="l" rtl="0">
              <a:lnSpc>
                <a:spcPct val="100000"/>
              </a:lnSpc>
              <a:spcBef>
                <a:spcPts val="800"/>
              </a:spcBef>
              <a:spcAft>
                <a:spcPts val="0"/>
              </a:spcAft>
              <a:buSzPts val="1400"/>
              <a:buNone/>
            </a:pPr>
            <a:endParaRPr dirty="0"/>
          </a:p>
        </p:txBody>
      </p:sp>
      <p:sp>
        <p:nvSpPr>
          <p:cNvPr id="8" name="TextBox 7">
            <a:extLst>
              <a:ext uri="{FF2B5EF4-FFF2-40B4-BE49-F238E27FC236}">
                <a16:creationId xmlns:a16="http://schemas.microsoft.com/office/drawing/2014/main" id="{E2D6A43E-153A-7F38-75E3-77F0565AF9D5}"/>
              </a:ext>
            </a:extLst>
          </p:cNvPr>
          <p:cNvSpPr txBox="1"/>
          <p:nvPr/>
        </p:nvSpPr>
        <p:spPr>
          <a:xfrm>
            <a:off x="2516704" y="2042746"/>
            <a:ext cx="893193" cy="246221"/>
          </a:xfrm>
          <a:prstGeom prst="rect">
            <a:avLst/>
          </a:prstGeom>
          <a:noFill/>
        </p:spPr>
        <p:txBody>
          <a:bodyPr wrap="none" rtlCol="0">
            <a:spAutoFit/>
          </a:bodyPr>
          <a:lstStyle/>
          <a:p>
            <a:r>
              <a:rPr lang="en-US" sz="1000" dirty="0"/>
              <a:t>W=625 MHz</a:t>
            </a:r>
          </a:p>
        </p:txBody>
      </p:sp>
      <p:sp>
        <p:nvSpPr>
          <p:cNvPr id="9" name="TextBox 8">
            <a:extLst>
              <a:ext uri="{FF2B5EF4-FFF2-40B4-BE49-F238E27FC236}">
                <a16:creationId xmlns:a16="http://schemas.microsoft.com/office/drawing/2014/main" id="{86FD0A8E-8217-4AF5-BC6F-0F30B6C1ADB2}"/>
              </a:ext>
            </a:extLst>
          </p:cNvPr>
          <p:cNvSpPr txBox="1"/>
          <p:nvPr/>
        </p:nvSpPr>
        <p:spPr>
          <a:xfrm>
            <a:off x="6107381" y="2015706"/>
            <a:ext cx="893193" cy="246221"/>
          </a:xfrm>
          <a:prstGeom prst="rect">
            <a:avLst/>
          </a:prstGeom>
          <a:noFill/>
        </p:spPr>
        <p:txBody>
          <a:bodyPr wrap="none" rtlCol="0">
            <a:spAutoFit/>
          </a:bodyPr>
          <a:lstStyle/>
          <a:p>
            <a:r>
              <a:rPr lang="en-US" sz="1000" dirty="0"/>
              <a:t>W=125 MHz</a:t>
            </a:r>
          </a:p>
        </p:txBody>
      </p:sp>
      <p:pic>
        <p:nvPicPr>
          <p:cNvPr id="6" name="Picture 5">
            <a:extLst>
              <a:ext uri="{FF2B5EF4-FFF2-40B4-BE49-F238E27FC236}">
                <a16:creationId xmlns:a16="http://schemas.microsoft.com/office/drawing/2014/main" id="{7E8052ED-6937-B40B-B6F6-3C9D81E78312}"/>
              </a:ext>
            </a:extLst>
          </p:cNvPr>
          <p:cNvPicPr>
            <a:picLocks noChangeAspect="1"/>
          </p:cNvPicPr>
          <p:nvPr/>
        </p:nvPicPr>
        <p:blipFill>
          <a:blip r:embed="rId3"/>
          <a:stretch>
            <a:fillRect/>
          </a:stretch>
        </p:blipFill>
        <p:spPr>
          <a:xfrm>
            <a:off x="1019069" y="2268478"/>
            <a:ext cx="3552931" cy="2939627"/>
          </a:xfrm>
          <a:prstGeom prst="rect">
            <a:avLst/>
          </a:prstGeom>
        </p:spPr>
      </p:pic>
      <p:pic>
        <p:nvPicPr>
          <p:cNvPr id="11" name="Picture 10">
            <a:extLst>
              <a:ext uri="{FF2B5EF4-FFF2-40B4-BE49-F238E27FC236}">
                <a16:creationId xmlns:a16="http://schemas.microsoft.com/office/drawing/2014/main" id="{41E119DE-533E-DD5A-9325-AC92DDADBFB7}"/>
              </a:ext>
            </a:extLst>
          </p:cNvPr>
          <p:cNvPicPr>
            <a:picLocks noChangeAspect="1"/>
          </p:cNvPicPr>
          <p:nvPr/>
        </p:nvPicPr>
        <p:blipFill>
          <a:blip r:embed="rId4"/>
          <a:stretch>
            <a:fillRect/>
          </a:stretch>
        </p:blipFill>
        <p:spPr>
          <a:xfrm>
            <a:off x="4572000" y="2265202"/>
            <a:ext cx="3581130" cy="2939628"/>
          </a:xfrm>
          <a:prstGeom prst="rect">
            <a:avLst/>
          </a:prstGeom>
        </p:spPr>
      </p:pic>
      <p:sp>
        <p:nvSpPr>
          <p:cNvPr id="2" name="Slide Number Placeholder 5">
            <a:extLst>
              <a:ext uri="{FF2B5EF4-FFF2-40B4-BE49-F238E27FC236}">
                <a16:creationId xmlns:a16="http://schemas.microsoft.com/office/drawing/2014/main" id="{35E18E40-95ED-B19F-94DB-EB624F8B0A28}"/>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494696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53371-0446-83A9-53E4-246F0C2B13F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A0206520-9976-51C4-E64B-F10E9870F6C7}"/>
              </a:ext>
            </a:extLst>
          </p:cNvPr>
          <p:cNvSpPr>
            <a:spLocks noGrp="1"/>
          </p:cNvSpPr>
          <p:nvPr>
            <p:ph idx="1"/>
          </p:nvPr>
        </p:nvSpPr>
        <p:spPr>
          <a:xfrm>
            <a:off x="609600" y="1371600"/>
            <a:ext cx="8282880" cy="4868863"/>
          </a:xfrm>
        </p:spPr>
        <p:txBody>
          <a:bodyPr/>
          <a:lstStyle/>
          <a:p>
            <a:pPr marL="457200" indent="-457200">
              <a:buFont typeface="Arial" panose="020B0604020202020204" pitchFamily="34" charset="0"/>
              <a:buChar char="•"/>
            </a:pPr>
            <a:r>
              <a:rPr lang="en-US" sz="1800" dirty="0"/>
              <a:t>In 11-24-148, there are simulation results from multiple sources (Stuart from Apple, Menzo from Qualcomm, Ratnesh from Intel, Sebastian from Ericsson, Meta) provided. Conclusion from this work is that NB should adopt a mandatory coex mechanism to enable shared use of the spectrum and adequate performance for both 802.11 and NB.  This mandatory mechanism should consist of </a:t>
            </a:r>
            <a:r>
              <a:rPr lang="en-US" sz="1800" u="sng" dirty="0"/>
              <a:t>one or more of LBT </a:t>
            </a:r>
            <a:r>
              <a:rPr lang="en-US" sz="1800" dirty="0"/>
              <a:t>or other techniques.</a:t>
            </a:r>
          </a:p>
          <a:p>
            <a:pPr marL="857250" lvl="1" indent="-457200">
              <a:buFont typeface="Arial" panose="020B0604020202020204" pitchFamily="34" charset="0"/>
              <a:buChar char="•"/>
            </a:pPr>
            <a:r>
              <a:rPr lang="en-US" sz="1800" dirty="0"/>
              <a:t>It includes both NBFH/NBFH and NB-UWB/NBFH simulation results from 11-23-1279 that show that LBT performs better than no-LBT.</a:t>
            </a:r>
          </a:p>
          <a:p>
            <a:pPr marL="457200" indent="-457200">
              <a:buFont typeface="Arial" panose="020B0604020202020204" pitchFamily="34" charset="0"/>
              <a:buChar char="•"/>
            </a:pPr>
            <a:r>
              <a:rPr lang="en-US" sz="1800" dirty="0"/>
              <a:t>In 11-24-360r4 (coauthored by 8 individuals from Meta, BCA, Qualcomm, Cisco, Intel, HPE, and Mediatek), a recommendation is made to make either CCA mode 1 or SSBD with a provided set of parameters mandatory for NB-Data and NBA-MMS transmissions.</a:t>
            </a:r>
          </a:p>
          <a:p>
            <a:pPr marL="457200" indent="-457200">
              <a:buFont typeface="Arial" panose="020B0604020202020204" pitchFamily="34" charset="0"/>
              <a:buChar char="•"/>
            </a:pPr>
            <a:r>
              <a:rPr lang="en-US" sz="1800" dirty="0"/>
              <a:t>There are multiple outstanding LBT related comments (40, 76, 276, 277, 278, 279, 280)  in 802.15.4ab Draft C that can be resolved via this contribution.</a:t>
            </a:r>
          </a:p>
        </p:txBody>
      </p:sp>
      <p:sp>
        <p:nvSpPr>
          <p:cNvPr id="5" name="Slide Number Placeholder 5">
            <a:extLst>
              <a:ext uri="{FF2B5EF4-FFF2-40B4-BE49-F238E27FC236}">
                <a16:creationId xmlns:a16="http://schemas.microsoft.com/office/drawing/2014/main" id="{D6821B5C-F647-E858-FE6D-F6AB77ADC626}"/>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13347724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1BCCFF-3A82-E6CD-C18C-9E6203A79505}"/>
              </a:ext>
            </a:extLst>
          </p:cNvPr>
          <p:cNvSpPr>
            <a:spLocks noGrp="1"/>
          </p:cNvSpPr>
          <p:nvPr>
            <p:ph type="title"/>
          </p:nvPr>
        </p:nvSpPr>
        <p:spPr/>
        <p:txBody>
          <a:bodyPr/>
          <a:lstStyle/>
          <a:p>
            <a:r>
              <a:rPr lang="en-US" dirty="0"/>
              <a:t>CSMA-CA (6.3.2.1)</a:t>
            </a:r>
          </a:p>
        </p:txBody>
      </p:sp>
      <p:sp>
        <p:nvSpPr>
          <p:cNvPr id="3" name="Content Placeholder 2">
            <a:extLst>
              <a:ext uri="{FF2B5EF4-FFF2-40B4-BE49-F238E27FC236}">
                <a16:creationId xmlns:a16="http://schemas.microsoft.com/office/drawing/2014/main" id="{0136716F-B112-F3DC-668F-C78DAE56FEFC}"/>
              </a:ext>
            </a:extLst>
          </p:cNvPr>
          <p:cNvSpPr>
            <a:spLocks noGrp="1"/>
          </p:cNvSpPr>
          <p:nvPr>
            <p:ph idx="1"/>
          </p:nvPr>
        </p:nvSpPr>
        <p:spPr/>
        <p:txBody>
          <a:bodyPr/>
          <a:lstStyle/>
          <a:p>
            <a:r>
              <a:rPr lang="en-US" sz="1400" dirty="0"/>
              <a:t>BE = backoff exponent</a:t>
            </a:r>
          </a:p>
          <a:p>
            <a:r>
              <a:rPr lang="en-US" sz="1400" dirty="0"/>
              <a:t>If macMinBe set to 0, collision avoidance is disabled during first iteration.</a:t>
            </a:r>
          </a:p>
        </p:txBody>
      </p:sp>
      <p:pic>
        <p:nvPicPr>
          <p:cNvPr id="6" name="Picture 5">
            <a:extLst>
              <a:ext uri="{FF2B5EF4-FFF2-40B4-BE49-F238E27FC236}">
                <a16:creationId xmlns:a16="http://schemas.microsoft.com/office/drawing/2014/main" id="{7BC9ADE3-5211-A80E-4593-0EC44AF74AD2}"/>
              </a:ext>
            </a:extLst>
          </p:cNvPr>
          <p:cNvPicPr>
            <a:picLocks noChangeAspect="1"/>
          </p:cNvPicPr>
          <p:nvPr/>
        </p:nvPicPr>
        <p:blipFill>
          <a:blip r:embed="rId2"/>
          <a:stretch>
            <a:fillRect/>
          </a:stretch>
        </p:blipFill>
        <p:spPr>
          <a:xfrm>
            <a:off x="3275856" y="1916832"/>
            <a:ext cx="2271886" cy="4495434"/>
          </a:xfrm>
          <a:prstGeom prst="rect">
            <a:avLst/>
          </a:prstGeom>
        </p:spPr>
      </p:pic>
      <p:sp>
        <p:nvSpPr>
          <p:cNvPr id="5" name="Slide Number Placeholder 5">
            <a:extLst>
              <a:ext uri="{FF2B5EF4-FFF2-40B4-BE49-F238E27FC236}">
                <a16:creationId xmlns:a16="http://schemas.microsoft.com/office/drawing/2014/main" id="{96F63619-E7BF-AF1E-1774-00D97AD33AC4}"/>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3144345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Abstract</a:t>
            </a:r>
          </a:p>
        </p:txBody>
      </p:sp>
      <p:sp>
        <p:nvSpPr>
          <p:cNvPr id="4098" name="Rectangle 2"/>
          <p:cNvSpPr>
            <a:spLocks noGrp="1" noChangeArrowheads="1"/>
          </p:cNvSpPr>
          <p:nvPr>
            <p:ph idx="1"/>
          </p:nvPr>
        </p:nvSpPr>
        <p:spPr>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This submission provides a response to Coex SC document 11-24-360r4, which had this as way forward:</a:t>
            </a:r>
          </a:p>
          <a:p>
            <a:r>
              <a:rPr lang="en-US" sz="1400" dirty="0"/>
              <a:t>For both NB-Data and NBA-MMS described 802.15.4ab Sections 10.43 and 10.38, CCA mode 1, </a:t>
            </a:r>
            <a:r>
              <a:rPr lang="en-US" sz="1400" u="sng" dirty="0">
                <a:solidFill>
                  <a:schemeClr val="tx1"/>
                </a:solidFill>
              </a:rPr>
              <a:t>is the mandatory</a:t>
            </a:r>
            <a:r>
              <a:rPr lang="en-US" sz="1400" dirty="0"/>
              <a:t> channel access mechanism with the following parameters:</a:t>
            </a:r>
          </a:p>
          <a:p>
            <a:pPr marL="857250" lvl="1" indent="-457200">
              <a:buFont typeface="+mj-lt"/>
              <a:buAutoNum type="arabicPeriod"/>
            </a:pPr>
            <a:r>
              <a:rPr lang="en-US" sz="1400" dirty="0">
                <a:solidFill>
                  <a:schemeClr val="tx1"/>
                </a:solidFill>
              </a:rPr>
              <a:t>ED threshold value of TBD dBm/MHz</a:t>
            </a:r>
          </a:p>
          <a:p>
            <a:pPr marL="857250" lvl="1" indent="-457200">
              <a:buFont typeface="+mj-lt"/>
              <a:buAutoNum type="arabicPeriod"/>
            </a:pPr>
            <a:r>
              <a:rPr lang="en-US" sz="1400" dirty="0">
                <a:solidFill>
                  <a:schemeClr val="tx1"/>
                </a:solidFill>
              </a:rPr>
              <a:t>TBD phyCCADuration value between  14-25 us </a:t>
            </a:r>
          </a:p>
          <a:p>
            <a:pPr marL="857250" lvl="1" indent="-457200">
              <a:buFont typeface="+mj-lt"/>
              <a:buAutoNum type="arabicPeriod"/>
            </a:pPr>
            <a:r>
              <a:rPr lang="en-US" sz="1400" dirty="0">
                <a:solidFill>
                  <a:schemeClr val="tx1"/>
                </a:solidFill>
              </a:rPr>
              <a:t>probability of detection &gt; = 90%</a:t>
            </a:r>
          </a:p>
          <a:p>
            <a:pPr>
              <a:buFont typeface="Arial" panose="020B0604020202020204" pitchFamily="34" charset="0"/>
              <a:buChar char="•"/>
            </a:pPr>
            <a:r>
              <a:rPr lang="en-US" sz="1400" dirty="0">
                <a:solidFill>
                  <a:schemeClr val="tx1"/>
                </a:solidFill>
              </a:rPr>
              <a:t>Alternatively, if SSBD is the preferred mandatory channel access mechanism, in addition to the 3 parameters listed above, these additional SSBD parameters shall be used:</a:t>
            </a:r>
          </a:p>
          <a:p>
            <a:pPr lvl="1">
              <a:buFont typeface="Arial" panose="020B0604020202020204" pitchFamily="34" charset="0"/>
              <a:buChar char="•"/>
            </a:pPr>
            <a:r>
              <a:rPr lang="en-US" sz="1400" dirty="0">
                <a:solidFill>
                  <a:schemeClr val="tx1"/>
                </a:solidFill>
              </a:rPr>
              <a:t>macSsbdMaxBackoffs = 0 </a:t>
            </a:r>
          </a:p>
          <a:p>
            <a:pPr lvl="1">
              <a:buFont typeface="Arial" panose="020B0604020202020204" pitchFamily="34" charset="0"/>
              <a:buChar char="•"/>
            </a:pPr>
            <a:r>
              <a:rPr lang="en-US" sz="1400" dirty="0">
                <a:solidFill>
                  <a:schemeClr val="tx1"/>
                </a:solidFill>
              </a:rPr>
              <a:t>macSsbdPersistence = 0</a:t>
            </a:r>
          </a:p>
          <a:p>
            <a:pPr lvl="1">
              <a:buFont typeface="Arial" panose="020B0604020202020204" pitchFamily="34" charset="0"/>
              <a:buChar char="•"/>
            </a:pPr>
            <a:r>
              <a:rPr lang="en-US" sz="1400" dirty="0"/>
              <a:t>macSsbdTxOnEnd = False</a:t>
            </a:r>
          </a:p>
          <a:p>
            <a:pPr lvl="1">
              <a:buFont typeface="Arial" panose="020B0604020202020204" pitchFamily="34" charset="0"/>
              <a:buChar char="•"/>
            </a:pPr>
            <a:r>
              <a:rPr lang="en-US" sz="1400" dirty="0"/>
              <a:t>macSsbdUnitBackoffPeriod  = 1 (microsecond)</a:t>
            </a:r>
          </a:p>
          <a:p>
            <a:pPr lvl="1">
              <a:buFont typeface="Arial" panose="020B0604020202020204" pitchFamily="34" charset="0"/>
              <a:buChar char="•"/>
            </a:pPr>
            <a:r>
              <a:rPr lang="en-US" sz="1400" dirty="0"/>
              <a:t>macSsbdMinBf and macSsbdMaxBf  = 1</a:t>
            </a:r>
          </a:p>
          <a:p>
            <a:pPr>
              <a:tabLst>
                <a:tab pos="684610" algn="l"/>
                <a:tab pos="1370410" algn="l"/>
                <a:tab pos="2056210" algn="l"/>
                <a:tab pos="2742010" algn="l"/>
                <a:tab pos="3427810" algn="l"/>
                <a:tab pos="4113610" algn="l"/>
                <a:tab pos="4799410" algn="l"/>
                <a:tab pos="5485210" algn="l"/>
                <a:tab pos="6171010" algn="l"/>
                <a:tab pos="6856810" algn="l"/>
                <a:tab pos="7542610" algn="l"/>
              </a:tabLst>
            </a:pPr>
            <a:endParaRPr lang="en-GB" dirty="0"/>
          </a:p>
        </p:txBody>
      </p:sp>
      <p:sp>
        <p:nvSpPr>
          <p:cNvPr id="6" name="Slide Number Placeholder 5"/>
          <p:cNvSpPr>
            <a:spLocks noGrp="1"/>
          </p:cNvSpPr>
          <p:nvPr>
            <p:ph type="sldNum" idx="12"/>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3</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AFA7-29EB-EE56-FD90-8A6AE07728F8}"/>
              </a:ext>
            </a:extLst>
          </p:cNvPr>
          <p:cNvSpPr>
            <a:spLocks noGrp="1"/>
          </p:cNvSpPr>
          <p:nvPr>
            <p:ph type="title"/>
          </p:nvPr>
        </p:nvSpPr>
        <p:spPr>
          <a:xfrm>
            <a:off x="403004" y="1382607"/>
            <a:ext cx="8368697" cy="798910"/>
          </a:xfrm>
        </p:spPr>
        <p:txBody>
          <a:bodyPr/>
          <a:lstStyle/>
          <a:p>
            <a:r>
              <a:rPr lang="en-US" dirty="0"/>
              <a:t>Background: NBA-MMS (10.38) with optional LBT</a:t>
            </a:r>
          </a:p>
        </p:txBody>
      </p:sp>
      <p:sp>
        <p:nvSpPr>
          <p:cNvPr id="7" name="Rectangle 6">
            <a:extLst>
              <a:ext uri="{FF2B5EF4-FFF2-40B4-BE49-F238E27FC236}">
                <a16:creationId xmlns:a16="http://schemas.microsoft.com/office/drawing/2014/main" id="{E8341C45-197D-0199-6A4D-53188C2885C3}"/>
              </a:ext>
            </a:extLst>
          </p:cNvPr>
          <p:cNvSpPr/>
          <p:nvPr/>
        </p:nvSpPr>
        <p:spPr bwMode="auto">
          <a:xfrm>
            <a:off x="1061610" y="2735129"/>
            <a:ext cx="400556"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Poll</a:t>
            </a:r>
          </a:p>
        </p:txBody>
      </p:sp>
      <p:sp>
        <p:nvSpPr>
          <p:cNvPr id="8" name="Rectangle 7">
            <a:extLst>
              <a:ext uri="{FF2B5EF4-FFF2-40B4-BE49-F238E27FC236}">
                <a16:creationId xmlns:a16="http://schemas.microsoft.com/office/drawing/2014/main" id="{8A4743E7-FADD-2010-E1D4-CD1EA3071152}"/>
              </a:ext>
            </a:extLst>
          </p:cNvPr>
          <p:cNvSpPr/>
          <p:nvPr/>
        </p:nvSpPr>
        <p:spPr bwMode="auto">
          <a:xfrm>
            <a:off x="1763688" y="3429000"/>
            <a:ext cx="466532"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Resp</a:t>
            </a:r>
          </a:p>
        </p:txBody>
      </p:sp>
      <p:sp>
        <p:nvSpPr>
          <p:cNvPr id="9" name="TextBox 8">
            <a:extLst>
              <a:ext uri="{FF2B5EF4-FFF2-40B4-BE49-F238E27FC236}">
                <a16:creationId xmlns:a16="http://schemas.microsoft.com/office/drawing/2014/main" id="{F9D58652-B743-BEA7-B6FA-413727104E21}"/>
              </a:ext>
            </a:extLst>
          </p:cNvPr>
          <p:cNvSpPr txBox="1"/>
          <p:nvPr/>
        </p:nvSpPr>
        <p:spPr>
          <a:xfrm>
            <a:off x="89503" y="2832035"/>
            <a:ext cx="556563" cy="230832"/>
          </a:xfrm>
          <a:prstGeom prst="rect">
            <a:avLst/>
          </a:prstGeom>
          <a:noFill/>
        </p:spPr>
        <p:txBody>
          <a:bodyPr wrap="none" rtlCol="0">
            <a:spAutoFit/>
          </a:bodyPr>
          <a:lstStyle/>
          <a:p>
            <a:r>
              <a:rPr lang="en-US" sz="900" dirty="0">
                <a:solidFill>
                  <a:schemeClr val="tx1"/>
                </a:solidFill>
              </a:rPr>
              <a:t>Initiator</a:t>
            </a:r>
          </a:p>
        </p:txBody>
      </p:sp>
      <p:sp>
        <p:nvSpPr>
          <p:cNvPr id="10" name="TextBox 9">
            <a:extLst>
              <a:ext uri="{FF2B5EF4-FFF2-40B4-BE49-F238E27FC236}">
                <a16:creationId xmlns:a16="http://schemas.microsoft.com/office/drawing/2014/main" id="{D6F1076C-8564-27D0-84DA-7BD8731148A3}"/>
              </a:ext>
            </a:extLst>
          </p:cNvPr>
          <p:cNvSpPr txBox="1"/>
          <p:nvPr/>
        </p:nvSpPr>
        <p:spPr>
          <a:xfrm>
            <a:off x="101071" y="3726265"/>
            <a:ext cx="678391" cy="230832"/>
          </a:xfrm>
          <a:prstGeom prst="rect">
            <a:avLst/>
          </a:prstGeom>
          <a:noFill/>
        </p:spPr>
        <p:txBody>
          <a:bodyPr wrap="none" rtlCol="0">
            <a:spAutoFit/>
          </a:bodyPr>
          <a:lstStyle/>
          <a:p>
            <a:r>
              <a:rPr lang="en-US" sz="900" dirty="0">
                <a:solidFill>
                  <a:schemeClr val="tx1"/>
                </a:solidFill>
              </a:rPr>
              <a:t>Responder</a:t>
            </a:r>
          </a:p>
        </p:txBody>
      </p:sp>
      <p:sp>
        <p:nvSpPr>
          <p:cNvPr id="11" name="Rectangle 10">
            <a:extLst>
              <a:ext uri="{FF2B5EF4-FFF2-40B4-BE49-F238E27FC236}">
                <a16:creationId xmlns:a16="http://schemas.microsoft.com/office/drawing/2014/main" id="{18B4DCD2-E5C3-F80A-8103-68A0525DDEEB}"/>
              </a:ext>
            </a:extLst>
          </p:cNvPr>
          <p:cNvSpPr/>
          <p:nvPr/>
        </p:nvSpPr>
        <p:spPr bwMode="auto">
          <a:xfrm>
            <a:off x="7381399" y="3437208"/>
            <a:ext cx="702078" cy="693871"/>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1</a:t>
            </a:r>
          </a:p>
        </p:txBody>
      </p:sp>
      <p:sp>
        <p:nvSpPr>
          <p:cNvPr id="12" name="Rectangle 11">
            <a:extLst>
              <a:ext uri="{FF2B5EF4-FFF2-40B4-BE49-F238E27FC236}">
                <a16:creationId xmlns:a16="http://schemas.microsoft.com/office/drawing/2014/main" id="{383A0B55-D709-EF28-000C-302A75B808F2}"/>
              </a:ext>
            </a:extLst>
          </p:cNvPr>
          <p:cNvSpPr/>
          <p:nvPr/>
        </p:nvSpPr>
        <p:spPr bwMode="auto">
          <a:xfrm>
            <a:off x="8069623" y="2735129"/>
            <a:ext cx="702078" cy="702078"/>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050" dirty="0">
                <a:latin typeface="Times New Roman" pitchFamily="16" charset="0"/>
                <a:ea typeface="MS Gothic" charset="-128"/>
              </a:rPr>
              <a:t>NB</a:t>
            </a:r>
          </a:p>
          <a:p>
            <a:pPr defTabSz="336947">
              <a:buClr>
                <a:srgbClr val="000000"/>
              </a:buClr>
              <a:buSzPct val="100000"/>
            </a:pPr>
            <a:r>
              <a:rPr lang="en-US" sz="1050" dirty="0">
                <a:latin typeface="Times New Roman" pitchFamily="16" charset="0"/>
                <a:ea typeface="MS Gothic" charset="-128"/>
              </a:rPr>
              <a:t>Report 2</a:t>
            </a:r>
          </a:p>
        </p:txBody>
      </p:sp>
      <p:pic>
        <p:nvPicPr>
          <p:cNvPr id="16" name="Picture 15">
            <a:extLst>
              <a:ext uri="{FF2B5EF4-FFF2-40B4-BE49-F238E27FC236}">
                <a16:creationId xmlns:a16="http://schemas.microsoft.com/office/drawing/2014/main" id="{C91B29AB-9C9F-31D4-43BB-F8EC53BD9334}"/>
              </a:ext>
            </a:extLst>
          </p:cNvPr>
          <p:cNvPicPr>
            <a:picLocks noChangeAspect="1"/>
          </p:cNvPicPr>
          <p:nvPr/>
        </p:nvPicPr>
        <p:blipFill>
          <a:blip r:embed="rId2"/>
          <a:stretch>
            <a:fillRect/>
          </a:stretch>
        </p:blipFill>
        <p:spPr>
          <a:xfrm>
            <a:off x="1462166" y="4725145"/>
            <a:ext cx="6294281" cy="761255"/>
          </a:xfrm>
          <a:prstGeom prst="rect">
            <a:avLst/>
          </a:prstGeom>
        </p:spPr>
      </p:pic>
      <p:sp>
        <p:nvSpPr>
          <p:cNvPr id="17" name="Right Brace 16">
            <a:extLst>
              <a:ext uri="{FF2B5EF4-FFF2-40B4-BE49-F238E27FC236}">
                <a16:creationId xmlns:a16="http://schemas.microsoft.com/office/drawing/2014/main" id="{4E006F26-A2F4-A520-9554-28E326AEF5D0}"/>
              </a:ext>
            </a:extLst>
          </p:cNvPr>
          <p:cNvSpPr/>
          <p:nvPr/>
        </p:nvSpPr>
        <p:spPr bwMode="auto">
          <a:xfrm rot="5400000">
            <a:off x="7952060" y="3597188"/>
            <a:ext cx="250887" cy="1388394"/>
          </a:xfrm>
          <a:prstGeom prst="rightBrace">
            <a:avLst/>
          </a:prstGeom>
          <a:no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18" name="TextBox 17">
            <a:extLst>
              <a:ext uri="{FF2B5EF4-FFF2-40B4-BE49-F238E27FC236}">
                <a16:creationId xmlns:a16="http://schemas.microsoft.com/office/drawing/2014/main" id="{D0E62E0E-6E05-E526-D846-1C05681210E1}"/>
              </a:ext>
            </a:extLst>
          </p:cNvPr>
          <p:cNvSpPr txBox="1"/>
          <p:nvPr/>
        </p:nvSpPr>
        <p:spPr>
          <a:xfrm>
            <a:off x="7700529" y="4375224"/>
            <a:ext cx="1021433" cy="300082"/>
          </a:xfrm>
          <a:prstGeom prst="rect">
            <a:avLst/>
          </a:prstGeom>
          <a:noFill/>
        </p:spPr>
        <p:txBody>
          <a:bodyPr wrap="square" rtlCol="0">
            <a:spAutoFit/>
          </a:bodyPr>
          <a:lstStyle/>
          <a:p>
            <a:r>
              <a:rPr lang="en-US" sz="1350" dirty="0">
                <a:solidFill>
                  <a:schemeClr val="tx1"/>
                </a:solidFill>
              </a:rPr>
              <a:t>Optional</a:t>
            </a:r>
          </a:p>
        </p:txBody>
      </p:sp>
      <p:sp>
        <p:nvSpPr>
          <p:cNvPr id="19" name="Oval 18">
            <a:extLst>
              <a:ext uri="{FF2B5EF4-FFF2-40B4-BE49-F238E27FC236}">
                <a16:creationId xmlns:a16="http://schemas.microsoft.com/office/drawing/2014/main" id="{517BA76D-2BF8-25EE-1114-FB3FCBE13708}"/>
              </a:ext>
            </a:extLst>
          </p:cNvPr>
          <p:cNvSpPr/>
          <p:nvPr/>
        </p:nvSpPr>
        <p:spPr bwMode="auto">
          <a:xfrm>
            <a:off x="7218294" y="4725144"/>
            <a:ext cx="324036" cy="285751"/>
          </a:xfrm>
          <a:prstGeom prst="ellipse">
            <a:avLst/>
          </a:prstGeom>
          <a:noFill/>
          <a:ln w="19050" cap="flat" cmpd="sng" algn="ctr">
            <a:solidFill>
              <a:srgbClr val="00B0F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22" name="TextBox 21">
            <a:extLst>
              <a:ext uri="{FF2B5EF4-FFF2-40B4-BE49-F238E27FC236}">
                <a16:creationId xmlns:a16="http://schemas.microsoft.com/office/drawing/2014/main" id="{4BFE4664-866B-5597-64FA-9C0A2F584981}"/>
              </a:ext>
            </a:extLst>
          </p:cNvPr>
          <p:cNvSpPr txBox="1"/>
          <p:nvPr/>
        </p:nvSpPr>
        <p:spPr>
          <a:xfrm>
            <a:off x="1439652" y="4479098"/>
            <a:ext cx="1021433" cy="230832"/>
          </a:xfrm>
          <a:prstGeom prst="rect">
            <a:avLst/>
          </a:prstGeom>
          <a:noFill/>
        </p:spPr>
        <p:txBody>
          <a:bodyPr wrap="none" rtlCol="0">
            <a:spAutoFit/>
          </a:bodyPr>
          <a:lstStyle/>
          <a:p>
            <a:r>
              <a:rPr lang="en-US" sz="900" dirty="0">
                <a:solidFill>
                  <a:schemeClr val="tx1"/>
                </a:solidFill>
              </a:rPr>
              <a:t>Section 10.38.8.3</a:t>
            </a:r>
            <a:r>
              <a:rPr lang="en-US" sz="900" dirty="0"/>
              <a:t> </a:t>
            </a:r>
          </a:p>
        </p:txBody>
      </p:sp>
      <p:grpSp>
        <p:nvGrpSpPr>
          <p:cNvPr id="20" name="Group 19">
            <a:extLst>
              <a:ext uri="{FF2B5EF4-FFF2-40B4-BE49-F238E27FC236}">
                <a16:creationId xmlns:a16="http://schemas.microsoft.com/office/drawing/2014/main" id="{0C1B0AE3-6AB8-C96E-8899-46D0B53B530C}"/>
              </a:ext>
            </a:extLst>
          </p:cNvPr>
          <p:cNvGrpSpPr/>
          <p:nvPr/>
        </p:nvGrpSpPr>
        <p:grpSpPr>
          <a:xfrm>
            <a:off x="2465766" y="2735130"/>
            <a:ext cx="560690" cy="1395948"/>
            <a:chOff x="3287688" y="2503840"/>
            <a:chExt cx="747586" cy="1861264"/>
          </a:xfrm>
        </p:grpSpPr>
        <p:sp>
          <p:nvSpPr>
            <p:cNvPr id="3" name="Rectangle 2">
              <a:extLst>
                <a:ext uri="{FF2B5EF4-FFF2-40B4-BE49-F238E27FC236}">
                  <a16:creationId xmlns:a16="http://schemas.microsoft.com/office/drawing/2014/main" id="{E8FC5494-D4DD-F62D-D426-320916537614}"/>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15" name="Rectangle 14">
              <a:extLst>
                <a:ext uri="{FF2B5EF4-FFF2-40B4-BE49-F238E27FC236}">
                  <a16:creationId xmlns:a16="http://schemas.microsoft.com/office/drawing/2014/main" id="{3D280A95-4118-19EB-8EC5-CED56AA2A5CF}"/>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1" name="Group 20">
            <a:extLst>
              <a:ext uri="{FF2B5EF4-FFF2-40B4-BE49-F238E27FC236}">
                <a16:creationId xmlns:a16="http://schemas.microsoft.com/office/drawing/2014/main" id="{C3692C37-5154-380C-1769-07013EB09E8E}"/>
              </a:ext>
            </a:extLst>
          </p:cNvPr>
          <p:cNvGrpSpPr/>
          <p:nvPr/>
        </p:nvGrpSpPr>
        <p:grpSpPr>
          <a:xfrm>
            <a:off x="4582206" y="2730307"/>
            <a:ext cx="560690" cy="1395948"/>
            <a:chOff x="3287688" y="2503840"/>
            <a:chExt cx="747586" cy="1861264"/>
          </a:xfrm>
        </p:grpSpPr>
        <p:sp>
          <p:nvSpPr>
            <p:cNvPr id="23" name="Rectangle 22">
              <a:extLst>
                <a:ext uri="{FF2B5EF4-FFF2-40B4-BE49-F238E27FC236}">
                  <a16:creationId xmlns:a16="http://schemas.microsoft.com/office/drawing/2014/main" id="{5CFCF837-94D1-8E60-E1F1-2974C4206C9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4" name="Rectangle 23">
              <a:extLst>
                <a:ext uri="{FF2B5EF4-FFF2-40B4-BE49-F238E27FC236}">
                  <a16:creationId xmlns:a16="http://schemas.microsoft.com/office/drawing/2014/main" id="{8E7508AC-A50E-2358-38C5-C7674FF8F03E}"/>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5" name="Group 24">
            <a:extLst>
              <a:ext uri="{FF2B5EF4-FFF2-40B4-BE49-F238E27FC236}">
                <a16:creationId xmlns:a16="http://schemas.microsoft.com/office/drawing/2014/main" id="{136F656D-4A81-B508-C14C-55A1E8DCF8AA}"/>
              </a:ext>
            </a:extLst>
          </p:cNvPr>
          <p:cNvGrpSpPr/>
          <p:nvPr/>
        </p:nvGrpSpPr>
        <p:grpSpPr>
          <a:xfrm>
            <a:off x="5270706" y="2739233"/>
            <a:ext cx="560690" cy="1395948"/>
            <a:chOff x="3287688" y="2503840"/>
            <a:chExt cx="747586" cy="1861264"/>
          </a:xfrm>
        </p:grpSpPr>
        <p:sp>
          <p:nvSpPr>
            <p:cNvPr id="26" name="Rectangle 25">
              <a:extLst>
                <a:ext uri="{FF2B5EF4-FFF2-40B4-BE49-F238E27FC236}">
                  <a16:creationId xmlns:a16="http://schemas.microsoft.com/office/drawing/2014/main" id="{1C81DBD3-0440-45AA-C2E3-195F2DCB3B7E}"/>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27" name="Rectangle 26">
              <a:extLst>
                <a:ext uri="{FF2B5EF4-FFF2-40B4-BE49-F238E27FC236}">
                  <a16:creationId xmlns:a16="http://schemas.microsoft.com/office/drawing/2014/main" id="{92D8159B-AB17-079B-92F2-6F5B2CBFBBF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28" name="Group 27">
            <a:extLst>
              <a:ext uri="{FF2B5EF4-FFF2-40B4-BE49-F238E27FC236}">
                <a16:creationId xmlns:a16="http://schemas.microsoft.com/office/drawing/2014/main" id="{AB482A56-711F-1E89-2E79-A4667EC76EE9}"/>
              </a:ext>
            </a:extLst>
          </p:cNvPr>
          <p:cNvGrpSpPr/>
          <p:nvPr/>
        </p:nvGrpSpPr>
        <p:grpSpPr>
          <a:xfrm>
            <a:off x="5973778" y="2726991"/>
            <a:ext cx="560690" cy="1395948"/>
            <a:chOff x="3287688" y="2503840"/>
            <a:chExt cx="747586" cy="1861264"/>
          </a:xfrm>
        </p:grpSpPr>
        <p:sp>
          <p:nvSpPr>
            <p:cNvPr id="29" name="Rectangle 28">
              <a:extLst>
                <a:ext uri="{FF2B5EF4-FFF2-40B4-BE49-F238E27FC236}">
                  <a16:creationId xmlns:a16="http://schemas.microsoft.com/office/drawing/2014/main" id="{A9484BEA-6125-8B61-4CA2-F25BBF0AF5C6}"/>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0" name="Rectangle 29">
              <a:extLst>
                <a:ext uri="{FF2B5EF4-FFF2-40B4-BE49-F238E27FC236}">
                  <a16:creationId xmlns:a16="http://schemas.microsoft.com/office/drawing/2014/main" id="{968B5224-DFEB-CF7D-515A-DFDC03445956}"/>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1" name="Group 30">
            <a:extLst>
              <a:ext uri="{FF2B5EF4-FFF2-40B4-BE49-F238E27FC236}">
                <a16:creationId xmlns:a16="http://schemas.microsoft.com/office/drawing/2014/main" id="{F3E15666-A3AA-4629-4DA7-3BA4E0E4449C}"/>
              </a:ext>
            </a:extLst>
          </p:cNvPr>
          <p:cNvGrpSpPr/>
          <p:nvPr/>
        </p:nvGrpSpPr>
        <p:grpSpPr>
          <a:xfrm>
            <a:off x="6669733" y="2726991"/>
            <a:ext cx="560690" cy="1395948"/>
            <a:chOff x="3287688" y="2503840"/>
            <a:chExt cx="747586" cy="1861264"/>
          </a:xfrm>
        </p:grpSpPr>
        <p:sp>
          <p:nvSpPr>
            <p:cNvPr id="32" name="Rectangle 31">
              <a:extLst>
                <a:ext uri="{FF2B5EF4-FFF2-40B4-BE49-F238E27FC236}">
                  <a16:creationId xmlns:a16="http://schemas.microsoft.com/office/drawing/2014/main" id="{E37EF502-0AB0-9332-1D61-E8419823BF4C}"/>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3" name="Rectangle 32">
              <a:extLst>
                <a:ext uri="{FF2B5EF4-FFF2-40B4-BE49-F238E27FC236}">
                  <a16:creationId xmlns:a16="http://schemas.microsoft.com/office/drawing/2014/main" id="{CC7029F3-8871-986B-E097-CF446692156A}"/>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4" name="Group 33">
            <a:extLst>
              <a:ext uri="{FF2B5EF4-FFF2-40B4-BE49-F238E27FC236}">
                <a16:creationId xmlns:a16="http://schemas.microsoft.com/office/drawing/2014/main" id="{1E17F652-A9D0-EDAB-31DA-6B691E00492A}"/>
              </a:ext>
            </a:extLst>
          </p:cNvPr>
          <p:cNvGrpSpPr/>
          <p:nvPr/>
        </p:nvGrpSpPr>
        <p:grpSpPr>
          <a:xfrm>
            <a:off x="3878563" y="2735129"/>
            <a:ext cx="560690" cy="1395948"/>
            <a:chOff x="3287688" y="2503840"/>
            <a:chExt cx="747586" cy="1861264"/>
          </a:xfrm>
        </p:grpSpPr>
        <p:sp>
          <p:nvSpPr>
            <p:cNvPr id="35" name="Rectangle 34">
              <a:extLst>
                <a:ext uri="{FF2B5EF4-FFF2-40B4-BE49-F238E27FC236}">
                  <a16:creationId xmlns:a16="http://schemas.microsoft.com/office/drawing/2014/main" id="{6FB529B7-4818-24BE-5FF7-4776204CDC93}"/>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6" name="Rectangle 35">
              <a:extLst>
                <a:ext uri="{FF2B5EF4-FFF2-40B4-BE49-F238E27FC236}">
                  <a16:creationId xmlns:a16="http://schemas.microsoft.com/office/drawing/2014/main" id="{12F33D4D-ABDE-6020-7D4B-3CE46E098A1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grpSp>
        <p:nvGrpSpPr>
          <p:cNvPr id="37" name="Group 36">
            <a:extLst>
              <a:ext uri="{FF2B5EF4-FFF2-40B4-BE49-F238E27FC236}">
                <a16:creationId xmlns:a16="http://schemas.microsoft.com/office/drawing/2014/main" id="{4B6F9382-30D1-1857-3736-4BA2D34B292E}"/>
              </a:ext>
            </a:extLst>
          </p:cNvPr>
          <p:cNvGrpSpPr/>
          <p:nvPr/>
        </p:nvGrpSpPr>
        <p:grpSpPr>
          <a:xfrm>
            <a:off x="3168838" y="2735130"/>
            <a:ext cx="560690" cy="1395948"/>
            <a:chOff x="3287688" y="2503840"/>
            <a:chExt cx="747586" cy="1861264"/>
          </a:xfrm>
        </p:grpSpPr>
        <p:sp>
          <p:nvSpPr>
            <p:cNvPr id="38" name="Rectangle 37">
              <a:extLst>
                <a:ext uri="{FF2B5EF4-FFF2-40B4-BE49-F238E27FC236}">
                  <a16:creationId xmlns:a16="http://schemas.microsoft.com/office/drawing/2014/main" id="{A43523D9-C5BF-F0B5-0722-01FDC369AD67}"/>
                </a:ext>
              </a:extLst>
            </p:cNvPr>
            <p:cNvSpPr/>
            <p:nvPr/>
          </p:nvSpPr>
          <p:spPr bwMode="auto">
            <a:xfrm>
              <a:off x="3287688" y="2503840"/>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sp>
          <p:nvSpPr>
            <p:cNvPr id="39" name="Rectangle 38">
              <a:extLst>
                <a:ext uri="{FF2B5EF4-FFF2-40B4-BE49-F238E27FC236}">
                  <a16:creationId xmlns:a16="http://schemas.microsoft.com/office/drawing/2014/main" id="{838E3604-6879-CF77-2398-BCE911B4442C}"/>
                </a:ext>
              </a:extLst>
            </p:cNvPr>
            <p:cNvSpPr/>
            <p:nvPr/>
          </p:nvSpPr>
          <p:spPr bwMode="auto">
            <a:xfrm>
              <a:off x="3747242" y="3439944"/>
              <a:ext cx="288032" cy="925160"/>
            </a:xfrm>
            <a:prstGeom prst="rect">
              <a:avLst/>
            </a:prstGeom>
            <a:solidFill>
              <a:srgbClr val="7030A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dirty="0">
                  <a:solidFill>
                    <a:schemeClr val="tx1"/>
                  </a:solidFill>
                  <a:latin typeface="Times New Roman" pitchFamily="16" charset="0"/>
                  <a:ea typeface="MS Gothic" charset="-128"/>
                </a:rPr>
                <a:t>UWB</a:t>
              </a:r>
            </a:p>
          </p:txBody>
        </p:sp>
      </p:grpSp>
      <p:sp>
        <p:nvSpPr>
          <p:cNvPr id="40" name="Right Brace 39">
            <a:extLst>
              <a:ext uri="{FF2B5EF4-FFF2-40B4-BE49-F238E27FC236}">
                <a16:creationId xmlns:a16="http://schemas.microsoft.com/office/drawing/2014/main" id="{83FAC43E-215B-0A78-0141-A73AC377C982}"/>
              </a:ext>
            </a:extLst>
          </p:cNvPr>
          <p:cNvSpPr/>
          <p:nvPr/>
        </p:nvSpPr>
        <p:spPr bwMode="auto">
          <a:xfrm rot="16200000">
            <a:off x="2714054" y="2281248"/>
            <a:ext cx="206495" cy="703072"/>
          </a:xfrm>
          <a:prstGeom prst="rightBrace">
            <a:avLst/>
          </a:prstGeom>
          <a:solidFill>
            <a:schemeClr val="bg1"/>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41" name="TextBox 40">
            <a:extLst>
              <a:ext uri="{FF2B5EF4-FFF2-40B4-BE49-F238E27FC236}">
                <a16:creationId xmlns:a16="http://schemas.microsoft.com/office/drawing/2014/main" id="{00781CDC-73B1-98EB-D859-208E0CC37952}"/>
              </a:ext>
            </a:extLst>
          </p:cNvPr>
          <p:cNvSpPr txBox="1"/>
          <p:nvPr/>
        </p:nvSpPr>
        <p:spPr>
          <a:xfrm>
            <a:off x="2598995" y="2265708"/>
            <a:ext cx="377026" cy="230832"/>
          </a:xfrm>
          <a:prstGeom prst="rect">
            <a:avLst/>
          </a:prstGeom>
          <a:noFill/>
        </p:spPr>
        <p:txBody>
          <a:bodyPr wrap="none" rtlCol="0">
            <a:spAutoFit/>
          </a:bodyPr>
          <a:lstStyle/>
          <a:p>
            <a:r>
              <a:rPr lang="en-US" sz="900" dirty="0">
                <a:solidFill>
                  <a:schemeClr val="tx1"/>
                </a:solidFill>
              </a:rPr>
              <a:t>1ms</a:t>
            </a:r>
          </a:p>
        </p:txBody>
      </p:sp>
      <p:sp>
        <p:nvSpPr>
          <p:cNvPr id="13" name="Slide Number Placeholder 5">
            <a:extLst>
              <a:ext uri="{FF2B5EF4-FFF2-40B4-BE49-F238E27FC236}">
                <a16:creationId xmlns:a16="http://schemas.microsoft.com/office/drawing/2014/main" id="{AD203FBA-CEC9-DCF0-B949-088C21C0ECF9}"/>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746679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NB Effect on 802.11</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609600" y="1371600"/>
            <a:ext cx="8354888" cy="4868863"/>
          </a:xfrm>
        </p:spPr>
        <p:txBody>
          <a:bodyPr/>
          <a:lstStyle/>
          <a:p>
            <a:r>
              <a:rPr lang="en-US" sz="1600" dirty="0"/>
              <a:t>Assume 802.11 AP is 5m/10m from STA and 14dBm for all devices</a:t>
            </a:r>
          </a:p>
          <a:p>
            <a:r>
              <a:rPr lang="en-US" sz="1600" dirty="0"/>
              <a:t>802.11 signals comes in at -49/-59 dBm using 802.11 AWGN channel model with dbp=5</a:t>
            </a:r>
          </a:p>
          <a:p>
            <a:pPr>
              <a:buFont typeface="Arial" panose="020B0604020202020204" pitchFamily="34" charset="0"/>
              <a:buChar char="•"/>
            </a:pPr>
            <a:r>
              <a:rPr lang="en-US" sz="1600" dirty="0"/>
              <a:t>802.11 needs SINR &gt;= 4 dB =&gt; NB needs to come in &lt; -53 dBm/-63 dBm</a:t>
            </a:r>
          </a:p>
          <a:p>
            <a:pPr>
              <a:buFont typeface="Arial" panose="020B0604020202020204" pitchFamily="34" charset="0"/>
              <a:buChar char="•"/>
            </a:pPr>
            <a:r>
              <a:rPr lang="en-US" sz="1600" dirty="0"/>
              <a:t>	</a:t>
            </a:r>
            <a:r>
              <a:rPr lang="en-US" sz="1600" b="1" u="sng" dirty="0"/>
              <a:t>Both AP and STA experience </a:t>
            </a:r>
            <a:r>
              <a:rPr lang="en-US" sz="1600" b="1" u="sng" dirty="0">
                <a:solidFill>
                  <a:srgbClr val="FF0000"/>
                </a:solidFill>
              </a:rPr>
              <a:t>SINR &lt; -6 dB </a:t>
            </a:r>
            <a:r>
              <a:rPr lang="en-US" sz="1600" b="1" u="sng" dirty="0"/>
              <a:t>from close NB,</a:t>
            </a:r>
          </a:p>
          <a:p>
            <a:r>
              <a:rPr lang="en-US" sz="1600" b="1" dirty="0"/>
              <a:t>	</a:t>
            </a:r>
            <a:r>
              <a:rPr lang="en-US" sz="1600" b="1" u="sng" dirty="0"/>
              <a:t>regardless of the value of d1 or Wi-Fi BW!</a:t>
            </a:r>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endParaRPr lang="en-US" sz="1600" b="1" u="sng" dirty="0"/>
          </a:p>
          <a:p>
            <a:pPr>
              <a:buFont typeface="Arial" panose="020B0604020202020204" pitchFamily="34" charset="0"/>
              <a:buChar char="•"/>
            </a:pPr>
            <a:r>
              <a:rPr lang="en-US" sz="1600" dirty="0"/>
              <a:t>Far NB at least 7m/13m away from 802.11 devices results in reasonable SINR</a:t>
            </a:r>
            <a:endParaRPr lang="en-US" sz="1600" u="sng" dirty="0"/>
          </a:p>
          <a:p>
            <a:r>
              <a:rPr lang="en-US" sz="2400" b="1" u="sng" dirty="0"/>
              <a:t>802.11 can succeed if NB uses LBT</a:t>
            </a:r>
          </a:p>
          <a:p>
            <a:endParaRPr lang="en-US" sz="1600" dirty="0"/>
          </a:p>
          <a:p>
            <a:endParaRPr lang="en-US" dirty="0"/>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7037545" y="2721314"/>
            <a:ext cx="300082" cy="230832"/>
          </a:xfrm>
          <a:prstGeom prst="rect">
            <a:avLst/>
          </a:prstGeom>
          <a:noFill/>
        </p:spPr>
        <p:txBody>
          <a:bodyPr wrap="none" rtlCol="0">
            <a:spAutoFit/>
          </a:bodyPr>
          <a:lstStyle/>
          <a:p>
            <a:r>
              <a:rPr lang="en-US" sz="900" dirty="0">
                <a:solidFill>
                  <a:schemeClr val="tx1"/>
                </a:solidFill>
              </a:rPr>
              <a:t>d1</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86846" y="2677819"/>
            <a:ext cx="300082" cy="230832"/>
          </a:xfrm>
          <a:prstGeom prst="rect">
            <a:avLst/>
          </a:prstGeom>
          <a:noFill/>
        </p:spPr>
        <p:txBody>
          <a:bodyPr wrap="none" rtlCol="0">
            <a:spAutoFit/>
          </a:bodyPr>
          <a:lstStyle/>
          <a:p>
            <a:r>
              <a:rPr lang="en-US" sz="900" dirty="0">
                <a:solidFill>
                  <a:schemeClr val="tx1"/>
                </a:solidFill>
              </a:rPr>
              <a:t>d1</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sp>
        <p:nvSpPr>
          <p:cNvPr id="7" name="Slide Number Placeholder 5">
            <a:extLst>
              <a:ext uri="{FF2B5EF4-FFF2-40B4-BE49-F238E27FC236}">
                <a16:creationId xmlns:a16="http://schemas.microsoft.com/office/drawing/2014/main" id="{34E7307D-FB18-6FD9-34A3-5956BB21C590}"/>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5</a:t>
            </a:fld>
            <a:endParaRPr lang="en-GB" dirty="0"/>
          </a:p>
        </p:txBody>
      </p:sp>
      <p:cxnSp>
        <p:nvCxnSpPr>
          <p:cNvPr id="10" name="Straight Arrow Connector 9">
            <a:extLst>
              <a:ext uri="{FF2B5EF4-FFF2-40B4-BE49-F238E27FC236}">
                <a16:creationId xmlns:a16="http://schemas.microsoft.com/office/drawing/2014/main" id="{EC7FDCB4-0E2A-1761-A7FC-7A756F2E433B}"/>
              </a:ext>
            </a:extLst>
          </p:cNvPr>
          <p:cNvCxnSpPr>
            <a:cxnSpLocks/>
          </p:cNvCxnSpPr>
          <p:nvPr/>
        </p:nvCxnSpPr>
        <p:spPr bwMode="auto">
          <a:xfrm flipH="1" flipV="1">
            <a:off x="6734409" y="3171822"/>
            <a:ext cx="789919" cy="1620087"/>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13" name="TextBox 12">
            <a:extLst>
              <a:ext uri="{FF2B5EF4-FFF2-40B4-BE49-F238E27FC236}">
                <a16:creationId xmlns:a16="http://schemas.microsoft.com/office/drawing/2014/main" id="{38D6B544-1152-9AC8-6ED3-31DA2E94F97F}"/>
              </a:ext>
            </a:extLst>
          </p:cNvPr>
          <p:cNvSpPr txBox="1"/>
          <p:nvPr/>
        </p:nvSpPr>
        <p:spPr>
          <a:xfrm>
            <a:off x="6788087" y="3923670"/>
            <a:ext cx="300082" cy="230832"/>
          </a:xfrm>
          <a:prstGeom prst="rect">
            <a:avLst/>
          </a:prstGeom>
          <a:noFill/>
        </p:spPr>
        <p:txBody>
          <a:bodyPr wrap="none" rtlCol="0">
            <a:spAutoFit/>
          </a:bodyPr>
          <a:lstStyle/>
          <a:p>
            <a:r>
              <a:rPr lang="en-US" sz="900" dirty="0">
                <a:solidFill>
                  <a:schemeClr val="tx1"/>
                </a:solidFill>
              </a:rPr>
              <a:t>d3</a:t>
            </a:r>
          </a:p>
        </p:txBody>
      </p:sp>
      <p:pic>
        <p:nvPicPr>
          <p:cNvPr id="15" name="Picture 14">
            <a:extLst>
              <a:ext uri="{FF2B5EF4-FFF2-40B4-BE49-F238E27FC236}">
                <a16:creationId xmlns:a16="http://schemas.microsoft.com/office/drawing/2014/main" id="{8B9B5922-5438-F913-95CB-CE9A49143B15}"/>
              </a:ext>
            </a:extLst>
          </p:cNvPr>
          <p:cNvPicPr>
            <a:picLocks noChangeAspect="1"/>
          </p:cNvPicPr>
          <p:nvPr/>
        </p:nvPicPr>
        <p:blipFill>
          <a:blip r:embed="rId2"/>
          <a:stretch>
            <a:fillRect/>
          </a:stretch>
        </p:blipFill>
        <p:spPr>
          <a:xfrm>
            <a:off x="3131139" y="3139091"/>
            <a:ext cx="2900282" cy="2351886"/>
          </a:xfrm>
          <a:prstGeom prst="rect">
            <a:avLst/>
          </a:prstGeom>
        </p:spPr>
      </p:pic>
    </p:spTree>
    <p:extLst>
      <p:ext uri="{BB962C8B-B14F-4D97-AF65-F5344CB8AC3E}">
        <p14:creationId xmlns:p14="http://schemas.microsoft.com/office/powerpoint/2010/main" val="141599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1C231A-7A3A-84B3-70AF-22BBF69D37EE}"/>
              </a:ext>
            </a:extLst>
          </p:cNvPr>
          <p:cNvSpPr>
            <a:spLocks noGrp="1"/>
          </p:cNvSpPr>
          <p:nvPr>
            <p:ph type="title"/>
          </p:nvPr>
        </p:nvSpPr>
        <p:spPr/>
        <p:txBody>
          <a:bodyPr/>
          <a:lstStyle/>
          <a:p>
            <a:r>
              <a:rPr lang="en-US" dirty="0"/>
              <a:t>NB ED threshold</a:t>
            </a:r>
          </a:p>
        </p:txBody>
      </p:sp>
      <p:sp>
        <p:nvSpPr>
          <p:cNvPr id="3" name="Content Placeholder 2">
            <a:extLst>
              <a:ext uri="{FF2B5EF4-FFF2-40B4-BE49-F238E27FC236}">
                <a16:creationId xmlns:a16="http://schemas.microsoft.com/office/drawing/2014/main" id="{5CC79C32-7D15-710A-5F46-EE01D08F58ED}"/>
              </a:ext>
            </a:extLst>
          </p:cNvPr>
          <p:cNvSpPr>
            <a:spLocks noGrp="1"/>
          </p:cNvSpPr>
          <p:nvPr>
            <p:ph idx="1"/>
          </p:nvPr>
        </p:nvSpPr>
        <p:spPr/>
        <p:txBody>
          <a:bodyPr/>
          <a:lstStyle/>
          <a:p>
            <a:r>
              <a:rPr lang="en-US" sz="1800" dirty="0"/>
              <a:t>Given that NB devices that are within 7m/13m away </a:t>
            </a:r>
            <a:r>
              <a:rPr lang="en-US" sz="1800"/>
              <a:t>from 802.11 </a:t>
            </a:r>
            <a:r>
              <a:rPr lang="en-US" sz="1800" dirty="0"/>
              <a:t>should defer, we now look at what happens when different BW 802.11 is transmitting at 14dBm.  If we use -75 dBm/MHz, 2.5 MHz NB BW results in NB using EDT=-71 dBm.</a:t>
            </a:r>
          </a:p>
        </p:txBody>
      </p:sp>
      <p:sp>
        <p:nvSpPr>
          <p:cNvPr id="4" name="Slide Number Placeholder 3">
            <a:extLst>
              <a:ext uri="{FF2B5EF4-FFF2-40B4-BE49-F238E27FC236}">
                <a16:creationId xmlns:a16="http://schemas.microsoft.com/office/drawing/2014/main" id="{94FF005B-EAA1-043D-E874-2CD07856DA60}"/>
              </a:ext>
            </a:extLst>
          </p:cNvPr>
          <p:cNvSpPr>
            <a:spLocks noGrp="1"/>
          </p:cNvSpPr>
          <p:nvPr>
            <p:ph type="sldNum" idx="10"/>
          </p:nvPr>
        </p:nvSpPr>
        <p:spPr/>
        <p:txBody>
          <a:bodyPr/>
          <a:lstStyle/>
          <a:p>
            <a:pPr>
              <a:defRPr/>
            </a:pPr>
            <a:r>
              <a:rPr lang="en-US" altLang="en-US" dirty="0"/>
              <a:t>Slide </a:t>
            </a:r>
            <a:fld id="{5DD27314-9434-4B6F-80C2-AAC402118CDA}" type="slidenum">
              <a:rPr lang="en-US" altLang="en-US" smtClean="0"/>
              <a:pPr>
                <a:defRPr/>
              </a:pPr>
              <a:t>6</a:t>
            </a:fld>
            <a:endParaRPr lang="en-US" altLang="en-US" dirty="0"/>
          </a:p>
        </p:txBody>
      </p:sp>
      <p:graphicFrame>
        <p:nvGraphicFramePr>
          <p:cNvPr id="5" name="Table 4">
            <a:extLst>
              <a:ext uri="{FF2B5EF4-FFF2-40B4-BE49-F238E27FC236}">
                <a16:creationId xmlns:a16="http://schemas.microsoft.com/office/drawing/2014/main" id="{1755550D-E28B-21F4-C59D-A2AEDB34B061}"/>
              </a:ext>
            </a:extLst>
          </p:cNvPr>
          <p:cNvGraphicFramePr>
            <a:graphicFrameLocks noGrp="1"/>
          </p:cNvGraphicFramePr>
          <p:nvPr>
            <p:extLst>
              <p:ext uri="{D42A27DB-BD31-4B8C-83A1-F6EECF244321}">
                <p14:modId xmlns:p14="http://schemas.microsoft.com/office/powerpoint/2010/main" val="3313772517"/>
              </p:ext>
            </p:extLst>
          </p:nvPr>
        </p:nvGraphicFramePr>
        <p:xfrm>
          <a:off x="800359" y="2924944"/>
          <a:ext cx="7948104" cy="1353766"/>
        </p:xfrm>
        <a:graphic>
          <a:graphicData uri="http://schemas.openxmlformats.org/drawingml/2006/table">
            <a:tbl>
              <a:tblPr firstRow="1" bandRow="1">
                <a:tableStyleId>{5C22544A-7EE6-4342-B048-85BDC9FD1C3A}</a:tableStyleId>
              </a:tblPr>
              <a:tblGrid>
                <a:gridCol w="2968947">
                  <a:extLst>
                    <a:ext uri="{9D8B030D-6E8A-4147-A177-3AD203B41FA5}">
                      <a16:colId xmlns:a16="http://schemas.microsoft.com/office/drawing/2014/main" val="762409583"/>
                    </a:ext>
                  </a:extLst>
                </a:gridCol>
                <a:gridCol w="1314368">
                  <a:extLst>
                    <a:ext uri="{9D8B030D-6E8A-4147-A177-3AD203B41FA5}">
                      <a16:colId xmlns:a16="http://schemas.microsoft.com/office/drawing/2014/main" val="339171143"/>
                    </a:ext>
                  </a:extLst>
                </a:gridCol>
                <a:gridCol w="1082420">
                  <a:extLst>
                    <a:ext uri="{9D8B030D-6E8A-4147-A177-3AD203B41FA5}">
                      <a16:colId xmlns:a16="http://schemas.microsoft.com/office/drawing/2014/main" val="2551774428"/>
                    </a:ext>
                  </a:extLst>
                </a:gridCol>
                <a:gridCol w="1237053">
                  <a:extLst>
                    <a:ext uri="{9D8B030D-6E8A-4147-A177-3AD203B41FA5}">
                      <a16:colId xmlns:a16="http://schemas.microsoft.com/office/drawing/2014/main" val="2587112690"/>
                    </a:ext>
                  </a:extLst>
                </a:gridCol>
                <a:gridCol w="1345316">
                  <a:extLst>
                    <a:ext uri="{9D8B030D-6E8A-4147-A177-3AD203B41FA5}">
                      <a16:colId xmlns:a16="http://schemas.microsoft.com/office/drawing/2014/main" val="1510663832"/>
                    </a:ext>
                  </a:extLst>
                </a:gridCol>
              </a:tblGrid>
              <a:tr h="387323">
                <a:tc>
                  <a:txBody>
                    <a:bodyPr/>
                    <a:lstStyle/>
                    <a:p>
                      <a:r>
                        <a:rPr lang="en-US" dirty="0"/>
                        <a:t>BW (MHz)</a:t>
                      </a:r>
                    </a:p>
                  </a:txBody>
                  <a:tcPr/>
                </a:tc>
                <a:tc>
                  <a:txBody>
                    <a:bodyPr/>
                    <a:lstStyle/>
                    <a:p>
                      <a:r>
                        <a:rPr lang="en-US" dirty="0"/>
                        <a:t>40</a:t>
                      </a:r>
                    </a:p>
                  </a:txBody>
                  <a:tcPr/>
                </a:tc>
                <a:tc>
                  <a:txBody>
                    <a:bodyPr/>
                    <a:lstStyle/>
                    <a:p>
                      <a:r>
                        <a:rPr lang="en-US" dirty="0"/>
                        <a:t>80</a:t>
                      </a:r>
                    </a:p>
                  </a:txBody>
                  <a:tcPr/>
                </a:tc>
                <a:tc>
                  <a:txBody>
                    <a:bodyPr/>
                    <a:lstStyle/>
                    <a:p>
                      <a:r>
                        <a:rPr lang="en-US" dirty="0"/>
                        <a:t>160</a:t>
                      </a:r>
                    </a:p>
                  </a:txBody>
                  <a:tcPr/>
                </a:tc>
                <a:tc>
                  <a:txBody>
                    <a:bodyPr/>
                    <a:lstStyle/>
                    <a:p>
                      <a:r>
                        <a:rPr lang="en-US" dirty="0"/>
                        <a:t>320</a:t>
                      </a:r>
                    </a:p>
                  </a:txBody>
                  <a:tcPr/>
                </a:tc>
                <a:extLst>
                  <a:ext uri="{0D108BD9-81ED-4DB2-BD59-A6C34878D82A}">
                    <a16:rowId xmlns:a16="http://schemas.microsoft.com/office/drawing/2014/main" val="3369929401"/>
                  </a:ext>
                </a:extLst>
              </a:tr>
              <a:tr h="387323">
                <a:tc>
                  <a:txBody>
                    <a:bodyPr/>
                    <a:lstStyle/>
                    <a:p>
                      <a:r>
                        <a:rPr lang="en-US" sz="1600" dirty="0"/>
                        <a:t>802.11 dBm at 7m seen by NB</a:t>
                      </a:r>
                    </a:p>
                  </a:txBody>
                  <a:tcPr/>
                </a:tc>
                <a:tc>
                  <a:txBody>
                    <a:bodyPr/>
                    <a:lstStyle/>
                    <a:p>
                      <a:r>
                        <a:rPr lang="en-US" sz="1600" dirty="0"/>
                        <a:t>-66</a:t>
                      </a:r>
                    </a:p>
                  </a:txBody>
                  <a:tcPr/>
                </a:tc>
                <a:tc>
                  <a:txBody>
                    <a:bodyPr/>
                    <a:lstStyle/>
                    <a:p>
                      <a:r>
                        <a:rPr lang="en-US" sz="1600" dirty="0"/>
                        <a:t>-69</a:t>
                      </a:r>
                    </a:p>
                  </a:txBody>
                  <a:tcPr/>
                </a:tc>
                <a:tc>
                  <a:txBody>
                    <a:bodyPr/>
                    <a:lstStyle/>
                    <a:p>
                      <a:r>
                        <a:rPr lang="en-US" sz="1600" dirty="0">
                          <a:solidFill>
                            <a:srgbClr val="FF0000"/>
                          </a:solidFill>
                        </a:rPr>
                        <a:t>-72</a:t>
                      </a:r>
                    </a:p>
                  </a:txBody>
                  <a:tcPr/>
                </a:tc>
                <a:tc>
                  <a:txBody>
                    <a:bodyPr/>
                    <a:lstStyle/>
                    <a:p>
                      <a:r>
                        <a:rPr lang="en-US" sz="1600" dirty="0">
                          <a:solidFill>
                            <a:srgbClr val="FF0000"/>
                          </a:solidFill>
                        </a:rPr>
                        <a:t>-75</a:t>
                      </a:r>
                    </a:p>
                  </a:txBody>
                  <a:tcPr/>
                </a:tc>
                <a:extLst>
                  <a:ext uri="{0D108BD9-81ED-4DB2-BD59-A6C34878D82A}">
                    <a16:rowId xmlns:a16="http://schemas.microsoft.com/office/drawing/2014/main" val="1822908777"/>
                  </a:ext>
                </a:extLst>
              </a:tr>
              <a:tr h="387323">
                <a:tc>
                  <a:txBody>
                    <a:bodyPr/>
                    <a:lstStyle/>
                    <a:p>
                      <a:r>
                        <a:rPr lang="en-US" sz="1600" dirty="0"/>
                        <a:t>802.11 dBm at 13m seen by NB</a:t>
                      </a:r>
                    </a:p>
                  </a:txBody>
                  <a:tcPr/>
                </a:tc>
                <a:tc>
                  <a:txBody>
                    <a:bodyPr/>
                    <a:lstStyle/>
                    <a:p>
                      <a:r>
                        <a:rPr lang="en-US" sz="1600" dirty="0">
                          <a:solidFill>
                            <a:srgbClr val="FF0000"/>
                          </a:solidFill>
                        </a:rPr>
                        <a:t>-75</a:t>
                      </a:r>
                    </a:p>
                  </a:txBody>
                  <a:tcPr/>
                </a:tc>
                <a:tc>
                  <a:txBody>
                    <a:bodyPr/>
                    <a:lstStyle/>
                    <a:p>
                      <a:r>
                        <a:rPr lang="en-US" sz="1600" dirty="0">
                          <a:solidFill>
                            <a:srgbClr val="FF0000"/>
                          </a:solidFill>
                        </a:rPr>
                        <a:t>-78</a:t>
                      </a:r>
                    </a:p>
                  </a:txBody>
                  <a:tcPr/>
                </a:tc>
                <a:tc>
                  <a:txBody>
                    <a:bodyPr/>
                    <a:lstStyle/>
                    <a:p>
                      <a:r>
                        <a:rPr lang="en-US" sz="1600" dirty="0">
                          <a:solidFill>
                            <a:srgbClr val="FF0000"/>
                          </a:solidFill>
                        </a:rPr>
                        <a:t>-81</a:t>
                      </a:r>
                    </a:p>
                  </a:txBody>
                  <a:tcPr/>
                </a:tc>
                <a:tc>
                  <a:txBody>
                    <a:bodyPr/>
                    <a:lstStyle/>
                    <a:p>
                      <a:r>
                        <a:rPr lang="en-US" sz="1600" dirty="0">
                          <a:solidFill>
                            <a:srgbClr val="FF0000"/>
                          </a:solidFill>
                        </a:rPr>
                        <a:t>-84</a:t>
                      </a:r>
                    </a:p>
                  </a:txBody>
                  <a:tcPr/>
                </a:tc>
                <a:extLst>
                  <a:ext uri="{0D108BD9-81ED-4DB2-BD59-A6C34878D82A}">
                    <a16:rowId xmlns:a16="http://schemas.microsoft.com/office/drawing/2014/main" val="1130583696"/>
                  </a:ext>
                </a:extLst>
              </a:tr>
            </a:tbl>
          </a:graphicData>
        </a:graphic>
      </p:graphicFrame>
      <p:sp>
        <p:nvSpPr>
          <p:cNvPr id="6" name="TextBox 5">
            <a:extLst>
              <a:ext uri="{FF2B5EF4-FFF2-40B4-BE49-F238E27FC236}">
                <a16:creationId xmlns:a16="http://schemas.microsoft.com/office/drawing/2014/main" id="{1CFC5563-E55C-9EE3-2094-E3D49222D0AA}"/>
              </a:ext>
            </a:extLst>
          </p:cNvPr>
          <p:cNvSpPr txBox="1"/>
          <p:nvPr/>
        </p:nvSpPr>
        <p:spPr>
          <a:xfrm>
            <a:off x="637815" y="4723264"/>
            <a:ext cx="7941469" cy="1292662"/>
          </a:xfrm>
          <a:prstGeom prst="rect">
            <a:avLst/>
          </a:prstGeom>
          <a:noFill/>
        </p:spPr>
        <p:txBody>
          <a:bodyPr wrap="none" rtlCol="0">
            <a:spAutoFit/>
          </a:bodyPr>
          <a:lstStyle/>
          <a:p>
            <a:r>
              <a:rPr lang="en-US" sz="2000" dirty="0">
                <a:solidFill>
                  <a:schemeClr val="tx1"/>
                </a:solidFill>
                <a:latin typeface="+mn-lt"/>
              </a:rPr>
              <a:t>The -75dBm/MHz ED threshold is 13dB too high</a:t>
            </a:r>
          </a:p>
          <a:p>
            <a:r>
              <a:rPr lang="en-US" sz="2000" dirty="0">
                <a:solidFill>
                  <a:schemeClr val="tx1"/>
                </a:solidFill>
                <a:latin typeface="+mn-lt"/>
              </a:rPr>
              <a:t>Propose  ED threshold value of </a:t>
            </a:r>
            <a:r>
              <a:rPr lang="en-US" sz="2000" b="1" dirty="0">
                <a:solidFill>
                  <a:schemeClr val="tx1"/>
                </a:solidFill>
                <a:latin typeface="+mn-lt"/>
              </a:rPr>
              <a:t>&lt;= -80 dBm/MHz</a:t>
            </a:r>
          </a:p>
          <a:p>
            <a:endParaRPr lang="en-US" sz="2400" dirty="0">
              <a:solidFill>
                <a:schemeClr val="tx1"/>
              </a:solidFill>
            </a:endParaRPr>
          </a:p>
          <a:p>
            <a:r>
              <a:rPr lang="en-US" sz="1400" dirty="0">
                <a:solidFill>
                  <a:schemeClr val="tx1"/>
                </a:solidFill>
              </a:rPr>
              <a:t>NOTE: there is a 2dB Path Loss difference between 5.18 GHz and 6.4 GHz ED Threshold should reflect this</a:t>
            </a:r>
          </a:p>
        </p:txBody>
      </p:sp>
    </p:spTree>
    <p:extLst>
      <p:ext uri="{BB962C8B-B14F-4D97-AF65-F5344CB8AC3E}">
        <p14:creationId xmlns:p14="http://schemas.microsoft.com/office/powerpoint/2010/main" val="2411906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09044-056F-148D-6A51-5ACD60D10A44}"/>
              </a:ext>
            </a:extLst>
          </p:cNvPr>
          <p:cNvSpPr>
            <a:spLocks noGrp="1"/>
          </p:cNvSpPr>
          <p:nvPr>
            <p:ph type="title"/>
          </p:nvPr>
        </p:nvSpPr>
        <p:spPr/>
        <p:txBody>
          <a:bodyPr/>
          <a:lstStyle/>
          <a:p>
            <a:r>
              <a:rPr lang="en-US" dirty="0"/>
              <a:t>802.11 Effect on NB</a:t>
            </a:r>
          </a:p>
        </p:txBody>
      </p:sp>
      <p:sp>
        <p:nvSpPr>
          <p:cNvPr id="3" name="Content Placeholder 2">
            <a:extLst>
              <a:ext uri="{FF2B5EF4-FFF2-40B4-BE49-F238E27FC236}">
                <a16:creationId xmlns:a16="http://schemas.microsoft.com/office/drawing/2014/main" id="{DDC5B021-DA77-CC13-689D-974EE3C1B02F}"/>
              </a:ext>
            </a:extLst>
          </p:cNvPr>
          <p:cNvSpPr>
            <a:spLocks noGrp="1"/>
          </p:cNvSpPr>
          <p:nvPr>
            <p:ph idx="1"/>
          </p:nvPr>
        </p:nvSpPr>
        <p:spPr>
          <a:xfrm>
            <a:off x="563598" y="1609145"/>
            <a:ext cx="5735589" cy="3084910"/>
          </a:xfrm>
        </p:spPr>
        <p:txBody>
          <a:bodyPr/>
          <a:lstStyle/>
          <a:p>
            <a:r>
              <a:rPr lang="en-US" sz="1600" dirty="0"/>
              <a:t>Assume NB devices are d=20m away and 14dBm EIRP for all devices</a:t>
            </a:r>
          </a:p>
          <a:p>
            <a:r>
              <a:rPr lang="en-US" sz="1600" dirty="0"/>
              <a:t>NB needs SINR of  ~ 10 dB</a:t>
            </a:r>
          </a:p>
          <a:p>
            <a:r>
              <a:rPr lang="en-US" sz="1600" dirty="0"/>
              <a:t>Near NB needs 802.11 to defer and 802.11 does since NB signal is received at -43 dBm</a:t>
            </a:r>
          </a:p>
          <a:p>
            <a:r>
              <a:rPr lang="en-US" sz="1600" dirty="0"/>
              <a:t>802.11 has no effect on far NB since NB filters out most of 802.11 signal by ~802_11_BW_MHz/2.5 = 12/15/18/21 dB for 40/80/160/320 MHz</a:t>
            </a:r>
          </a:p>
          <a:p>
            <a:endParaRPr lang="en-US" sz="1600" dirty="0"/>
          </a:p>
          <a:p>
            <a:endParaRPr lang="en-US" sz="1600" dirty="0"/>
          </a:p>
          <a:p>
            <a:endParaRPr lang="en-US" sz="1600" dirty="0"/>
          </a:p>
          <a:p>
            <a:endParaRPr lang="en-US" sz="1600" dirty="0"/>
          </a:p>
          <a:p>
            <a:r>
              <a:rPr lang="en-US" sz="1600" b="1" u="sng" dirty="0"/>
              <a:t>NB succeeds because 802.11 uses LBT</a:t>
            </a:r>
          </a:p>
        </p:txBody>
      </p:sp>
      <p:sp>
        <p:nvSpPr>
          <p:cNvPr id="17" name="Rectangle 16">
            <a:extLst>
              <a:ext uri="{FF2B5EF4-FFF2-40B4-BE49-F238E27FC236}">
                <a16:creationId xmlns:a16="http://schemas.microsoft.com/office/drawing/2014/main" id="{755E9B8F-820C-5BBD-952A-573B88E98616}"/>
              </a:ext>
            </a:extLst>
          </p:cNvPr>
          <p:cNvSpPr/>
          <p:nvPr/>
        </p:nvSpPr>
        <p:spPr bwMode="auto">
          <a:xfrm>
            <a:off x="7380312" y="2847889"/>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8" name="Rectangle 17">
            <a:extLst>
              <a:ext uri="{FF2B5EF4-FFF2-40B4-BE49-F238E27FC236}">
                <a16:creationId xmlns:a16="http://schemas.microsoft.com/office/drawing/2014/main" id="{C73E9E09-7330-006D-1819-6D2FB16C7847}"/>
              </a:ext>
            </a:extLst>
          </p:cNvPr>
          <p:cNvSpPr/>
          <p:nvPr/>
        </p:nvSpPr>
        <p:spPr bwMode="auto">
          <a:xfrm>
            <a:off x="7392498" y="4863024"/>
            <a:ext cx="484241" cy="323933"/>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800" dirty="0">
                <a:latin typeface="Times New Roman" pitchFamily="16" charset="0"/>
                <a:ea typeface="MS Gothic" charset="-128"/>
              </a:rPr>
              <a:t>NB</a:t>
            </a:r>
          </a:p>
        </p:txBody>
      </p:sp>
      <p:sp>
        <p:nvSpPr>
          <p:cNvPr id="19" name="Rectangle 18">
            <a:extLst>
              <a:ext uri="{FF2B5EF4-FFF2-40B4-BE49-F238E27FC236}">
                <a16:creationId xmlns:a16="http://schemas.microsoft.com/office/drawing/2014/main" id="{FA5039E8-8F4E-C491-C03E-1AC53574723B}"/>
              </a:ext>
            </a:extLst>
          </p:cNvPr>
          <p:cNvSpPr/>
          <p:nvPr/>
        </p:nvSpPr>
        <p:spPr bwMode="auto">
          <a:xfrm>
            <a:off x="8357827" y="2827667"/>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t>STA</a:t>
            </a:r>
            <a:endParaRPr lang="en-US" sz="1500" dirty="0">
              <a:latin typeface="Times New Roman" pitchFamily="16" charset="0"/>
              <a:ea typeface="MS Gothic" charset="-128"/>
            </a:endParaRPr>
          </a:p>
        </p:txBody>
      </p:sp>
      <p:sp>
        <p:nvSpPr>
          <p:cNvPr id="20" name="Rectangle 19">
            <a:extLst>
              <a:ext uri="{FF2B5EF4-FFF2-40B4-BE49-F238E27FC236}">
                <a16:creationId xmlns:a16="http://schemas.microsoft.com/office/drawing/2014/main" id="{B4368856-D902-9FCE-373F-AA85338E24C4}"/>
              </a:ext>
            </a:extLst>
          </p:cNvPr>
          <p:cNvSpPr/>
          <p:nvPr/>
        </p:nvSpPr>
        <p:spPr bwMode="auto">
          <a:xfrm>
            <a:off x="6492289" y="2836730"/>
            <a:ext cx="484241" cy="323933"/>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r>
              <a:rPr lang="en-US" sz="1500" dirty="0">
                <a:latin typeface="Times New Roman" pitchFamily="16" charset="0"/>
                <a:ea typeface="MS Gothic" charset="-128"/>
              </a:rPr>
              <a:t>A</a:t>
            </a:r>
            <a:r>
              <a:rPr lang="en-US" sz="1500" dirty="0"/>
              <a:t>P</a:t>
            </a:r>
            <a:endParaRPr lang="en-US" sz="1500" dirty="0">
              <a:latin typeface="Times New Roman" pitchFamily="16" charset="0"/>
              <a:ea typeface="MS Gothic" charset="-128"/>
            </a:endParaRPr>
          </a:p>
        </p:txBody>
      </p:sp>
      <p:cxnSp>
        <p:nvCxnSpPr>
          <p:cNvPr id="21" name="Straight Arrow Connector 20">
            <a:extLst>
              <a:ext uri="{FF2B5EF4-FFF2-40B4-BE49-F238E27FC236}">
                <a16:creationId xmlns:a16="http://schemas.microsoft.com/office/drawing/2014/main" id="{A2DC188E-5F3A-9113-D6A5-C74726FF7C52}"/>
              </a:ext>
            </a:extLst>
          </p:cNvPr>
          <p:cNvCxnSpPr>
            <a:cxnSpLocks/>
          </p:cNvCxnSpPr>
          <p:nvPr/>
        </p:nvCxnSpPr>
        <p:spPr bwMode="auto">
          <a:xfrm>
            <a:off x="6994859" y="3009855"/>
            <a:ext cx="389303"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Straight Arrow Connector 23">
            <a:extLst>
              <a:ext uri="{FF2B5EF4-FFF2-40B4-BE49-F238E27FC236}">
                <a16:creationId xmlns:a16="http://schemas.microsoft.com/office/drawing/2014/main" id="{95A5E2AC-3B25-3CFE-3C20-E03EEAA583A5}"/>
              </a:ext>
            </a:extLst>
          </p:cNvPr>
          <p:cNvCxnSpPr>
            <a:cxnSpLocks/>
            <a:endCxn id="19" idx="1"/>
          </p:cNvCxnSpPr>
          <p:nvPr/>
        </p:nvCxnSpPr>
        <p:spPr bwMode="auto">
          <a:xfrm>
            <a:off x="7935452" y="2989634"/>
            <a:ext cx="422375"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2496E3E7-900B-CEAC-7C86-51A57A8A674C}"/>
              </a:ext>
            </a:extLst>
          </p:cNvPr>
          <p:cNvSpPr txBox="1"/>
          <p:nvPr/>
        </p:nvSpPr>
        <p:spPr>
          <a:xfrm>
            <a:off x="6974066" y="2632279"/>
            <a:ext cx="328936" cy="230832"/>
          </a:xfrm>
          <a:prstGeom prst="rect">
            <a:avLst/>
          </a:prstGeom>
          <a:noFill/>
        </p:spPr>
        <p:txBody>
          <a:bodyPr wrap="none" rtlCol="0">
            <a:spAutoFit/>
          </a:bodyPr>
          <a:lstStyle/>
          <a:p>
            <a:r>
              <a:rPr lang="en-US" sz="900" dirty="0">
                <a:solidFill>
                  <a:schemeClr val="tx1"/>
                </a:solidFill>
              </a:rPr>
              <a:t>2.5</a:t>
            </a:r>
          </a:p>
        </p:txBody>
      </p:sp>
      <p:sp>
        <p:nvSpPr>
          <p:cNvPr id="33" name="TextBox 32">
            <a:extLst>
              <a:ext uri="{FF2B5EF4-FFF2-40B4-BE49-F238E27FC236}">
                <a16:creationId xmlns:a16="http://schemas.microsoft.com/office/drawing/2014/main" id="{E839EEFF-242E-0750-E053-568278553C7C}"/>
              </a:ext>
            </a:extLst>
          </p:cNvPr>
          <p:cNvSpPr txBox="1"/>
          <p:nvPr/>
        </p:nvSpPr>
        <p:spPr>
          <a:xfrm>
            <a:off x="7933119" y="2625299"/>
            <a:ext cx="328936" cy="230832"/>
          </a:xfrm>
          <a:prstGeom prst="rect">
            <a:avLst/>
          </a:prstGeom>
          <a:noFill/>
        </p:spPr>
        <p:txBody>
          <a:bodyPr wrap="none" rtlCol="0">
            <a:spAutoFit/>
          </a:bodyPr>
          <a:lstStyle/>
          <a:p>
            <a:r>
              <a:rPr lang="en-US" sz="900" dirty="0">
                <a:solidFill>
                  <a:schemeClr val="tx1"/>
                </a:solidFill>
              </a:rPr>
              <a:t>2.5</a:t>
            </a:r>
          </a:p>
        </p:txBody>
      </p:sp>
      <p:cxnSp>
        <p:nvCxnSpPr>
          <p:cNvPr id="34" name="Straight Arrow Connector 33">
            <a:extLst>
              <a:ext uri="{FF2B5EF4-FFF2-40B4-BE49-F238E27FC236}">
                <a16:creationId xmlns:a16="http://schemas.microsoft.com/office/drawing/2014/main" id="{320EF2AF-5DD9-8266-3618-F627423A1C37}"/>
              </a:ext>
            </a:extLst>
          </p:cNvPr>
          <p:cNvCxnSpPr>
            <a:cxnSpLocks/>
            <a:stCxn id="18" idx="0"/>
          </p:cNvCxnSpPr>
          <p:nvPr/>
        </p:nvCxnSpPr>
        <p:spPr bwMode="auto">
          <a:xfrm flipH="1" flipV="1">
            <a:off x="7622432" y="3171822"/>
            <a:ext cx="12186" cy="1691203"/>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7" name="TextBox 36">
            <a:extLst>
              <a:ext uri="{FF2B5EF4-FFF2-40B4-BE49-F238E27FC236}">
                <a16:creationId xmlns:a16="http://schemas.microsoft.com/office/drawing/2014/main" id="{A7E2AEB5-0F29-0FFB-3EB4-17D27C43E5E6}"/>
              </a:ext>
            </a:extLst>
          </p:cNvPr>
          <p:cNvSpPr txBox="1"/>
          <p:nvPr/>
        </p:nvSpPr>
        <p:spPr>
          <a:xfrm>
            <a:off x="7679203" y="3853555"/>
            <a:ext cx="242374" cy="230832"/>
          </a:xfrm>
          <a:prstGeom prst="rect">
            <a:avLst/>
          </a:prstGeom>
          <a:noFill/>
        </p:spPr>
        <p:txBody>
          <a:bodyPr wrap="none" rtlCol="0">
            <a:spAutoFit/>
          </a:bodyPr>
          <a:lstStyle/>
          <a:p>
            <a:r>
              <a:rPr lang="en-US" sz="900" dirty="0">
                <a:solidFill>
                  <a:schemeClr val="tx1"/>
                </a:solidFill>
              </a:rPr>
              <a:t>d</a:t>
            </a:r>
          </a:p>
        </p:txBody>
      </p:sp>
      <p:graphicFrame>
        <p:nvGraphicFramePr>
          <p:cNvPr id="11" name="Table 10">
            <a:extLst>
              <a:ext uri="{FF2B5EF4-FFF2-40B4-BE49-F238E27FC236}">
                <a16:creationId xmlns:a16="http://schemas.microsoft.com/office/drawing/2014/main" id="{13A8083D-6EA4-4C2B-42A9-A2710705A32D}"/>
              </a:ext>
            </a:extLst>
          </p:cNvPr>
          <p:cNvGraphicFramePr>
            <a:graphicFrameLocks noGrp="1"/>
          </p:cNvGraphicFramePr>
          <p:nvPr>
            <p:extLst>
              <p:ext uri="{D42A27DB-BD31-4B8C-83A1-F6EECF244321}">
                <p14:modId xmlns:p14="http://schemas.microsoft.com/office/powerpoint/2010/main" val="1816012991"/>
              </p:ext>
            </p:extLst>
          </p:nvPr>
        </p:nvGraphicFramePr>
        <p:xfrm>
          <a:off x="634497" y="4247750"/>
          <a:ext cx="6096000" cy="77724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3429485635"/>
                    </a:ext>
                  </a:extLst>
                </a:gridCol>
                <a:gridCol w="1219200">
                  <a:extLst>
                    <a:ext uri="{9D8B030D-6E8A-4147-A177-3AD203B41FA5}">
                      <a16:colId xmlns:a16="http://schemas.microsoft.com/office/drawing/2014/main" val="2506181750"/>
                    </a:ext>
                  </a:extLst>
                </a:gridCol>
                <a:gridCol w="1219200">
                  <a:extLst>
                    <a:ext uri="{9D8B030D-6E8A-4147-A177-3AD203B41FA5}">
                      <a16:colId xmlns:a16="http://schemas.microsoft.com/office/drawing/2014/main" val="1165268996"/>
                    </a:ext>
                  </a:extLst>
                </a:gridCol>
                <a:gridCol w="1219200">
                  <a:extLst>
                    <a:ext uri="{9D8B030D-6E8A-4147-A177-3AD203B41FA5}">
                      <a16:colId xmlns:a16="http://schemas.microsoft.com/office/drawing/2014/main" val="3197639679"/>
                    </a:ext>
                  </a:extLst>
                </a:gridCol>
                <a:gridCol w="1219200">
                  <a:extLst>
                    <a:ext uri="{9D8B030D-6E8A-4147-A177-3AD203B41FA5}">
                      <a16:colId xmlns:a16="http://schemas.microsoft.com/office/drawing/2014/main" val="1865641375"/>
                    </a:ext>
                  </a:extLst>
                </a:gridCol>
              </a:tblGrid>
              <a:tr h="480060">
                <a:tc>
                  <a:txBody>
                    <a:bodyPr/>
                    <a:lstStyle/>
                    <a:p>
                      <a:r>
                        <a:rPr lang="en-US" sz="1400" dirty="0"/>
                        <a:t>SINR (dB) for far NB</a:t>
                      </a:r>
                    </a:p>
                  </a:txBody>
                  <a:tcPr marL="68580" marR="68580" marT="34290" marB="34290"/>
                </a:tc>
                <a:tc>
                  <a:txBody>
                    <a:bodyPr/>
                    <a:lstStyle/>
                    <a:p>
                      <a:r>
                        <a:rPr lang="en-US" sz="1400" dirty="0"/>
                        <a:t>40</a:t>
                      </a:r>
                    </a:p>
                  </a:txBody>
                  <a:tcPr marL="68580" marR="68580" marT="34290" marB="34290"/>
                </a:tc>
                <a:tc>
                  <a:txBody>
                    <a:bodyPr/>
                    <a:lstStyle/>
                    <a:p>
                      <a:r>
                        <a:rPr lang="en-US" sz="1400" dirty="0"/>
                        <a:t>80</a:t>
                      </a:r>
                    </a:p>
                  </a:txBody>
                  <a:tcPr marL="68580" marR="68580" marT="34290" marB="34290"/>
                </a:tc>
                <a:tc>
                  <a:txBody>
                    <a:bodyPr/>
                    <a:lstStyle/>
                    <a:p>
                      <a:r>
                        <a:rPr lang="en-US" sz="1400" dirty="0"/>
                        <a:t>160</a:t>
                      </a:r>
                    </a:p>
                  </a:txBody>
                  <a:tcPr marL="68580" marR="68580" marT="34290" marB="34290"/>
                </a:tc>
                <a:tc>
                  <a:txBody>
                    <a:bodyPr/>
                    <a:lstStyle/>
                    <a:p>
                      <a:r>
                        <a:rPr lang="en-US" sz="1400" dirty="0"/>
                        <a:t>320</a:t>
                      </a:r>
                    </a:p>
                  </a:txBody>
                  <a:tcPr marL="68580" marR="68580" marT="34290" marB="34290"/>
                </a:tc>
                <a:extLst>
                  <a:ext uri="{0D108BD9-81ED-4DB2-BD59-A6C34878D82A}">
                    <a16:rowId xmlns:a16="http://schemas.microsoft.com/office/drawing/2014/main" val="1978544994"/>
                  </a:ext>
                </a:extLst>
              </a:tr>
              <a:tr h="278130">
                <a:tc>
                  <a:txBody>
                    <a:bodyPr/>
                    <a:lstStyle/>
                    <a:p>
                      <a:r>
                        <a:rPr lang="en-US" sz="1400" dirty="0"/>
                        <a:t>Far</a:t>
                      </a:r>
                    </a:p>
                  </a:txBody>
                  <a:tcPr marL="68580" marR="68580" marT="34290" marB="34290"/>
                </a:tc>
                <a:tc>
                  <a:txBody>
                    <a:bodyPr/>
                    <a:lstStyle/>
                    <a:p>
                      <a:r>
                        <a:rPr lang="en-US" sz="1400" dirty="0"/>
                        <a:t>12</a:t>
                      </a:r>
                    </a:p>
                  </a:txBody>
                  <a:tcPr marL="68580" marR="68580" marT="34290" marB="34290"/>
                </a:tc>
                <a:tc>
                  <a:txBody>
                    <a:bodyPr/>
                    <a:lstStyle/>
                    <a:p>
                      <a:r>
                        <a:rPr lang="en-US" sz="1400" dirty="0"/>
                        <a:t>15</a:t>
                      </a:r>
                    </a:p>
                  </a:txBody>
                  <a:tcPr marL="68580" marR="68580" marT="34290" marB="34290"/>
                </a:tc>
                <a:tc>
                  <a:txBody>
                    <a:bodyPr/>
                    <a:lstStyle/>
                    <a:p>
                      <a:r>
                        <a:rPr lang="en-US" sz="1400" dirty="0"/>
                        <a:t>18</a:t>
                      </a:r>
                    </a:p>
                  </a:txBody>
                  <a:tcPr marL="68580" marR="68580" marT="34290" marB="34290"/>
                </a:tc>
                <a:tc>
                  <a:txBody>
                    <a:bodyPr/>
                    <a:lstStyle/>
                    <a:p>
                      <a:r>
                        <a:rPr lang="en-US" sz="1400" dirty="0"/>
                        <a:t>21</a:t>
                      </a:r>
                    </a:p>
                  </a:txBody>
                  <a:tcPr marL="68580" marR="68580" marT="34290" marB="34290"/>
                </a:tc>
                <a:extLst>
                  <a:ext uri="{0D108BD9-81ED-4DB2-BD59-A6C34878D82A}">
                    <a16:rowId xmlns:a16="http://schemas.microsoft.com/office/drawing/2014/main" val="1092200322"/>
                  </a:ext>
                </a:extLst>
              </a:tr>
            </a:tbl>
          </a:graphicData>
        </a:graphic>
      </p:graphicFrame>
      <p:sp>
        <p:nvSpPr>
          <p:cNvPr id="7" name="Slide Number Placeholder 5">
            <a:extLst>
              <a:ext uri="{FF2B5EF4-FFF2-40B4-BE49-F238E27FC236}">
                <a16:creationId xmlns:a16="http://schemas.microsoft.com/office/drawing/2014/main" id="{49E821FD-640F-183D-965C-52B8B1BAEBCB}"/>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828328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FB80C-3727-1EA1-94E3-481110BE9EFB}"/>
              </a:ext>
            </a:extLst>
          </p:cNvPr>
          <p:cNvSpPr>
            <a:spLocks noGrp="1"/>
          </p:cNvSpPr>
          <p:nvPr>
            <p:ph type="ctrTitle"/>
          </p:nvPr>
        </p:nvSpPr>
        <p:spPr/>
        <p:txBody>
          <a:bodyPr/>
          <a:lstStyle/>
          <a:p>
            <a:r>
              <a:rPr lang="en-US" dirty="0"/>
              <a:t>A closer look at 802.11 spec</a:t>
            </a:r>
          </a:p>
        </p:txBody>
      </p:sp>
      <p:sp>
        <p:nvSpPr>
          <p:cNvPr id="3" name="Subtitle 2">
            <a:extLst>
              <a:ext uri="{FF2B5EF4-FFF2-40B4-BE49-F238E27FC236}">
                <a16:creationId xmlns:a16="http://schemas.microsoft.com/office/drawing/2014/main" id="{C2B7903E-F879-B227-6D87-CC77B1E04F26}"/>
              </a:ext>
            </a:extLst>
          </p:cNvPr>
          <p:cNvSpPr>
            <a:spLocks noGrp="1"/>
          </p:cNvSpPr>
          <p:nvPr>
            <p:ph type="subTitle" idx="1"/>
          </p:nvPr>
        </p:nvSpPr>
        <p:spPr/>
        <p:txBody>
          <a:bodyPr/>
          <a:lstStyle/>
          <a:p>
            <a:endParaRPr lang="en-US" dirty="0"/>
          </a:p>
        </p:txBody>
      </p:sp>
      <p:sp>
        <p:nvSpPr>
          <p:cNvPr id="8" name="Slide Number Placeholder 5">
            <a:extLst>
              <a:ext uri="{FF2B5EF4-FFF2-40B4-BE49-F238E27FC236}">
                <a16:creationId xmlns:a16="http://schemas.microsoft.com/office/drawing/2014/main" id="{96A39D5C-2BCC-5BBF-F60F-2695F5A49CB1}"/>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0111551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774145-7AA1-0BA3-8D5C-ED1952537C60}"/>
              </a:ext>
            </a:extLst>
          </p:cNvPr>
          <p:cNvSpPr>
            <a:spLocks noGrp="1"/>
          </p:cNvSpPr>
          <p:nvPr>
            <p:ph type="title"/>
          </p:nvPr>
        </p:nvSpPr>
        <p:spPr/>
        <p:txBody>
          <a:bodyPr/>
          <a:lstStyle/>
          <a:p>
            <a:r>
              <a:rPr lang="en-US" sz="2000" dirty="0"/>
              <a:t>802.11 Coex PD (preamble detect) and ED (Energy Detect) Requirements</a:t>
            </a:r>
          </a:p>
        </p:txBody>
      </p:sp>
      <p:sp>
        <p:nvSpPr>
          <p:cNvPr id="3" name="Content Placeholder 2">
            <a:extLst>
              <a:ext uri="{FF2B5EF4-FFF2-40B4-BE49-F238E27FC236}">
                <a16:creationId xmlns:a16="http://schemas.microsoft.com/office/drawing/2014/main" id="{EEF53373-36B5-AE0D-13A1-71A136C2F5CD}"/>
              </a:ext>
            </a:extLst>
          </p:cNvPr>
          <p:cNvSpPr>
            <a:spLocks noGrp="1"/>
          </p:cNvSpPr>
          <p:nvPr>
            <p:ph idx="1"/>
          </p:nvPr>
        </p:nvSpPr>
        <p:spPr/>
        <p:txBody>
          <a:bodyPr/>
          <a:lstStyle/>
          <a:p>
            <a:r>
              <a:rPr lang="en-US" sz="1800" dirty="0"/>
              <a:t>A possible example of the use of ED is when a video call in 2.4 GHz is interrupted when the microwave (fc ~ 2.45 GHz) oven is turned on.</a:t>
            </a:r>
          </a:p>
        </p:txBody>
      </p:sp>
      <p:grpSp>
        <p:nvGrpSpPr>
          <p:cNvPr id="16" name="Group 15">
            <a:extLst>
              <a:ext uri="{FF2B5EF4-FFF2-40B4-BE49-F238E27FC236}">
                <a16:creationId xmlns:a16="http://schemas.microsoft.com/office/drawing/2014/main" id="{D8E6C463-59FB-2BCD-B420-4E081F92F454}"/>
              </a:ext>
            </a:extLst>
          </p:cNvPr>
          <p:cNvGrpSpPr/>
          <p:nvPr/>
        </p:nvGrpSpPr>
        <p:grpSpPr>
          <a:xfrm>
            <a:off x="501188" y="2420888"/>
            <a:ext cx="8286085" cy="3513239"/>
            <a:chOff x="940240" y="2536475"/>
            <a:chExt cx="8286085" cy="3513239"/>
          </a:xfrm>
        </p:grpSpPr>
        <p:pic>
          <p:nvPicPr>
            <p:cNvPr id="10" name="Picture 9">
              <a:extLst>
                <a:ext uri="{FF2B5EF4-FFF2-40B4-BE49-F238E27FC236}">
                  <a16:creationId xmlns:a16="http://schemas.microsoft.com/office/drawing/2014/main" id="{29592D28-8C49-8319-CD87-847CE6DD1B8F}"/>
                </a:ext>
              </a:extLst>
            </p:cNvPr>
            <p:cNvPicPr>
              <a:picLocks noChangeAspect="1"/>
            </p:cNvPicPr>
            <p:nvPr/>
          </p:nvPicPr>
          <p:blipFill>
            <a:blip r:embed="rId2"/>
            <a:stretch>
              <a:fillRect/>
            </a:stretch>
          </p:blipFill>
          <p:spPr>
            <a:xfrm>
              <a:off x="1848934" y="2536475"/>
              <a:ext cx="6334475" cy="3513239"/>
            </a:xfrm>
            <a:prstGeom prst="rect">
              <a:avLst/>
            </a:prstGeom>
          </p:spPr>
        </p:pic>
        <p:sp>
          <p:nvSpPr>
            <p:cNvPr id="11" name="TextBox 10">
              <a:extLst>
                <a:ext uri="{FF2B5EF4-FFF2-40B4-BE49-F238E27FC236}">
                  <a16:creationId xmlns:a16="http://schemas.microsoft.com/office/drawing/2014/main" id="{41AEAF4A-24E1-0FB4-A1D4-D6191CC1EF46}"/>
                </a:ext>
              </a:extLst>
            </p:cNvPr>
            <p:cNvSpPr txBox="1"/>
            <p:nvPr/>
          </p:nvSpPr>
          <p:spPr>
            <a:xfrm>
              <a:off x="8040006" y="4437112"/>
              <a:ext cx="1186319" cy="369332"/>
            </a:xfrm>
            <a:prstGeom prst="rect">
              <a:avLst/>
            </a:prstGeom>
            <a:noFill/>
          </p:spPr>
          <p:txBody>
            <a:bodyPr wrap="square" rtlCol="0">
              <a:spAutoFit/>
            </a:bodyPr>
            <a:lstStyle/>
            <a:p>
              <a:r>
                <a:rPr lang="en-US" sz="1800" dirty="0">
                  <a:solidFill>
                    <a:schemeClr val="tx1"/>
                  </a:solidFill>
                </a:rPr>
                <a:t>802.11a/g</a:t>
              </a:r>
            </a:p>
          </p:txBody>
        </p:sp>
        <p:sp>
          <p:nvSpPr>
            <p:cNvPr id="7" name="Rectangle 6">
              <a:extLst>
                <a:ext uri="{FF2B5EF4-FFF2-40B4-BE49-F238E27FC236}">
                  <a16:creationId xmlns:a16="http://schemas.microsoft.com/office/drawing/2014/main" id="{1D824EAB-7694-1549-69FB-FDDED1A9B4A7}"/>
                </a:ext>
              </a:extLst>
            </p:cNvPr>
            <p:cNvSpPr/>
            <p:nvPr/>
          </p:nvSpPr>
          <p:spPr bwMode="auto">
            <a:xfrm>
              <a:off x="1774699" y="5300700"/>
              <a:ext cx="6599362" cy="504563"/>
            </a:xfrm>
            <a:prstGeom prst="rect">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sp>
          <p:nvSpPr>
            <p:cNvPr id="8" name="TextBox 7">
              <a:extLst>
                <a:ext uri="{FF2B5EF4-FFF2-40B4-BE49-F238E27FC236}">
                  <a16:creationId xmlns:a16="http://schemas.microsoft.com/office/drawing/2014/main" id="{0400C9B8-21C1-89C9-D46E-CC899508B356}"/>
                </a:ext>
              </a:extLst>
            </p:cNvPr>
            <p:cNvSpPr txBox="1"/>
            <p:nvPr/>
          </p:nvSpPr>
          <p:spPr>
            <a:xfrm>
              <a:off x="940240" y="5278258"/>
              <a:ext cx="423514" cy="307777"/>
            </a:xfrm>
            <a:prstGeom prst="rect">
              <a:avLst/>
            </a:prstGeom>
            <a:noFill/>
          </p:spPr>
          <p:txBody>
            <a:bodyPr wrap="none" rtlCol="0">
              <a:spAutoFit/>
            </a:bodyPr>
            <a:lstStyle/>
            <a:p>
              <a:r>
                <a:rPr lang="en-US" sz="1400" dirty="0">
                  <a:solidFill>
                    <a:schemeClr val="tx1"/>
                  </a:solidFill>
                </a:rPr>
                <a:t>ED</a:t>
              </a:r>
            </a:p>
          </p:txBody>
        </p:sp>
        <p:cxnSp>
          <p:nvCxnSpPr>
            <p:cNvPr id="12" name="Straight Arrow Connector 11">
              <a:extLst>
                <a:ext uri="{FF2B5EF4-FFF2-40B4-BE49-F238E27FC236}">
                  <a16:creationId xmlns:a16="http://schemas.microsoft.com/office/drawing/2014/main" id="{9AB05F48-76C2-C15C-34B2-7D74BDF81788}"/>
                </a:ext>
              </a:extLst>
            </p:cNvPr>
            <p:cNvCxnSpPr>
              <a:cxnSpLocks/>
            </p:cNvCxnSpPr>
            <p:nvPr/>
          </p:nvCxnSpPr>
          <p:spPr bwMode="auto">
            <a:xfrm>
              <a:off x="1342651" y="5432147"/>
              <a:ext cx="432048" cy="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13" name="TextBox 12">
              <a:extLst>
                <a:ext uri="{FF2B5EF4-FFF2-40B4-BE49-F238E27FC236}">
                  <a16:creationId xmlns:a16="http://schemas.microsoft.com/office/drawing/2014/main" id="{CBC01188-FEED-52FA-9454-CE0BE7EF41EF}"/>
                </a:ext>
              </a:extLst>
            </p:cNvPr>
            <p:cNvSpPr txBox="1"/>
            <p:nvPr/>
          </p:nvSpPr>
          <p:spPr>
            <a:xfrm>
              <a:off x="985281" y="3698025"/>
              <a:ext cx="413896" cy="307777"/>
            </a:xfrm>
            <a:prstGeom prst="rect">
              <a:avLst/>
            </a:prstGeom>
            <a:noFill/>
          </p:spPr>
          <p:txBody>
            <a:bodyPr wrap="none" rtlCol="0">
              <a:spAutoFit/>
            </a:bodyPr>
            <a:lstStyle/>
            <a:p>
              <a:r>
                <a:rPr lang="en-US" sz="1400" dirty="0">
                  <a:solidFill>
                    <a:schemeClr val="tx1"/>
                  </a:solidFill>
                </a:rPr>
                <a:t>PD</a:t>
              </a:r>
            </a:p>
          </p:txBody>
        </p:sp>
        <p:sp>
          <p:nvSpPr>
            <p:cNvPr id="14" name="Rectangle 13">
              <a:extLst>
                <a:ext uri="{FF2B5EF4-FFF2-40B4-BE49-F238E27FC236}">
                  <a16:creationId xmlns:a16="http://schemas.microsoft.com/office/drawing/2014/main" id="{54ACEFB4-754C-B890-0D64-D566F9EEBCBD}"/>
                </a:ext>
              </a:extLst>
            </p:cNvPr>
            <p:cNvSpPr/>
            <p:nvPr/>
          </p:nvSpPr>
          <p:spPr bwMode="auto">
            <a:xfrm>
              <a:off x="1774699" y="3698025"/>
              <a:ext cx="6599363" cy="811094"/>
            </a:xfrm>
            <a:prstGeom prst="rect">
              <a:avLst/>
            </a:prstGeom>
            <a:noFill/>
            <a:ln w="28575" cap="flat" cmpd="sng" algn="ctr">
              <a:solidFill>
                <a:srgbClr val="00B05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en-US" sz="1800" dirty="0">
                <a:latin typeface="Times New Roman" pitchFamily="16" charset="0"/>
                <a:ea typeface="MS Gothic" charset="-128"/>
              </a:endParaRPr>
            </a:p>
          </p:txBody>
        </p:sp>
        <p:cxnSp>
          <p:nvCxnSpPr>
            <p:cNvPr id="15" name="Straight Arrow Connector 14">
              <a:extLst>
                <a:ext uri="{FF2B5EF4-FFF2-40B4-BE49-F238E27FC236}">
                  <a16:creationId xmlns:a16="http://schemas.microsoft.com/office/drawing/2014/main" id="{A78BFA4C-BBE9-15F4-1CD7-FC2A7ECD6DE0}"/>
                </a:ext>
              </a:extLst>
            </p:cNvPr>
            <p:cNvCxnSpPr/>
            <p:nvPr/>
          </p:nvCxnSpPr>
          <p:spPr bwMode="auto">
            <a:xfrm>
              <a:off x="1399177" y="3829411"/>
              <a:ext cx="432048" cy="0"/>
            </a:xfrm>
            <a:prstGeom prst="straightConnector1">
              <a:avLst/>
            </a:prstGeom>
            <a:solidFill>
              <a:srgbClr val="00B8FF"/>
            </a:solidFill>
            <a:ln w="9525" cap="flat" cmpd="sng" algn="ctr">
              <a:solidFill>
                <a:srgbClr val="00B050"/>
              </a:solidFill>
              <a:prstDash val="solid"/>
              <a:round/>
              <a:headEnd type="none" w="med" len="med"/>
              <a:tailEnd type="triangle"/>
            </a:ln>
            <a:effectLst/>
          </p:spPr>
        </p:cxnSp>
      </p:grpSp>
      <p:sp>
        <p:nvSpPr>
          <p:cNvPr id="9" name="Slide Number Placeholder 5">
            <a:extLst>
              <a:ext uri="{FF2B5EF4-FFF2-40B4-BE49-F238E27FC236}">
                <a16:creationId xmlns:a16="http://schemas.microsoft.com/office/drawing/2014/main" id="{571E1FB5-5C03-9C3C-E24A-CFD11330070F}"/>
              </a:ext>
            </a:extLst>
          </p:cNvPr>
          <p:cNvSpPr txBox="1">
            <a:spLocks/>
          </p:cNvSpPr>
          <p:nvPr/>
        </p:nvSpPr>
        <p:spPr bwMode="auto">
          <a:xfrm>
            <a:off x="4219575" y="6494463"/>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59200892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43c8432-7c22-4daa-a08c-e9e871affa3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76A85E70A76484983C5D214F1E2BD51" ma:contentTypeVersion="17" ma:contentTypeDescription="Create a new document." ma:contentTypeScope="" ma:versionID="391b4c5d1ffdb30ad236b0ad5062ae01">
  <xsd:schema xmlns:xsd="http://www.w3.org/2001/XMLSchema" xmlns:xs="http://www.w3.org/2001/XMLSchema" xmlns:p="http://schemas.microsoft.com/office/2006/metadata/properties" xmlns:ns3="e43c8432-7c22-4daa-a08c-e9e871affa35" xmlns:ns4="bec01926-f782-4462-aa14-80012f549823" targetNamespace="http://schemas.microsoft.com/office/2006/metadata/properties" ma:root="true" ma:fieldsID="4fc934fbbbf79451015ed34e6eb2af4e" ns3:_="" ns4:_="">
    <xsd:import namespace="e43c8432-7c22-4daa-a08c-e9e871affa35"/>
    <xsd:import namespace="bec01926-f782-4462-aa14-80012f549823"/>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43c8432-7c22-4daa-a08c-e9e871affa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description=""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ec01926-f782-4462-aa14-80012f549823"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42D9F30-AED1-4CED-BEDC-1411793F1BD5}">
  <ds:schemaRefs>
    <ds:schemaRef ds:uri="http://purl.org/dc/elements/1.1/"/>
    <ds:schemaRef ds:uri="http://www.w3.org/XML/1998/namespace"/>
    <ds:schemaRef ds:uri="http://schemas.microsoft.com/office/2006/metadata/properties"/>
    <ds:schemaRef ds:uri="http://schemas.microsoft.com/office/2006/documentManagement/types"/>
    <ds:schemaRef ds:uri="http://purl.org/dc/terms/"/>
    <ds:schemaRef ds:uri="bec01926-f782-4462-aa14-80012f549823"/>
    <ds:schemaRef ds:uri="http://schemas.microsoft.com/office/infopath/2007/PartnerControls"/>
    <ds:schemaRef ds:uri="http://schemas.openxmlformats.org/package/2006/metadata/core-properties"/>
    <ds:schemaRef ds:uri="e43c8432-7c22-4daa-a08c-e9e871affa35"/>
    <ds:schemaRef ds:uri="http://purl.org/dc/dcmitype/"/>
  </ds:schemaRefs>
</ds:datastoreItem>
</file>

<file path=customXml/itemProps2.xml><?xml version="1.0" encoding="utf-8"?>
<ds:datastoreItem xmlns:ds="http://schemas.openxmlformats.org/officeDocument/2006/customXml" ds:itemID="{5E8626AB-2CF3-4ACD-9583-67CB4401AB19}">
  <ds:schemaRefs>
    <ds:schemaRef ds:uri="http://schemas.microsoft.com/sharepoint/v3/contenttype/forms"/>
  </ds:schemaRefs>
</ds:datastoreItem>
</file>

<file path=customXml/itemProps3.xml><?xml version="1.0" encoding="utf-8"?>
<ds:datastoreItem xmlns:ds="http://schemas.openxmlformats.org/officeDocument/2006/customXml" ds:itemID="{67BEAB55-B776-4A3B-A6AA-1F2305EE3E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43c8432-7c22-4daa-a08c-e9e871affa35"/>
    <ds:schemaRef ds:uri="bec01926-f782-4462-aa14-80012f54982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0</TotalTime>
  <Words>1723</Words>
  <Application>Microsoft Office PowerPoint</Application>
  <PresentationFormat>On-screen Show (4:3)</PresentationFormat>
  <Paragraphs>221</Paragraphs>
  <Slides>20</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Arial Unicode MS</vt:lpstr>
      <vt:lpstr>Calibri</vt:lpstr>
      <vt:lpstr>Times New Roman</vt:lpstr>
      <vt:lpstr>Office Theme</vt:lpstr>
      <vt:lpstr>PowerPoint Presentation</vt:lpstr>
      <vt:lpstr>Background</vt:lpstr>
      <vt:lpstr>Abstract</vt:lpstr>
      <vt:lpstr>Background: NBA-MMS (10.38) with optional LBT</vt:lpstr>
      <vt:lpstr>NB Effect on 802.11</vt:lpstr>
      <vt:lpstr>NB ED threshold</vt:lpstr>
      <vt:lpstr>802.11 Effect on NB</vt:lpstr>
      <vt:lpstr>A closer look at 802.11 spec</vt:lpstr>
      <vt:lpstr>802.11 Coex PD (preamble detect) and ED (Energy Detect) Requirements</vt:lpstr>
      <vt:lpstr>HT (802.11n) CCA Requirements</vt:lpstr>
      <vt:lpstr>VHT (802.11ac) CCA Requirements</vt:lpstr>
      <vt:lpstr>802.11ax CCA Requirements</vt:lpstr>
      <vt:lpstr>Additional Text in 802.11ax</vt:lpstr>
      <vt:lpstr>802.11 ED and PD Threshold</vt:lpstr>
      <vt:lpstr>Proposed Way Forward</vt:lpstr>
      <vt:lpstr>Strawpoll 1 (not Duty Cycle based)</vt:lpstr>
      <vt:lpstr>Strawpoll 2 (Duty Cycle based)</vt:lpstr>
      <vt:lpstr>Appendix</vt:lpstr>
      <vt:lpstr>Number of NB Devices and Aggregate Duty cycle</vt:lpstr>
      <vt:lpstr>CSMA-CA (6.3.2.1)</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2021-07-16T06:01:58Z</dcterms:created>
  <dcterms:modified xsi:type="dcterms:W3CDTF">2024-05-13T08:54:58Z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0x010100A76A85E70A76484983C5D214F1E2BD51</vt:lpwstr>
  </property>
</Properties>
</file>