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2"/>
  </p:notesMasterIdLst>
  <p:handoutMasterIdLst>
    <p:handoutMasterId r:id="rId23"/>
  </p:handoutMasterIdLst>
  <p:sldIdLst>
    <p:sldId id="287" r:id="rId5"/>
    <p:sldId id="543" r:id="rId6"/>
    <p:sldId id="257" r:id="rId7"/>
    <p:sldId id="276" r:id="rId8"/>
    <p:sldId id="540" r:id="rId9"/>
    <p:sldId id="299" r:id="rId10"/>
    <p:sldId id="301" r:id="rId11"/>
    <p:sldId id="541" r:id="rId12"/>
    <p:sldId id="295" r:id="rId13"/>
    <p:sldId id="294" r:id="rId14"/>
    <p:sldId id="302" r:id="rId15"/>
    <p:sldId id="303" r:id="rId16"/>
    <p:sldId id="258" r:id="rId17"/>
    <p:sldId id="286" r:id="rId18"/>
    <p:sldId id="542" r:id="rId19"/>
    <p:sldId id="285" r:id="rId20"/>
    <p:sldId id="260"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723ABA-2FF8-4520-BC07-0EDAA3013F48}" v="11" dt="2024-04-30T06:14:04.4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70" autoAdjust="0"/>
    <p:restoredTop sz="94598" autoAdjust="0"/>
  </p:normalViewPr>
  <p:slideViewPr>
    <p:cSldViewPr>
      <p:cViewPr varScale="1">
        <p:scale>
          <a:sx n="102" d="100"/>
          <a:sy n="102" d="100"/>
        </p:scale>
        <p:origin x="234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a:t>November 2023</a:t>
            </a:r>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November 2023</a:t>
            </a:r>
            <a:endParaRPr lang="en-US" dirty="0"/>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November 2023</a:t>
            </a:r>
            <a:endParaRPr lang="en-US" altLang="en-US" sz="1400" dirty="0">
              <a:ea typeface="Arial Unicode MS" pitchFamily="34" charset="-128"/>
            </a:endParaRP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360"/>
              </a:spcBef>
              <a:spcAft>
                <a:spcPts val="0"/>
              </a:spcAft>
              <a:buSzPts val="1400"/>
              <a:buNone/>
            </a:pPr>
            <a:endParaRPr dirty="0"/>
          </a:p>
        </p:txBody>
      </p:sp>
      <p:sp>
        <p:nvSpPr>
          <p:cNvPr id="122" name="Google Shape;122;p4: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465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15-24-0212-01-04ab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SC 11-24/360r4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Mingyu Lee (Samsung), Guoqing Li (Meta), Bin Tian (Qualcomm),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connork</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haiderkumail</a:t>
            </a:r>
            <a:r>
              <a:rPr lang="en-US" altLang="en-US" sz="1600" dirty="0">
                <a:latin typeface="Times New Roman" panose="02020603050405020304" pitchFamily="18" charset="0"/>
              </a:rPr>
              <a:t> (at) meta.com, </a:t>
            </a:r>
            <a:r>
              <a:rPr lang="en-US" altLang="en-US" sz="1600" dirty="0" err="1">
                <a:latin typeface="Times New Roman" panose="02020603050405020304" pitchFamily="18" charset="0"/>
              </a:rPr>
              <a:t>ppakroo</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btian</a:t>
            </a:r>
            <a:r>
              <a:rPr lang="en-US" altLang="en-US" sz="1600" dirty="0">
                <a:latin typeface="Times New Roman" panose="02020603050405020304" pitchFamily="18" charset="0"/>
              </a:rPr>
              <a:t> (at) qti.qualcomm.com, mg0218.lee@samsung.com ]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83293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Energy Detect (ED) Threshold set to -75 dBm/MHz (ETSI EN 303687 and IEEE 802.11 17.3.10.6) : shown by orange circle</a:t>
            </a:r>
            <a:endParaRPr dirty="0"/>
          </a:p>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Packet Detect (PD) Threshold set to -82 dBm (IEEE 802.11) : shown by purple circle</a:t>
            </a:r>
            <a:endParaRPr dirty="0"/>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a:solidFill>
                    <a:srgbClr val="000000"/>
                  </a:solidFill>
                  <a:latin typeface="Arial"/>
                  <a:ea typeface="Arial"/>
                  <a:cs typeface="Arial"/>
                  <a:sym typeface="Arial"/>
                </a:rPr>
                <a:t>PD</a:t>
              </a:r>
              <a:endParaRPr/>
            </a:p>
          </p:txBody>
        </p:sp>
      </p:grpSp>
      <p:sp>
        <p:nvSpPr>
          <p:cNvPr id="3" name="TextBox 2">
            <a:extLst>
              <a:ext uri="{FF2B5EF4-FFF2-40B4-BE49-F238E27FC236}">
                <a16:creationId xmlns:a16="http://schemas.microsoft.com/office/drawing/2014/main" id="{F53E4A43-79D6-0D53-0FA8-99DBE4632214}"/>
              </a:ext>
            </a:extLst>
          </p:cNvPr>
          <p:cNvSpPr txBox="1"/>
          <p:nvPr/>
        </p:nvSpPr>
        <p:spPr>
          <a:xfrm>
            <a:off x="4550295" y="5663230"/>
            <a:ext cx="4176464"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2730532" y="566323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sz="4400"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endParaRPr lang="en-US" dirty="0"/>
          </a:p>
          <a:p>
            <a:r>
              <a:rPr lang="en-US" sz="1500" dirty="0"/>
              <a:t>For both NB-Data and NBA-MMS described 802.15.4ab Sections 10.43 and 10.38, CCA mode 1 </a:t>
            </a:r>
            <a:r>
              <a:rPr lang="en-US" sz="1500" u="sng" dirty="0">
                <a:solidFill>
                  <a:schemeClr val="tx1"/>
                </a:solidFill>
              </a:rPr>
              <a:t>shall </a:t>
            </a:r>
            <a:r>
              <a:rPr lang="en-US" sz="1500" dirty="0">
                <a:solidFill>
                  <a:schemeClr val="tx1"/>
                </a:solidFill>
              </a:rPr>
              <a:t>be used as the </a:t>
            </a:r>
            <a:r>
              <a:rPr lang="en-US" sz="1500" dirty="0"/>
              <a:t>channel access mechanism for both UNII-3 and UNII-5 with the following parameters:</a:t>
            </a:r>
          </a:p>
          <a:p>
            <a:pPr marL="642938" lvl="1" indent="-342900">
              <a:buFont typeface="+mj-lt"/>
              <a:buAutoNum type="arabicPeriod"/>
            </a:pPr>
            <a:r>
              <a:rPr lang="en-US" sz="1200" dirty="0">
                <a:solidFill>
                  <a:schemeClr val="tx1"/>
                </a:solidFill>
              </a:rPr>
              <a:t>ED threshold value of TBD dBm/MHz (e.g., -80 dBm/MHz for UNII-4 and -75 dBm/MHz for UNII-3)</a:t>
            </a:r>
          </a:p>
          <a:p>
            <a:pPr marL="642938" lvl="1" indent="-342900">
              <a:buFont typeface="+mj-lt"/>
              <a:buAutoNum type="arabicPeriod"/>
            </a:pPr>
            <a:r>
              <a:rPr lang="en-US" sz="1200" dirty="0">
                <a:solidFill>
                  <a:schemeClr val="tx1"/>
                </a:solidFill>
              </a:rPr>
              <a:t>TBD </a:t>
            </a:r>
            <a:r>
              <a:rPr lang="en-US" sz="1200" dirty="0" err="1">
                <a:solidFill>
                  <a:schemeClr val="tx1"/>
                </a:solidFill>
              </a:rPr>
              <a:t>phyCCADuration</a:t>
            </a:r>
            <a:r>
              <a:rPr lang="en-US" sz="1200" dirty="0">
                <a:solidFill>
                  <a:schemeClr val="tx1"/>
                </a:solidFill>
              </a:rPr>
              <a:t> value between  14-25 us (e.g., 16us)</a:t>
            </a:r>
          </a:p>
          <a:p>
            <a:pPr marL="642938" lvl="1" indent="-342900">
              <a:buFont typeface="+mj-lt"/>
              <a:buAutoNum type="arabicPeriod"/>
            </a:pPr>
            <a:r>
              <a:rPr lang="en-US" sz="1200" dirty="0">
                <a:solidFill>
                  <a:schemeClr val="tx1"/>
                </a:solidFill>
              </a:rPr>
              <a:t>probability of detection = 100%</a:t>
            </a:r>
          </a:p>
          <a:p>
            <a:pPr marL="642938" lvl="1" indent="-342900">
              <a:buFont typeface="+mj-lt"/>
              <a:buAutoNum type="arabicPeriod"/>
            </a:pPr>
            <a:r>
              <a:rPr lang="en-US" sz="1200" dirty="0">
                <a:solidFill>
                  <a:schemeClr val="tx1"/>
                </a:solidFill>
              </a:rPr>
              <a:t>If channel is sensed free via energy detect, transmit after </a:t>
            </a:r>
            <a:r>
              <a:rPr lang="en-US" sz="1200" dirty="0" err="1">
                <a:solidFill>
                  <a:schemeClr val="tx1"/>
                </a:solidFill>
              </a:rPr>
              <a:t>macTsRxTx</a:t>
            </a:r>
            <a:r>
              <a:rPr lang="en-US" sz="1200" dirty="0">
                <a:solidFill>
                  <a:schemeClr val="tx1"/>
                </a:solidFill>
              </a:rPr>
              <a:t> (?), or 1-2us, duration.  If channel is sensed busy, do not transmit</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3A72-1AC1-D2D6-7763-71815252C388}"/>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248B4B70-B827-AEBB-F119-A22A68A3CFDE}"/>
              </a:ext>
            </a:extLst>
          </p:cNvPr>
          <p:cNvSpPr>
            <a:spLocks noGrp="1"/>
          </p:cNvSpPr>
          <p:nvPr>
            <p:ph type="subTitle" idx="1"/>
          </p:nvPr>
        </p:nvSpPr>
        <p:spPr/>
        <p:txBody>
          <a:bodyPr/>
          <a:lstStyle/>
          <a:p>
            <a:endParaRPr lang="en-US"/>
          </a:p>
        </p:txBody>
      </p:sp>
      <p:sp>
        <p:nvSpPr>
          <p:cNvPr id="4" name="Slide Number Placeholder 5">
            <a:extLst>
              <a:ext uri="{FF2B5EF4-FFF2-40B4-BE49-F238E27FC236}">
                <a16:creationId xmlns:a16="http://schemas.microsoft.com/office/drawing/2014/main" id="{AD121807-F9D0-5720-E460-816CA95FCBE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4138572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18757-0093-DA96-4E71-4077EFCE3A58}"/>
              </a:ext>
            </a:extLst>
          </p:cNvPr>
          <p:cNvSpPr>
            <a:spLocks noGrp="1"/>
          </p:cNvSpPr>
          <p:nvPr>
            <p:ph type="title"/>
          </p:nvPr>
        </p:nvSpPr>
        <p:spPr/>
        <p:txBody>
          <a:bodyPr/>
          <a:lstStyle/>
          <a:p>
            <a:r>
              <a:rPr lang="en-US" sz="3200" dirty="0"/>
              <a:t>Possible Compromise for both 5 and 6 GHz</a:t>
            </a:r>
          </a:p>
        </p:txBody>
      </p:sp>
      <p:sp>
        <p:nvSpPr>
          <p:cNvPr id="3" name="Content Placeholder 2">
            <a:extLst>
              <a:ext uri="{FF2B5EF4-FFF2-40B4-BE49-F238E27FC236}">
                <a16:creationId xmlns:a16="http://schemas.microsoft.com/office/drawing/2014/main" id="{AA1D2F95-5AFD-8E75-BC79-172926F6A28A}"/>
              </a:ext>
            </a:extLst>
          </p:cNvPr>
          <p:cNvSpPr>
            <a:spLocks noGrp="1"/>
          </p:cNvSpPr>
          <p:nvPr>
            <p:ph idx="1"/>
          </p:nvPr>
        </p:nvSpPr>
        <p:spPr>
          <a:xfrm>
            <a:off x="689768" y="1989137"/>
            <a:ext cx="7764463" cy="4868863"/>
          </a:xfrm>
        </p:spPr>
        <p:txBody>
          <a:bodyPr/>
          <a:lstStyle/>
          <a:p>
            <a:r>
              <a:rPr lang="en-US" sz="2400" dirty="0"/>
              <a:t>In 802.11-23/1259r1, it was shown that no-LBT NB transmissions with 1%, 3%, and 5% duty cycle increase the 802.11 P95 latency by 13%, 50%, and 400%, respectively.  </a:t>
            </a:r>
          </a:p>
          <a:p>
            <a:endParaRPr lang="en-US" sz="2400" dirty="0"/>
          </a:p>
          <a:p>
            <a:r>
              <a:rPr lang="en-US" sz="2400" dirty="0"/>
              <a:t>Since for NB-MMS, the NB transmissions occupy ~1.5ms of airtime every 100ms per device for one-to-one ranging, a possible compromise is to allow for “no-LBT” transmissions for &lt;= </a:t>
            </a:r>
            <a:r>
              <a:rPr lang="en-US" sz="2400" b="1" dirty="0"/>
              <a:t>2-3% duty cycle for each device</a:t>
            </a:r>
            <a:r>
              <a:rPr lang="en-US" sz="2400" dirty="0"/>
              <a:t>.  LBT shall be mandatory for duty cycles &gt; 2-3%. The exact threshold value is TBD.</a:t>
            </a:r>
          </a:p>
        </p:txBody>
      </p:sp>
      <p:sp>
        <p:nvSpPr>
          <p:cNvPr id="5" name="Slide Number Placeholder 5">
            <a:extLst>
              <a:ext uri="{FF2B5EF4-FFF2-40B4-BE49-F238E27FC236}">
                <a16:creationId xmlns:a16="http://schemas.microsoft.com/office/drawing/2014/main" id="{45F6AB5D-E3E8-4162-8BB2-C58699C081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17659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dirty="0"/>
              <a:t>Number of NB Devices and Aggregate Duty cycle</a:t>
            </a:r>
            <a:endParaRPr dirty="0"/>
          </a:p>
        </p:txBody>
      </p:sp>
      <p:sp>
        <p:nvSpPr>
          <p:cNvPr id="125" name="Google Shape;125;p4"/>
          <p:cNvSpPr txBox="1">
            <a:spLocks noGrp="1"/>
          </p:cNvSpPr>
          <p:nvPr>
            <p:ph type="body" idx="1"/>
          </p:nvPr>
        </p:nvSpPr>
        <p:spPr>
          <a:xfrm>
            <a:off x="399893" y="1278245"/>
            <a:ext cx="8744107" cy="5276543"/>
          </a:xfrm>
          <a:prstGeom prst="rect">
            <a:avLst/>
          </a:prstGeom>
          <a:noFill/>
          <a:ln>
            <a:noFill/>
          </a:ln>
        </p:spPr>
        <p:txBody>
          <a:bodyPr spcFirstLastPara="1" wrap="square" lIns="92150" tIns="46075" rIns="92150" bIns="46075" anchor="t" anchorCtr="0">
            <a:noAutofit/>
          </a:bodyPr>
          <a:lstStyle/>
          <a:p>
            <a:pPr marL="342900" lvl="0" indent="-342900" algn="l" rtl="0">
              <a:lnSpc>
                <a:spcPct val="100000"/>
              </a:lnSpc>
              <a:spcBef>
                <a:spcPts val="0"/>
              </a:spcBef>
              <a:spcAft>
                <a:spcPts val="0"/>
              </a:spcAft>
              <a:buSzPts val="1400"/>
              <a:buNone/>
            </a:pPr>
            <a:r>
              <a:rPr lang="en-US" sz="1400" dirty="0"/>
              <a:t>When N pairs of narrowband transmitting UWB devices are freely hopping using total bandwidth of W MHz, each pair with duty cycle x, the aggregate duty cycle on any B MHz channel is given by 1-(1-x*B/W)</a:t>
            </a:r>
            <a:r>
              <a:rPr lang="en-US" sz="1400" baseline="30000" dirty="0"/>
              <a:t>N</a:t>
            </a:r>
          </a:p>
          <a:p>
            <a:pPr marL="342900" lvl="0" indent="-342900" algn="l" rtl="0">
              <a:lnSpc>
                <a:spcPct val="100000"/>
              </a:lnSpc>
              <a:spcBef>
                <a:spcPts val="0"/>
              </a:spcBef>
              <a:spcAft>
                <a:spcPts val="0"/>
              </a:spcAft>
              <a:buSzPts val="1400"/>
              <a:buNone/>
            </a:pPr>
            <a:endParaRPr lang="en-US" sz="1400" baseline="30000" dirty="0"/>
          </a:p>
          <a:p>
            <a:pPr marL="342900" lvl="0" indent="-342900" algn="l" rtl="0">
              <a:lnSpc>
                <a:spcPct val="100000"/>
              </a:lnSpc>
              <a:spcBef>
                <a:spcPts val="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indent="-342900"/>
            <a:r>
              <a:rPr lang="en-US" sz="1400" dirty="0"/>
              <a:t>~10% aggregate duty cycle is reached on a single 320/160/80 MHz 802.11 channel when x=5% (</a:t>
            </a:r>
            <a:r>
              <a:rPr lang="en-US" sz="1400" u="sng" dirty="0"/>
              <a:t>2.5% per device</a:t>
            </a:r>
            <a:r>
              <a:rPr lang="en-US" sz="1400" dirty="0"/>
              <a:t>) duty cycle with 4/8/16 (UNII-3 + UNII-5) NB pairs of interfering devices  </a:t>
            </a:r>
          </a:p>
          <a:p>
            <a:pPr marL="342900" indent="-342900"/>
            <a:r>
              <a:rPr lang="en-US" sz="1400" dirty="0"/>
              <a:t>~10% aggregate duty cycle is reached on a single 80/40 MHz 802.11 channel when x=5% (</a:t>
            </a:r>
            <a:r>
              <a:rPr lang="en-US" sz="1400" u="sng" dirty="0"/>
              <a:t>2.5% per device</a:t>
            </a:r>
            <a:r>
              <a:rPr lang="en-US" sz="1400" dirty="0"/>
              <a:t>) duty cycle with 3/6 (UNII-3 only) NB pairs of interfering devices</a:t>
            </a:r>
            <a:endParaRPr lang="en-US" sz="1800" dirty="0"/>
          </a:p>
          <a:p>
            <a:pPr marL="342900" lvl="0" indent="-342900" algn="l" rtl="0">
              <a:lnSpc>
                <a:spcPct val="100000"/>
              </a:lnSpc>
              <a:spcBef>
                <a:spcPts val="800"/>
              </a:spcBef>
              <a:spcAft>
                <a:spcPts val="0"/>
              </a:spcAft>
              <a:buSzPts val="1400"/>
              <a:buNone/>
            </a:pPr>
            <a:endParaRPr dirty="0"/>
          </a:p>
        </p:txBody>
      </p:sp>
      <p:sp>
        <p:nvSpPr>
          <p:cNvPr id="8" name="TextBox 7">
            <a:extLst>
              <a:ext uri="{FF2B5EF4-FFF2-40B4-BE49-F238E27FC236}">
                <a16:creationId xmlns:a16="http://schemas.microsoft.com/office/drawing/2014/main" id="{E2D6A43E-153A-7F38-75E3-77F0565AF9D5}"/>
              </a:ext>
            </a:extLst>
          </p:cNvPr>
          <p:cNvSpPr txBox="1"/>
          <p:nvPr/>
        </p:nvSpPr>
        <p:spPr>
          <a:xfrm>
            <a:off x="2516704" y="2042746"/>
            <a:ext cx="893193" cy="246221"/>
          </a:xfrm>
          <a:prstGeom prst="rect">
            <a:avLst/>
          </a:prstGeom>
          <a:noFill/>
        </p:spPr>
        <p:txBody>
          <a:bodyPr wrap="none" rtlCol="0">
            <a:spAutoFit/>
          </a:bodyPr>
          <a:lstStyle/>
          <a:p>
            <a:r>
              <a:rPr lang="en-US" sz="1000" dirty="0"/>
              <a:t>W=625 MHz</a:t>
            </a:r>
          </a:p>
        </p:txBody>
      </p:sp>
      <p:sp>
        <p:nvSpPr>
          <p:cNvPr id="9" name="TextBox 8">
            <a:extLst>
              <a:ext uri="{FF2B5EF4-FFF2-40B4-BE49-F238E27FC236}">
                <a16:creationId xmlns:a16="http://schemas.microsoft.com/office/drawing/2014/main" id="{86FD0A8E-8217-4AF5-BC6F-0F30B6C1ADB2}"/>
              </a:ext>
            </a:extLst>
          </p:cNvPr>
          <p:cNvSpPr txBox="1"/>
          <p:nvPr/>
        </p:nvSpPr>
        <p:spPr>
          <a:xfrm>
            <a:off x="6107381" y="2015706"/>
            <a:ext cx="893193" cy="246221"/>
          </a:xfrm>
          <a:prstGeom prst="rect">
            <a:avLst/>
          </a:prstGeom>
          <a:noFill/>
        </p:spPr>
        <p:txBody>
          <a:bodyPr wrap="none" rtlCol="0">
            <a:spAutoFit/>
          </a:bodyPr>
          <a:lstStyle/>
          <a:p>
            <a:r>
              <a:rPr lang="en-US" sz="1000" dirty="0"/>
              <a:t>W=125 MHz</a:t>
            </a:r>
          </a:p>
        </p:txBody>
      </p:sp>
      <p:pic>
        <p:nvPicPr>
          <p:cNvPr id="6" name="Picture 5">
            <a:extLst>
              <a:ext uri="{FF2B5EF4-FFF2-40B4-BE49-F238E27FC236}">
                <a16:creationId xmlns:a16="http://schemas.microsoft.com/office/drawing/2014/main" id="{7E8052ED-6937-B40B-B6F6-3C9D81E78312}"/>
              </a:ext>
            </a:extLst>
          </p:cNvPr>
          <p:cNvPicPr>
            <a:picLocks noChangeAspect="1"/>
          </p:cNvPicPr>
          <p:nvPr/>
        </p:nvPicPr>
        <p:blipFill>
          <a:blip r:embed="rId3"/>
          <a:stretch>
            <a:fillRect/>
          </a:stretch>
        </p:blipFill>
        <p:spPr>
          <a:xfrm>
            <a:off x="1019069" y="2268478"/>
            <a:ext cx="3552931" cy="2939627"/>
          </a:xfrm>
          <a:prstGeom prst="rect">
            <a:avLst/>
          </a:prstGeom>
        </p:spPr>
      </p:pic>
      <p:pic>
        <p:nvPicPr>
          <p:cNvPr id="11" name="Picture 10">
            <a:extLst>
              <a:ext uri="{FF2B5EF4-FFF2-40B4-BE49-F238E27FC236}">
                <a16:creationId xmlns:a16="http://schemas.microsoft.com/office/drawing/2014/main" id="{41E119DE-533E-DD5A-9325-AC92DDADBFB7}"/>
              </a:ext>
            </a:extLst>
          </p:cNvPr>
          <p:cNvPicPr>
            <a:picLocks noChangeAspect="1"/>
          </p:cNvPicPr>
          <p:nvPr/>
        </p:nvPicPr>
        <p:blipFill>
          <a:blip r:embed="rId4"/>
          <a:stretch>
            <a:fillRect/>
          </a:stretch>
        </p:blipFill>
        <p:spPr>
          <a:xfrm>
            <a:off x="4572000" y="2265202"/>
            <a:ext cx="3581130" cy="2939628"/>
          </a:xfrm>
          <a:prstGeom prst="rect">
            <a:avLst/>
          </a:prstGeom>
        </p:spPr>
      </p:pic>
      <p:sp>
        <p:nvSpPr>
          <p:cNvPr id="2" name="Slide Number Placeholder 5">
            <a:extLst>
              <a:ext uri="{FF2B5EF4-FFF2-40B4-BE49-F238E27FC236}">
                <a16:creationId xmlns:a16="http://schemas.microsoft.com/office/drawing/2014/main" id="{35E18E40-95ED-B19F-94DB-EB624F8B0A2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946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p:txBody>
          <a:bodyPr/>
          <a:lstStyle/>
          <a:p>
            <a:pPr marL="457200" indent="-457200">
              <a:buFont typeface="Arial" panose="020B0604020202020204" pitchFamily="34" charset="0"/>
              <a:buChar char="•"/>
            </a:pPr>
            <a:r>
              <a:rPr lang="en-US" sz="1800" dirty="0"/>
              <a:t>In 11-24-148, there are simulation results from multiple sources (Stuart from Apple, Menzo from Qualcomm, Ratnesh from Intel, Sebastian from Ericsson, Meta) provided. Conclusion from this work is that NB should adopt a mandatory </a:t>
            </a:r>
            <a:r>
              <a:rPr lang="en-US" sz="1800" dirty="0" err="1"/>
              <a:t>coex</a:t>
            </a:r>
            <a:r>
              <a:rPr lang="en-US" sz="1800" dirty="0"/>
              <a:t> mechanism to enable shared use of the spectrum and adequate performance for both 802.11 and NB.  This mandatory mechanism should consist of </a:t>
            </a:r>
            <a:r>
              <a:rPr lang="en-US" sz="1800" u="sng" dirty="0"/>
              <a:t>one or more of LBT </a:t>
            </a:r>
            <a:r>
              <a:rPr lang="en-US" sz="1800" dirty="0"/>
              <a:t>or other techniques.</a:t>
            </a:r>
          </a:p>
          <a:p>
            <a:pPr marL="857250" lvl="1" indent="-457200">
              <a:buFont typeface="Arial" panose="020B0604020202020204" pitchFamily="34" charset="0"/>
              <a:buChar char="•"/>
            </a:pPr>
            <a:r>
              <a:rPr lang="en-US" sz="1800" dirty="0"/>
              <a:t>It includes both NBFH/NBFH and NB-UWB/NBFH simulation results from 11-23-1279 that show that LBT performs better than no-LBT.</a:t>
            </a:r>
          </a:p>
          <a:p>
            <a:pPr marL="457200" indent="-457200">
              <a:buFont typeface="Arial" panose="020B0604020202020204" pitchFamily="34" charset="0"/>
              <a:buChar char="•"/>
            </a:pPr>
            <a:r>
              <a:rPr lang="en-US" sz="1800" dirty="0"/>
              <a:t>In 11-24-360r4 (coauthored by 8 individuals from Meta, BCA, Qualcomm, Cisco, Intel, HPE, and </a:t>
            </a:r>
            <a:r>
              <a:rPr lang="en-US" sz="1800" dirty="0" err="1"/>
              <a:t>Mediatek</a:t>
            </a:r>
            <a:r>
              <a:rPr lang="en-US" sz="1800" dirty="0"/>
              <a:t>), a recommendation is made to make either CCA mode 1 or SSBD with a provided set of parameters mandatory for NB-Data and NBA-MMS transmissions.</a:t>
            </a:r>
          </a:p>
          <a:p>
            <a:pPr marL="457200" indent="-457200">
              <a:buFont typeface="Arial" panose="020B0604020202020204" pitchFamily="34" charset="0"/>
              <a:buChar char="•"/>
            </a:pPr>
            <a:r>
              <a:rPr lang="en-US" sz="1800" dirty="0"/>
              <a:t>There are multiple outstanding LBT related comments (40, 76, 276, 277, 278, 279, 280)  in 802.15.4ab Draft C that can be resolved via this contribution.</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a:t>
            </a:r>
            <a:r>
              <a:rPr lang="en-GB" dirty="0" err="1"/>
              <a:t>Coex</a:t>
            </a:r>
            <a:r>
              <a:rPr lang="en-GB" dirty="0"/>
              <a:t> SC document 11-24-360r4,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a:t>
            </a:r>
            <a:r>
              <a:rPr lang="en-US" sz="1400" dirty="0" err="1">
                <a:solidFill>
                  <a:schemeClr val="tx1"/>
                </a:solidFill>
              </a:rPr>
              <a:t>phyCCADuration</a:t>
            </a:r>
            <a:r>
              <a:rPr lang="en-US" sz="1400" dirty="0">
                <a:solidFill>
                  <a:schemeClr val="tx1"/>
                </a:solidFill>
              </a:rPr>
              <a:t>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err="1">
                <a:solidFill>
                  <a:schemeClr val="tx1"/>
                </a:solidFill>
              </a:rPr>
              <a:t>macSsbdMaxBackoffs</a:t>
            </a:r>
            <a:r>
              <a:rPr lang="en-US" sz="1400" dirty="0">
                <a:solidFill>
                  <a:schemeClr val="tx1"/>
                </a:solidFill>
              </a:rPr>
              <a:t> = 0 </a:t>
            </a:r>
          </a:p>
          <a:p>
            <a:pPr lvl="1">
              <a:buFont typeface="Arial" panose="020B0604020202020204" pitchFamily="34" charset="0"/>
              <a:buChar char="•"/>
            </a:pPr>
            <a:r>
              <a:rPr lang="en-US" sz="1400" dirty="0" err="1">
                <a:solidFill>
                  <a:schemeClr val="tx1"/>
                </a:solidFill>
              </a:rPr>
              <a:t>macSsbdPersistence</a:t>
            </a:r>
            <a:r>
              <a:rPr lang="en-US" sz="1400" dirty="0">
                <a:solidFill>
                  <a:schemeClr val="tx1"/>
                </a:solidFill>
              </a:rPr>
              <a:t> = 0</a:t>
            </a:r>
          </a:p>
          <a:p>
            <a:pPr lvl="1">
              <a:buFont typeface="Arial" panose="020B0604020202020204" pitchFamily="34" charset="0"/>
              <a:buChar char="•"/>
            </a:pPr>
            <a:r>
              <a:rPr lang="en-US" sz="1400" dirty="0" err="1"/>
              <a:t>macSsbdTxOnEnd</a:t>
            </a:r>
            <a:r>
              <a:rPr lang="en-US" sz="1400" dirty="0"/>
              <a:t> = False</a:t>
            </a:r>
          </a:p>
          <a:p>
            <a:pPr lvl="1">
              <a:buFont typeface="Arial" panose="020B0604020202020204" pitchFamily="34" charset="0"/>
              <a:buChar char="•"/>
            </a:pPr>
            <a:r>
              <a:rPr lang="en-US" sz="1400" dirty="0" err="1"/>
              <a:t>macSsbdUnitBackoffPeriod</a:t>
            </a:r>
            <a:r>
              <a:rPr lang="en-US" sz="1400" dirty="0"/>
              <a:t>  = 1 (microsecond)</a:t>
            </a:r>
          </a:p>
          <a:p>
            <a:pPr lvl="1">
              <a:buFont typeface="Arial" panose="020B0604020202020204" pitchFamily="34" charset="0"/>
              <a:buChar char="•"/>
            </a:pPr>
            <a:r>
              <a:rPr lang="en-US" sz="1400" dirty="0" err="1"/>
              <a:t>macSsbdMinBf</a:t>
            </a:r>
            <a:r>
              <a:rPr lang="en-US" sz="1400" dirty="0"/>
              <a:t> and </a:t>
            </a:r>
            <a:r>
              <a:rPr lang="en-US" sz="1400" dirty="0" err="1"/>
              <a:t>macSsbdMaxBf</a:t>
            </a:r>
            <a:r>
              <a:rPr lang="en-US" sz="1400" dirty="0"/>
              <a:t>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403004" y="1382607"/>
            <a:ext cx="8368697" cy="798910"/>
          </a:xfrm>
        </p:spPr>
        <p:txBody>
          <a:bodyPr/>
          <a:lstStyle/>
          <a:p>
            <a:r>
              <a:rPr lang="en-US" dirty="0"/>
              <a:t>Background: NBA-MMS (10.38) with optional LBT</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061610" y="2735129"/>
            <a:ext cx="400556"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1763688" y="3429000"/>
            <a:ext cx="466532"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89503" y="2832035"/>
            <a:ext cx="556563" cy="230832"/>
          </a:xfrm>
          <a:prstGeom prst="rect">
            <a:avLst/>
          </a:prstGeom>
          <a:noFill/>
        </p:spPr>
        <p:txBody>
          <a:bodyPr wrap="none" rtlCol="0">
            <a:spAutoFit/>
          </a:bodyPr>
          <a:lstStyle/>
          <a:p>
            <a:r>
              <a:rPr lang="en-US" sz="900"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01071" y="3726265"/>
            <a:ext cx="678391" cy="230832"/>
          </a:xfrm>
          <a:prstGeom prst="rect">
            <a:avLst/>
          </a:prstGeom>
          <a:noFill/>
        </p:spPr>
        <p:txBody>
          <a:bodyPr wrap="none" rtlCol="0">
            <a:spAutoFit/>
          </a:bodyPr>
          <a:lstStyle/>
          <a:p>
            <a:r>
              <a:rPr lang="en-US" sz="900"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7381399" y="3437208"/>
            <a:ext cx="702078" cy="6938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8069623" y="2735129"/>
            <a:ext cx="702078"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462166" y="4725145"/>
            <a:ext cx="6294281" cy="761255"/>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7952060" y="3597188"/>
            <a:ext cx="250887" cy="1388394"/>
          </a:xfrm>
          <a:prstGeom prst="rightBrac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7700529" y="4375224"/>
            <a:ext cx="1021433" cy="300082"/>
          </a:xfrm>
          <a:prstGeom prst="rect">
            <a:avLst/>
          </a:prstGeom>
          <a:noFill/>
        </p:spPr>
        <p:txBody>
          <a:bodyPr wrap="square" rtlCol="0">
            <a:spAutoFit/>
          </a:bodyPr>
          <a:lstStyle/>
          <a:p>
            <a:r>
              <a:rPr lang="en-US" sz="135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7218294" y="4725144"/>
            <a:ext cx="324036" cy="285751"/>
          </a:xfrm>
          <a:prstGeom prst="ellipse">
            <a:avLst/>
          </a:prstGeom>
          <a:noFill/>
          <a:ln w="190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439652" y="4479098"/>
            <a:ext cx="1021433" cy="230832"/>
          </a:xfrm>
          <a:prstGeom prst="rect">
            <a:avLst/>
          </a:prstGeom>
          <a:noFill/>
        </p:spPr>
        <p:txBody>
          <a:bodyPr wrap="none" rtlCol="0">
            <a:spAutoFit/>
          </a:bodyPr>
          <a:lstStyle/>
          <a:p>
            <a:r>
              <a:rPr lang="en-US" sz="900" dirty="0">
                <a:solidFill>
                  <a:schemeClr val="tx1"/>
                </a:solidFill>
              </a:rPr>
              <a:t>Section 10.38.8.3</a:t>
            </a:r>
            <a:r>
              <a:rPr lang="en-US" sz="900"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2465766" y="2735130"/>
            <a:ext cx="560690" cy="1395948"/>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4582206" y="2730307"/>
            <a:ext cx="560690" cy="1395948"/>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5270706" y="2739233"/>
            <a:ext cx="560690" cy="1395948"/>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5973778" y="2726991"/>
            <a:ext cx="560690" cy="1395948"/>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6669733" y="2726991"/>
            <a:ext cx="560690" cy="1395948"/>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3878563" y="2735129"/>
            <a:ext cx="560690" cy="1395948"/>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3168838" y="2735130"/>
            <a:ext cx="560690" cy="1395948"/>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2714054" y="2281248"/>
            <a:ext cx="206495" cy="70307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2598995" y="2265708"/>
            <a:ext cx="377026" cy="230832"/>
          </a:xfrm>
          <a:prstGeom prst="rect">
            <a:avLst/>
          </a:prstGeom>
          <a:noFill/>
        </p:spPr>
        <p:txBody>
          <a:bodyPr wrap="none" rtlCol="0">
            <a:spAutoFit/>
          </a:bodyPr>
          <a:lstStyle/>
          <a:p>
            <a:r>
              <a:rPr lang="en-US" sz="900" dirty="0">
                <a:solidFill>
                  <a:schemeClr val="tx1"/>
                </a:solidFill>
              </a:rPr>
              <a:t>1ms</a:t>
            </a:r>
          </a:p>
        </p:txBody>
      </p:sp>
      <p:sp>
        <p:nvSpPr>
          <p:cNvPr id="13" name="Slide Number Placeholder 5">
            <a:extLst>
              <a:ext uri="{FF2B5EF4-FFF2-40B4-BE49-F238E27FC236}">
                <a16:creationId xmlns:a16="http://schemas.microsoft.com/office/drawing/2014/main" id="{AD203FBA-CEC9-DCF0-B949-088C21C0ECF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4667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802.11</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p:txBody>
          <a:bodyPr/>
          <a:lstStyle/>
          <a:p>
            <a:r>
              <a:rPr lang="en-US" sz="1600" dirty="0"/>
              <a:t>Assume 802.11 AP is 5m from STA and 14dBm for all devices</a:t>
            </a:r>
          </a:p>
          <a:p>
            <a:r>
              <a:rPr lang="en-US" sz="1600" dirty="0"/>
              <a:t>802.11 needs SINR &gt;= 4 </a:t>
            </a:r>
            <a:r>
              <a:rPr lang="en-US" sz="1600" dirty="0" err="1"/>
              <a:t>dB.</a:t>
            </a:r>
            <a:r>
              <a:rPr lang="en-US" sz="1600" dirty="0"/>
              <a:t> </a:t>
            </a:r>
          </a:p>
          <a:p>
            <a:r>
              <a:rPr lang="en-US" sz="1600" dirty="0"/>
              <a:t>Both AP and STA experience </a:t>
            </a:r>
            <a:r>
              <a:rPr lang="en-US" sz="1600" dirty="0">
                <a:solidFill>
                  <a:srgbClr val="FF0000"/>
                </a:solidFill>
              </a:rPr>
              <a:t>SIR ~ -6 dB </a:t>
            </a:r>
            <a:r>
              <a:rPr lang="en-US" sz="1600" dirty="0"/>
              <a:t>from close NB.</a:t>
            </a:r>
          </a:p>
          <a:p>
            <a:r>
              <a:rPr lang="en-US" sz="1600" dirty="0"/>
              <a:t>Far NB  that has d&lt; 6m causes low SINR for both AP and STA</a:t>
            </a:r>
          </a:p>
          <a:p>
            <a:r>
              <a:rPr lang="en-US" sz="1600" b="1" u="sng" dirty="0"/>
              <a:t>802.11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pic>
        <p:nvPicPr>
          <p:cNvPr id="39" name="Picture 38">
            <a:extLst>
              <a:ext uri="{FF2B5EF4-FFF2-40B4-BE49-F238E27FC236}">
                <a16:creationId xmlns:a16="http://schemas.microsoft.com/office/drawing/2014/main" id="{1EFAE5F8-828F-5964-030E-9353129C4C5B}"/>
              </a:ext>
            </a:extLst>
          </p:cNvPr>
          <p:cNvPicPr>
            <a:picLocks noChangeAspect="1"/>
          </p:cNvPicPr>
          <p:nvPr/>
        </p:nvPicPr>
        <p:blipFill>
          <a:blip r:embed="rId2"/>
          <a:stretch>
            <a:fillRect/>
          </a:stretch>
        </p:blipFill>
        <p:spPr>
          <a:xfrm>
            <a:off x="2418500" y="3171822"/>
            <a:ext cx="3985237" cy="3291135"/>
          </a:xfrm>
          <a:prstGeom prst="rect">
            <a:avLst/>
          </a:prstGeom>
        </p:spPr>
      </p:pic>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415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802.11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802.11 to defer and 802.11 does since NB signal is received at -43 dBm</a:t>
            </a:r>
          </a:p>
          <a:p>
            <a:r>
              <a:rPr lang="en-US" sz="1600" dirty="0"/>
              <a:t>802.11 has no effect on far NB since NB filters out most of 802.11 signal by ~802_11_BW_MHz/2.5 = 12/15/18/21 dB for 40/80/160/320 MHz</a:t>
            </a:r>
          </a:p>
          <a:p>
            <a:endParaRPr lang="en-US" sz="1600" dirty="0"/>
          </a:p>
          <a:p>
            <a:endParaRPr lang="en-US" sz="1600" dirty="0"/>
          </a:p>
          <a:p>
            <a:endParaRPr lang="en-US" sz="1600" dirty="0"/>
          </a:p>
          <a:p>
            <a:endParaRPr lang="en-US" sz="1600" dirty="0"/>
          </a:p>
          <a:p>
            <a:r>
              <a:rPr lang="en-US" sz="1600" b="1" u="sng" dirty="0"/>
              <a:t>NB succeeds because 802.11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a:t>
            </a:r>
            <a:r>
              <a:rPr lang="en-US" sz="2000" dirty="0" err="1"/>
              <a:t>Coex</a:t>
            </a:r>
            <a:r>
              <a:rPr lang="en-US" sz="2000" dirty="0"/>
              <a:t>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9200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212976"/>
            <a:ext cx="7992831" cy="683134"/>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1353</Words>
  <Application>Microsoft Office PowerPoint</Application>
  <PresentationFormat>On-screen Show (4:3)</PresentationFormat>
  <Paragraphs>173</Paragraphs>
  <Slides>17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Unicode MS</vt:lpstr>
      <vt:lpstr>Times New Roman</vt:lpstr>
      <vt:lpstr>Office Theme</vt:lpstr>
      <vt:lpstr>PowerPoint Presentation</vt:lpstr>
      <vt:lpstr>Background</vt:lpstr>
      <vt:lpstr>Abstract</vt:lpstr>
      <vt:lpstr>Background: NBA-MMS (10.38) with optional LBT</vt:lpstr>
      <vt:lpstr>NB Effect on 802.11</vt:lpstr>
      <vt:lpstr>802.11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lpstr>Appendix</vt:lpstr>
      <vt:lpstr>Possible Compromise for both 5 and 6 GHz</vt:lpstr>
      <vt:lpstr>Number of NB Devices and Aggregate Duty cycle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2024-04-30T06:16:08Z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